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/>
          <p:nvPr/>
        </p:nvSpPr>
        <p:spPr>
          <a:xfrm>
            <a:off x="1080720" y="201240"/>
            <a:ext cx="8420760" cy="169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 fontScale="98000"/>
          </a:bodyPr>
          <a:p>
            <a:pPr>
              <a:lnSpc>
                <a:spcPct val="90000"/>
              </a:lnSpc>
              <a:spcBef>
                <a:spcPts val="1225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Project #7:</a:t>
            </a:r>
            <a:r>
              <a:rPr b="1" lang="en-US" sz="2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IoT augmented physical scale model of a suburban home</a:t>
            </a:r>
            <a:br/>
            <a:br/>
            <a:r>
              <a:rPr b="0" lang="en-US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REU Students: </a:t>
            </a:r>
            <a:r>
              <a:rPr b="1" lang="en-US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Wahub Ahmed, Abraam Youssef</a:t>
            </a:r>
            <a:br/>
            <a:r>
              <a:rPr b="0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Faculty mentor(s):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 Damla Turgut, Lotzi Bölöni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                               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	</a:t>
            </a:r>
            <a:r>
              <a:rPr b="0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Graduate mentor(s):</a:t>
            </a:r>
            <a:r>
              <a:rPr b="1" lang="en-US" sz="1800" spc="-52" strike="noStrike">
                <a:solidFill>
                  <a:srgbClr val="000000"/>
                </a:solidFill>
                <a:latin typeface="Helvetica Neue"/>
                <a:ea typeface="Helvetica Neue"/>
              </a:rPr>
              <a:t> Furkan Cimen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" name="Content Placeholder 2"/>
          <p:cNvSpPr/>
          <p:nvPr/>
        </p:nvSpPr>
        <p:spPr>
          <a:xfrm>
            <a:off x="1007280" y="1828800"/>
            <a:ext cx="8239680" cy="434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rmAutofit fontScale="75000"/>
          </a:bodyPr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Week 2 (May 22 – May 27, 2022)</a:t>
            </a:r>
            <a:endParaRPr b="0" lang="en-US" sz="2000" spc="-1" strike="noStrike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Accomplishments:</a:t>
            </a:r>
            <a:endParaRPr b="0" lang="en-US" sz="18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Coded the Raspberry Pi for simulating the Sun</a:t>
            </a:r>
            <a:endParaRPr b="0" lang="en-US" sz="14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Constructed and painted roof dark green</a:t>
            </a:r>
            <a:endParaRPr b="0" lang="en-US" sz="14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Cut out and leveled ceiling out of plywood</a:t>
            </a:r>
            <a:endParaRPr b="0" lang="en-US" sz="14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Bought the materials for the ScaledHome</a:t>
            </a:r>
            <a:endParaRPr b="0" lang="en-US" sz="1400" spc="-1" strike="noStrike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Problem &amp; Solutions</a:t>
            </a:r>
            <a:endParaRPr b="0" lang="en-US" sz="18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back EMF poses a challenge of directly connecting the Raspberry Pi to the DC motor</a:t>
            </a:r>
            <a:endParaRPr b="0" lang="en-US" sz="1400" spc="-1" strike="noStrike">
              <a:latin typeface="Arial"/>
            </a:endParaRPr>
          </a:p>
          <a:p>
            <a:pPr lvl="2" marL="648000" indent="-2160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We found an accessory relay motor driver to regulate the current online on Amazon </a:t>
            </a:r>
            <a:endParaRPr b="0" lang="en-US" sz="14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Wiring of the circuit is undocumented</a:t>
            </a:r>
            <a:endParaRPr b="0" lang="en-US" sz="1400" spc="-1" strike="noStrike">
              <a:latin typeface="Arial"/>
            </a:endParaRPr>
          </a:p>
          <a:p>
            <a:pPr lvl="2" marL="648000" indent="-2160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We will work with Furkan to rewire the circuit</a:t>
            </a:r>
            <a:endParaRPr b="0" lang="en-US" sz="14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motor has no grip to reel the twine back and forth, causing the model of the Sun to sag</a:t>
            </a:r>
            <a:endParaRPr b="0" lang="en-US" sz="1400" spc="-1" strike="noStrike">
              <a:latin typeface="Arial"/>
            </a:endParaRPr>
          </a:p>
          <a:p>
            <a:pPr lvl="2" marL="648000" indent="-2160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We will tie the rope to the motor axis and exend the axis so that it will not coil up when it moves back and forth</a:t>
            </a:r>
            <a:endParaRPr b="0" lang="en-US" sz="1400" spc="-1" strike="noStrike">
              <a:latin typeface="Arial"/>
            </a:endParaRPr>
          </a:p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Plans for next week:</a:t>
            </a:r>
            <a:endParaRPr b="0" lang="en-US" sz="18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Complete the model of the Sun and test the code for simulating the days</a:t>
            </a:r>
            <a:endParaRPr b="0" lang="en-US" sz="14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Complete the calculation of the temperature gradients to simulate the relative temperatures in the home</a:t>
            </a:r>
            <a:endParaRPr b="0" lang="en-US" sz="14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Change the code for the ScaledHome to add a variety of Sun positions that correlate with the change in temperatures</a:t>
            </a:r>
            <a:endParaRPr b="0" lang="en-US" sz="1400" spc="-1" strike="noStrike">
              <a:latin typeface="Arial"/>
            </a:endParaRPr>
          </a:p>
          <a:p>
            <a:pPr lvl="1" marL="384120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4472c4"/>
              </a:buClr>
              <a:buFont typeface="Calibri"/>
              <a:buChar char="◦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Add trees and possibly clouds to the home</a:t>
            </a:r>
            <a:endParaRPr b="0" lang="en-US" sz="1400" spc="-1" strike="noStrike">
              <a:latin typeface="Arial"/>
            </a:endParaRPr>
          </a:p>
        </p:txBody>
      </p:sp>
      <p:grpSp>
        <p:nvGrpSpPr>
          <p:cNvPr id="40" name="Grup 1"/>
          <p:cNvGrpSpPr/>
          <p:nvPr/>
        </p:nvGrpSpPr>
        <p:grpSpPr>
          <a:xfrm>
            <a:off x="-36720" y="5847120"/>
            <a:ext cx="12228120" cy="1085760"/>
            <a:chOff x="-36720" y="5847120"/>
            <a:chExt cx="12228120" cy="1085760"/>
          </a:xfrm>
        </p:grpSpPr>
        <p:sp>
          <p:nvSpPr>
            <p:cNvPr id="41" name="Dikdörtgen 5"/>
            <p:cNvSpPr/>
            <p:nvPr/>
          </p:nvSpPr>
          <p:spPr>
            <a:xfrm>
              <a:off x="0" y="6499080"/>
              <a:ext cx="12191400" cy="3582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42" name="Resim 7" descr="metin, ulaşım, tekerlek içeren bir resim&#10;&#10;Açıklama otomatik olarak oluşturuldu"/>
            <p:cNvPicPr/>
            <p:nvPr/>
          </p:nvPicPr>
          <p:blipFill>
            <a:blip r:embed="rId1"/>
            <a:stretch/>
          </p:blipFill>
          <p:spPr>
            <a:xfrm>
              <a:off x="-36720" y="5847120"/>
              <a:ext cx="1080000" cy="108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3" name="Resim 9" descr=""/>
            <p:cNvPicPr/>
            <p:nvPr/>
          </p:nvPicPr>
          <p:blipFill>
            <a:blip r:embed="rId2"/>
            <a:stretch/>
          </p:blipFill>
          <p:spPr>
            <a:xfrm>
              <a:off x="11259720" y="5909040"/>
              <a:ext cx="713520" cy="96120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Accomplishments 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45" name="Grup 8"/>
          <p:cNvGrpSpPr/>
          <p:nvPr/>
        </p:nvGrpSpPr>
        <p:grpSpPr>
          <a:xfrm>
            <a:off x="-36720" y="5847120"/>
            <a:ext cx="12228120" cy="1085760"/>
            <a:chOff x="-36720" y="5847120"/>
            <a:chExt cx="12228120" cy="1085760"/>
          </a:xfrm>
        </p:grpSpPr>
        <p:sp>
          <p:nvSpPr>
            <p:cNvPr id="46" name="Dikdörtgen 7"/>
            <p:cNvSpPr/>
            <p:nvPr/>
          </p:nvSpPr>
          <p:spPr>
            <a:xfrm>
              <a:off x="0" y="6499080"/>
              <a:ext cx="12191400" cy="3582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47" name="Resim 13" descr="metin, ulaşım, tekerlek içeren bir resim&#10;&#10;Açıklama otomatik olarak oluşturuldu"/>
            <p:cNvPicPr/>
            <p:nvPr/>
          </p:nvPicPr>
          <p:blipFill>
            <a:blip r:embed="rId1"/>
            <a:stretch/>
          </p:blipFill>
          <p:spPr>
            <a:xfrm>
              <a:off x="-36720" y="5847120"/>
              <a:ext cx="1080000" cy="108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8" name="Resim 14" descr=""/>
            <p:cNvPicPr/>
            <p:nvPr/>
          </p:nvPicPr>
          <p:blipFill>
            <a:blip r:embed="rId2"/>
            <a:stretch/>
          </p:blipFill>
          <p:spPr>
            <a:xfrm>
              <a:off x="11259720" y="5909040"/>
              <a:ext cx="713520" cy="961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9" name="" descr=""/>
          <p:cNvPicPr/>
          <p:nvPr/>
        </p:nvPicPr>
        <p:blipFill>
          <a:blip r:embed="rId3"/>
          <a:srcRect l="0" t="6057" r="0" b="27273"/>
          <a:stretch/>
        </p:blipFill>
        <p:spPr>
          <a:xfrm>
            <a:off x="4226760" y="1418400"/>
            <a:ext cx="3317040" cy="491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 2"/>
          <p:cNvGrpSpPr/>
          <p:nvPr/>
        </p:nvGrpSpPr>
        <p:grpSpPr>
          <a:xfrm>
            <a:off x="-36720" y="5847120"/>
            <a:ext cx="12228120" cy="1085760"/>
            <a:chOff x="-36720" y="5847120"/>
            <a:chExt cx="12228120" cy="1085760"/>
          </a:xfrm>
        </p:grpSpPr>
        <p:sp>
          <p:nvSpPr>
            <p:cNvPr id="51" name="Dikdörtgen 1"/>
            <p:cNvSpPr/>
            <p:nvPr/>
          </p:nvSpPr>
          <p:spPr>
            <a:xfrm>
              <a:off x="0" y="6499080"/>
              <a:ext cx="12191400" cy="3582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52" name="Resim 1" descr="metin, ulaşım, tekerlek içeren bir resim&#10;&#10;Açıklama otomatik olarak oluşturuldu"/>
            <p:cNvPicPr/>
            <p:nvPr/>
          </p:nvPicPr>
          <p:blipFill>
            <a:blip r:embed="rId1"/>
            <a:stretch/>
          </p:blipFill>
          <p:spPr>
            <a:xfrm>
              <a:off x="-36720" y="5847120"/>
              <a:ext cx="1080000" cy="108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3" name="Resim 2" descr=""/>
            <p:cNvPicPr/>
            <p:nvPr/>
          </p:nvPicPr>
          <p:blipFill>
            <a:blip r:embed="rId2"/>
            <a:stretch/>
          </p:blipFill>
          <p:spPr>
            <a:xfrm>
              <a:off x="11259720" y="5909040"/>
              <a:ext cx="713520" cy="961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Accomplishments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55" name="" descr=""/>
          <p:cNvPicPr/>
          <p:nvPr/>
        </p:nvPicPr>
        <p:blipFill>
          <a:blip r:embed="rId3"/>
          <a:srcRect l="14733" t="0" r="10266" b="0"/>
          <a:stretch/>
        </p:blipFill>
        <p:spPr>
          <a:xfrm>
            <a:off x="2286000" y="1276560"/>
            <a:ext cx="7772040" cy="466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 3"/>
          <p:cNvGrpSpPr/>
          <p:nvPr/>
        </p:nvGrpSpPr>
        <p:grpSpPr>
          <a:xfrm>
            <a:off x="-36720" y="5847120"/>
            <a:ext cx="12228120" cy="1085760"/>
            <a:chOff x="-36720" y="5847120"/>
            <a:chExt cx="12228120" cy="1085760"/>
          </a:xfrm>
        </p:grpSpPr>
        <p:sp>
          <p:nvSpPr>
            <p:cNvPr id="57" name="Dikdörtgen 2"/>
            <p:cNvSpPr/>
            <p:nvPr/>
          </p:nvSpPr>
          <p:spPr>
            <a:xfrm>
              <a:off x="0" y="6499080"/>
              <a:ext cx="12191400" cy="3582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58" name="Resim 3" descr="metin, ulaşım, tekerlek içeren bir resim&#10;&#10;Açıklama otomatik olarak oluşturuldu"/>
            <p:cNvPicPr/>
            <p:nvPr/>
          </p:nvPicPr>
          <p:blipFill>
            <a:blip r:embed="rId1"/>
            <a:stretch/>
          </p:blipFill>
          <p:spPr>
            <a:xfrm>
              <a:off x="-36720" y="5847120"/>
              <a:ext cx="1080000" cy="108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9" name="Resim 4" descr=""/>
            <p:cNvPicPr/>
            <p:nvPr/>
          </p:nvPicPr>
          <p:blipFill>
            <a:blip r:embed="rId2"/>
            <a:stretch/>
          </p:blipFill>
          <p:spPr>
            <a:xfrm>
              <a:off x="11259720" y="5909040"/>
              <a:ext cx="713520" cy="961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Accomplishments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1" name="" descr=""/>
          <p:cNvPicPr/>
          <p:nvPr/>
        </p:nvPicPr>
        <p:blipFill>
          <a:blip r:embed="rId3"/>
          <a:srcRect l="22234" t="15929" r="10266" b="0"/>
          <a:stretch/>
        </p:blipFill>
        <p:spPr>
          <a:xfrm>
            <a:off x="1828800" y="1556280"/>
            <a:ext cx="8229240" cy="461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up 6"/>
          <p:cNvGrpSpPr/>
          <p:nvPr/>
        </p:nvGrpSpPr>
        <p:grpSpPr>
          <a:xfrm>
            <a:off x="-36720" y="5847120"/>
            <a:ext cx="12228120" cy="1085760"/>
            <a:chOff x="-36720" y="5847120"/>
            <a:chExt cx="12228120" cy="1085760"/>
          </a:xfrm>
        </p:grpSpPr>
        <p:sp>
          <p:nvSpPr>
            <p:cNvPr id="63" name="Dikdörtgen 6"/>
            <p:cNvSpPr/>
            <p:nvPr/>
          </p:nvSpPr>
          <p:spPr>
            <a:xfrm>
              <a:off x="0" y="6499080"/>
              <a:ext cx="12191400" cy="3582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64" name="Resim 11" descr="metin, ulaşım, tekerlek içeren bir resim&#10;&#10;Açıklama otomatik olarak oluşturuldu"/>
            <p:cNvPicPr/>
            <p:nvPr/>
          </p:nvPicPr>
          <p:blipFill>
            <a:blip r:embed="rId1"/>
            <a:stretch/>
          </p:blipFill>
          <p:spPr>
            <a:xfrm>
              <a:off x="-36720" y="5847120"/>
              <a:ext cx="1080000" cy="108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5" name="Resim 12" descr=""/>
            <p:cNvPicPr/>
            <p:nvPr/>
          </p:nvPicPr>
          <p:blipFill>
            <a:blip r:embed="rId2"/>
            <a:stretch/>
          </p:blipFill>
          <p:spPr>
            <a:xfrm>
              <a:off x="11259720" y="5909040"/>
              <a:ext cx="713520" cy="961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Accomplishments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7" name="" descr=""/>
          <p:cNvPicPr/>
          <p:nvPr/>
        </p:nvPicPr>
        <p:blipFill>
          <a:blip r:embed="rId3"/>
          <a:srcRect l="16608" t="0" r="2766" b="0"/>
          <a:stretch/>
        </p:blipFill>
        <p:spPr>
          <a:xfrm>
            <a:off x="166320" y="1600200"/>
            <a:ext cx="7366320" cy="4114800"/>
          </a:xfrm>
          <a:prstGeom prst="rect">
            <a:avLst/>
          </a:prstGeom>
          <a:ln w="0">
            <a:noFill/>
          </a:ln>
        </p:spPr>
      </p:pic>
      <p:pic>
        <p:nvPicPr>
          <p:cNvPr id="68" name="" descr=""/>
          <p:cNvPicPr/>
          <p:nvPr/>
        </p:nvPicPr>
        <p:blipFill>
          <a:blip r:embed="rId4"/>
          <a:srcRect l="24108" t="3439" r="25265" b="3179"/>
          <a:stretch/>
        </p:blipFill>
        <p:spPr>
          <a:xfrm>
            <a:off x="7713000" y="1828800"/>
            <a:ext cx="4402800" cy="365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up 5"/>
          <p:cNvGrpSpPr/>
          <p:nvPr/>
        </p:nvGrpSpPr>
        <p:grpSpPr>
          <a:xfrm>
            <a:off x="-36720" y="5847120"/>
            <a:ext cx="12228120" cy="1085760"/>
            <a:chOff x="-36720" y="5847120"/>
            <a:chExt cx="12228120" cy="1085760"/>
          </a:xfrm>
        </p:grpSpPr>
        <p:sp>
          <p:nvSpPr>
            <p:cNvPr id="70" name="Dikdörtgen 4"/>
            <p:cNvSpPr/>
            <p:nvPr/>
          </p:nvSpPr>
          <p:spPr>
            <a:xfrm>
              <a:off x="0" y="6499080"/>
              <a:ext cx="12191400" cy="3582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71" name="Resim 8" descr="metin, ulaşım, tekerlek içeren bir resim&#10;&#10;Açıklama otomatik olarak oluşturuldu"/>
            <p:cNvPicPr/>
            <p:nvPr/>
          </p:nvPicPr>
          <p:blipFill>
            <a:blip r:embed="rId1"/>
            <a:stretch/>
          </p:blipFill>
          <p:spPr>
            <a:xfrm>
              <a:off x="-36720" y="5847120"/>
              <a:ext cx="1080000" cy="108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2" name="Resim 10" descr=""/>
            <p:cNvPicPr/>
            <p:nvPr/>
          </p:nvPicPr>
          <p:blipFill>
            <a:blip r:embed="rId2"/>
            <a:stretch/>
          </p:blipFill>
          <p:spPr>
            <a:xfrm>
              <a:off x="11259720" y="5909040"/>
              <a:ext cx="713520" cy="961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Accomplishments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4429440" y="1227960"/>
            <a:ext cx="3114360" cy="494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Accomplishments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5715000" y="1738440"/>
            <a:ext cx="5257800" cy="4205160"/>
          </a:xfrm>
          <a:prstGeom prst="rect">
            <a:avLst/>
          </a:prstGeom>
          <a:ln w="0">
            <a:noFill/>
          </a:ln>
        </p:spPr>
      </p:pic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228600" y="1371600"/>
            <a:ext cx="5339520" cy="5029200"/>
          </a:xfrm>
          <a:prstGeom prst="rect">
            <a:avLst/>
          </a:prstGeom>
          <a:ln w="0">
            <a:noFill/>
          </a:ln>
        </p:spPr>
      </p:pic>
      <p:grpSp>
        <p:nvGrpSpPr>
          <p:cNvPr id="78" name="Grup 7"/>
          <p:cNvGrpSpPr/>
          <p:nvPr/>
        </p:nvGrpSpPr>
        <p:grpSpPr>
          <a:xfrm>
            <a:off x="-36720" y="5847120"/>
            <a:ext cx="12228120" cy="1085760"/>
            <a:chOff x="-36720" y="5847120"/>
            <a:chExt cx="12228120" cy="1085760"/>
          </a:xfrm>
        </p:grpSpPr>
        <p:sp>
          <p:nvSpPr>
            <p:cNvPr id="79" name="Dikdörtgen 8"/>
            <p:cNvSpPr/>
            <p:nvPr/>
          </p:nvSpPr>
          <p:spPr>
            <a:xfrm>
              <a:off x="0" y="6499080"/>
              <a:ext cx="12191400" cy="3582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80" name="Resim 15" descr="metin, ulaşım, tekerlek içeren bir resim&#10;&#10;Açıklama otomatik olarak oluşturuldu"/>
            <p:cNvPicPr/>
            <p:nvPr/>
          </p:nvPicPr>
          <p:blipFill>
            <a:blip r:embed="rId3"/>
            <a:stretch/>
          </p:blipFill>
          <p:spPr>
            <a:xfrm>
              <a:off x="-36720" y="5847120"/>
              <a:ext cx="1080000" cy="108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1" name="Resim 16" descr=""/>
            <p:cNvPicPr/>
            <p:nvPr/>
          </p:nvPicPr>
          <p:blipFill>
            <a:blip r:embed="rId4"/>
            <a:stretch/>
          </p:blipFill>
          <p:spPr>
            <a:xfrm>
              <a:off x="11259720" y="5909040"/>
              <a:ext cx="713520" cy="96120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up 4"/>
          <p:cNvGrpSpPr/>
          <p:nvPr/>
        </p:nvGrpSpPr>
        <p:grpSpPr>
          <a:xfrm>
            <a:off x="-36720" y="5847120"/>
            <a:ext cx="12228120" cy="1085760"/>
            <a:chOff x="-36720" y="5847120"/>
            <a:chExt cx="12228120" cy="1085760"/>
          </a:xfrm>
        </p:grpSpPr>
        <p:sp>
          <p:nvSpPr>
            <p:cNvPr id="83" name="Dikdörtgen 3"/>
            <p:cNvSpPr/>
            <p:nvPr/>
          </p:nvSpPr>
          <p:spPr>
            <a:xfrm>
              <a:off x="0" y="6499080"/>
              <a:ext cx="12191400" cy="3582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DejaVu Sans"/>
                </a:rPr>
                <a:t>NSF REU Research Experience on Internet of Things 2022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84" name="Resim 5" descr="metin, ulaşım, tekerlek içeren bir resim&#10;&#10;Açıklama otomatik olarak oluşturuldu"/>
            <p:cNvPicPr/>
            <p:nvPr/>
          </p:nvPicPr>
          <p:blipFill>
            <a:blip r:embed="rId1"/>
            <a:stretch/>
          </p:blipFill>
          <p:spPr>
            <a:xfrm>
              <a:off x="-36720" y="5847120"/>
              <a:ext cx="1080000" cy="108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5" name="Resim 6" descr=""/>
            <p:cNvPicPr/>
            <p:nvPr/>
          </p:nvPicPr>
          <p:blipFill>
            <a:blip r:embed="rId2"/>
            <a:stretch/>
          </p:blipFill>
          <p:spPr>
            <a:xfrm>
              <a:off x="11259720" y="5909040"/>
              <a:ext cx="713520" cy="961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Problems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3"/>
          <a:srcRect l="22232" t="0" r="21515" b="0"/>
          <a:stretch/>
        </p:blipFill>
        <p:spPr>
          <a:xfrm>
            <a:off x="2971800" y="1230120"/>
            <a:ext cx="6172200" cy="494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Application>LibreOffice/7.2.2.2$Windows_X86_64 LibreOffice_project/02b2acce88a210515b4a5bb2e46cbfb63fe97d56</Application>
  <AppVersion>15.0000</AppVersion>
  <Words>115</Words>
  <Paragraphs>13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2021-05-16T03:04:08Z</dcterms:created>
  <dc:creator>Kara</dc:creator>
  <dc:description/>
  <dc:language>en-US</dc:language>
  <cp:lastModifiedBy/>
  <dcterms:modified xsi:type="dcterms:W3CDTF">2022-05-26T23:52:16Z</dcterms:modified>
  <cp:revision>6</cp:revision>
  <dc:subject/>
  <dc:title>PowerPoint Sunusu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Geniş ekran</vt:lpwstr>
  </property>
  <property fmtid="{D5CDD505-2E9C-101B-9397-08002B2CF9AE}" pid="3" name="Slides">
    <vt:i4>1</vt:i4>
  </property>
</Properties>
</file>