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0tXBYAAXnSuMPckj8wUkwtid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0f1fdb4be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130f1fdb4b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babec6ed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13babec6ed4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babec6ed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13babec6ed4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babec6ed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13babec6ed4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babec6ed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3babec6ed4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babec6ed4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3babec6ed4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302012" y="2330026"/>
            <a:ext cx="9588000" cy="19929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0" i="0" lang="en-US" sz="2600" u="none" cap="none" strike="noStrike">
                <a:solidFill>
                  <a:schemeClr val="dk1"/>
                </a:solidFill>
                <a:latin typeface="Helvetica Neue"/>
                <a:ea typeface="Helvetica Neue"/>
                <a:cs typeface="Helvetica Neue"/>
                <a:sym typeface="Helvetica Neue"/>
              </a:rPr>
              <a:t>Project #5: </a:t>
            </a:r>
            <a:r>
              <a:rPr b="1" i="0" lang="en-US" sz="2600" u="none" cap="none" strike="noStrike">
                <a:solidFill>
                  <a:srgbClr val="606060"/>
                </a:solidFill>
                <a:highlight>
                  <a:srgbClr val="FDFDFD"/>
                </a:highlight>
                <a:latin typeface="Helvetica Neue"/>
                <a:ea typeface="Helvetica Neue"/>
                <a:cs typeface="Helvetica Neue"/>
                <a:sym typeface="Helvetica Neue"/>
              </a:rPr>
              <a:t> </a:t>
            </a:r>
            <a:r>
              <a:rPr b="1" i="0" lang="en-US" sz="2600" u="none" cap="none" strike="noStrike">
                <a:solidFill>
                  <a:schemeClr val="dk1"/>
                </a:solidFill>
                <a:highlight>
                  <a:srgbClr val="FDFDFD"/>
                </a:highlight>
                <a:latin typeface="Helvetica Neue"/>
                <a:ea typeface="Helvetica Neue"/>
                <a:cs typeface="Helvetica Neue"/>
                <a:sym typeface="Helvetica Neue"/>
              </a:rPr>
              <a:t>Biopolymer Based Sensors and Actuators</a:t>
            </a:r>
            <a:br>
              <a:rPr b="0" i="0" lang="en-US" sz="2600" u="none" cap="none" strike="noStrike">
                <a:solidFill>
                  <a:schemeClr val="dk1"/>
                </a:solidFill>
                <a:latin typeface="Helvetica Neue"/>
                <a:ea typeface="Helvetica Neue"/>
                <a:cs typeface="Helvetica Neue"/>
                <a:sym typeface="Helvetica Neue"/>
              </a:rPr>
            </a:br>
            <a:r>
              <a:rPr b="0" i="0" lang="en-US" sz="2400" u="none" cap="none" strike="noStrike">
                <a:solidFill>
                  <a:schemeClr val="dk1"/>
                </a:solidFill>
                <a:latin typeface="Helvetica Neue"/>
                <a:ea typeface="Helvetica Neue"/>
                <a:cs typeface="Helvetica Neue"/>
                <a:sym typeface="Helvetica Neue"/>
              </a:rPr>
              <a:t>REU Students: Jayla Smalls &amp; Kevin Deng</a:t>
            </a:r>
            <a:endParaRPr b="1" i="0" sz="24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000"/>
              <a:buFont typeface="Helvetica Neue"/>
              <a:buNone/>
            </a:pPr>
            <a:r>
              <a:rPr b="0" i="0" lang="en-US" sz="2400" u="none" cap="none" strike="noStrike">
                <a:solidFill>
                  <a:schemeClr val="dk1"/>
                </a:solidFill>
                <a:latin typeface="Helvetica Neue"/>
                <a:ea typeface="Helvetica Neue"/>
                <a:cs typeface="Helvetica Neue"/>
                <a:sym typeface="Helvetica Neue"/>
              </a:rPr>
              <a:t>Faculty mentor(s): </a:t>
            </a:r>
            <a:r>
              <a:rPr b="0" i="0" lang="en-US" sz="2400" u="none" cap="none" strike="noStrike">
                <a:solidFill>
                  <a:schemeClr val="dk1"/>
                </a:solidFill>
                <a:highlight>
                  <a:srgbClr val="FDFDFD"/>
                </a:highlight>
                <a:latin typeface="Helvetica Neue"/>
                <a:ea typeface="Helvetica Neue"/>
                <a:cs typeface="Helvetica Neue"/>
                <a:sym typeface="Helvetica Neue"/>
              </a:rPr>
              <a:t>Hyoung Jin Cho and Ladislau Bölöni</a:t>
            </a:r>
            <a:endParaRPr b="0" i="0" sz="2400" u="none" cap="none" strike="noStrike">
              <a:solidFill>
                <a:schemeClr val="dk1"/>
              </a:solidFill>
              <a:highlight>
                <a:srgbClr val="FDFDFD"/>
              </a:highlight>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000"/>
              <a:buFont typeface="Helvetica Neue"/>
              <a:buNone/>
            </a:pPr>
            <a:r>
              <a:t/>
            </a:r>
            <a:endParaRPr b="0" i="0" sz="2400" u="none" cap="none" strike="noStrike">
              <a:solidFill>
                <a:schemeClr val="dk1"/>
              </a:solidFill>
              <a:highlight>
                <a:srgbClr val="FDFDFD"/>
              </a:highlight>
              <a:latin typeface="Helvetica Neue"/>
              <a:ea typeface="Helvetica Neue"/>
              <a:cs typeface="Helvetica Neue"/>
              <a:sym typeface="Helvetica Neue"/>
            </a:endParaRPr>
          </a:p>
          <a:p>
            <a:pPr indent="0" lvl="1" marL="201168" marR="0" rtl="0" algn="ctr">
              <a:lnSpc>
                <a:spcPct val="90000"/>
              </a:lnSpc>
              <a:spcBef>
                <a:spcPts val="0"/>
              </a:spcBef>
              <a:spcAft>
                <a:spcPts val="0"/>
              </a:spcAft>
              <a:buClr>
                <a:schemeClr val="accent1"/>
              </a:buClr>
              <a:buSzPts val="1800"/>
              <a:buFont typeface="Calibri"/>
              <a:buNone/>
            </a:pPr>
            <a:r>
              <a:rPr b="1" i="0" lang="en-US" sz="2400" u="none" cap="none" strike="noStrike">
                <a:solidFill>
                  <a:schemeClr val="dk1"/>
                </a:solidFill>
                <a:latin typeface="Helvetica Neue"/>
                <a:ea typeface="Helvetica Neue"/>
                <a:cs typeface="Helvetica Neue"/>
                <a:sym typeface="Helvetica Neue"/>
              </a:rPr>
              <a:t>Week #</a:t>
            </a:r>
            <a:r>
              <a:rPr b="1" lang="en-US" sz="2400">
                <a:solidFill>
                  <a:schemeClr val="dk1"/>
                </a:solidFill>
                <a:latin typeface="Helvetica Neue"/>
                <a:ea typeface="Helvetica Neue"/>
                <a:cs typeface="Helvetica Neue"/>
                <a:sym typeface="Helvetica Neue"/>
              </a:rPr>
              <a:t>8 (Tuesday</a:t>
            </a:r>
            <a:r>
              <a:rPr b="1" i="0" lang="en-US" sz="2400" u="none" cap="none" strike="noStrike">
                <a:solidFill>
                  <a:schemeClr val="dk1"/>
                </a:solidFill>
                <a:latin typeface="Helvetica Neue"/>
                <a:ea typeface="Helvetica Neue"/>
                <a:cs typeface="Helvetica Neue"/>
                <a:sym typeface="Helvetica Neue"/>
              </a:rPr>
              <a:t> Ju</a:t>
            </a:r>
            <a:r>
              <a:rPr b="1" lang="en-US" sz="2400">
                <a:solidFill>
                  <a:schemeClr val="dk1"/>
                </a:solidFill>
                <a:latin typeface="Helvetica Neue"/>
                <a:ea typeface="Helvetica Neue"/>
                <a:cs typeface="Helvetica Neue"/>
                <a:sym typeface="Helvetica Neue"/>
              </a:rPr>
              <a:t>ly 5</a:t>
            </a:r>
            <a:r>
              <a:rPr b="1" i="0" lang="en-US" sz="2400" u="none" cap="none" strike="noStrike">
                <a:solidFill>
                  <a:schemeClr val="dk1"/>
                </a:solidFill>
                <a:latin typeface="Helvetica Neue"/>
                <a:ea typeface="Helvetica Neue"/>
                <a:cs typeface="Helvetica Neue"/>
                <a:sym typeface="Helvetica Neue"/>
              </a:rPr>
              <a:t>, 2022– Friday </a:t>
            </a:r>
            <a:r>
              <a:rPr b="1" lang="en-US" sz="2400">
                <a:solidFill>
                  <a:schemeClr val="dk1"/>
                </a:solidFill>
                <a:latin typeface="Helvetica Neue"/>
                <a:ea typeface="Helvetica Neue"/>
                <a:cs typeface="Helvetica Neue"/>
                <a:sym typeface="Helvetica Neue"/>
              </a:rPr>
              <a:t>July 8</a:t>
            </a:r>
            <a:r>
              <a:rPr b="1" i="0" lang="en-US" sz="2400" u="none" cap="none" strike="noStrike">
                <a:solidFill>
                  <a:schemeClr val="dk1"/>
                </a:solidFill>
                <a:latin typeface="Helvetica Neue"/>
                <a:ea typeface="Helvetica Neue"/>
                <a:cs typeface="Helvetica Neue"/>
                <a:sym typeface="Helvetica Neue"/>
              </a:rPr>
              <a:t>, 2022)</a:t>
            </a:r>
            <a:r>
              <a:rPr b="1" i="0" lang="en-US" sz="1800" u="none" cap="none" strike="noStrike">
                <a:solidFill>
                  <a:schemeClr val="dk1"/>
                </a:solidFill>
                <a:latin typeface="Helvetica Neue"/>
                <a:ea typeface="Helvetica Neue"/>
                <a:cs typeface="Helvetica Neue"/>
                <a:sym typeface="Helvetica Neue"/>
              </a:rPr>
              <a:t> </a:t>
            </a:r>
            <a:endParaRPr b="0" i="0" sz="1800" u="none" cap="none" strike="noStrike">
              <a:solidFill>
                <a:schemeClr val="dk1"/>
              </a:solidFill>
              <a:highlight>
                <a:srgbClr val="FDFDFD"/>
              </a:highlight>
              <a:latin typeface="Helvetica Neue"/>
              <a:ea typeface="Helvetica Neue"/>
              <a:cs typeface="Helvetica Neue"/>
              <a:sym typeface="Helvetica Neue"/>
            </a:endParaRPr>
          </a:p>
        </p:txBody>
      </p:sp>
      <p:grpSp>
        <p:nvGrpSpPr>
          <p:cNvPr id="85" name="Google Shape;85;p1"/>
          <p:cNvGrpSpPr/>
          <p:nvPr/>
        </p:nvGrpSpPr>
        <p:grpSpPr>
          <a:xfrm>
            <a:off x="-36684" y="5846980"/>
            <a:ext cx="12228684" cy="1086465"/>
            <a:chOff x="-36684" y="5846980"/>
            <a:chExt cx="12228684" cy="1086465"/>
          </a:xfrm>
        </p:grpSpPr>
        <p:sp>
          <p:nvSpPr>
            <p:cNvPr id="86" name="Google Shape;86;p1"/>
            <p:cNvSpPr/>
            <p:nvPr/>
          </p:nvSpPr>
          <p:spPr>
            <a:xfrm>
              <a:off x="0" y="6499123"/>
              <a:ext cx="12192000" cy="358877"/>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87" name="Google Shape;87;p1"/>
            <p:cNvPicPr preferRelativeResize="0"/>
            <p:nvPr/>
          </p:nvPicPr>
          <p:blipFill rotWithShape="1">
            <a:blip r:embed="rId3">
              <a:alphaModFix/>
            </a:blip>
            <a:srcRect b="0" l="0" r="0" t="0"/>
            <a:stretch/>
          </p:blipFill>
          <p:spPr>
            <a:xfrm>
              <a:off x="-36684" y="5846980"/>
              <a:ext cx="1080816" cy="1086465"/>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30f1fdb4be_0_9"/>
          <p:cNvSpPr txBox="1"/>
          <p:nvPr/>
        </p:nvSpPr>
        <p:spPr>
          <a:xfrm>
            <a:off x="2458924" y="607022"/>
            <a:ext cx="7237500" cy="10866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1" i="1" lang="en-US" sz="3700" u="none" cap="none" strike="noStrike">
                <a:solidFill>
                  <a:schemeClr val="dk1"/>
                </a:solidFill>
                <a:latin typeface="Helvetica Neue"/>
                <a:ea typeface="Helvetica Neue"/>
                <a:cs typeface="Helvetica Neue"/>
                <a:sym typeface="Helvetica Neue"/>
              </a:rPr>
              <a:t>Accomplishments</a:t>
            </a:r>
            <a:endParaRPr b="1" i="1" sz="3700" u="none" cap="none" strike="noStrike">
              <a:solidFill>
                <a:schemeClr val="dk1"/>
              </a:solidFill>
              <a:latin typeface="Helvetica Neue"/>
              <a:ea typeface="Helvetica Neue"/>
              <a:cs typeface="Helvetica Neue"/>
              <a:sym typeface="Helvetica Neue"/>
            </a:endParaRPr>
          </a:p>
        </p:txBody>
      </p:sp>
      <p:grpSp>
        <p:nvGrpSpPr>
          <p:cNvPr id="94" name="Google Shape;94;g130f1fdb4be_0_9"/>
          <p:cNvGrpSpPr/>
          <p:nvPr/>
        </p:nvGrpSpPr>
        <p:grpSpPr>
          <a:xfrm>
            <a:off x="-36684" y="5846980"/>
            <a:ext cx="12228684" cy="1086466"/>
            <a:chOff x="-36684" y="5846980"/>
            <a:chExt cx="12228684" cy="1086466"/>
          </a:xfrm>
        </p:grpSpPr>
        <p:sp>
          <p:nvSpPr>
            <p:cNvPr id="95" name="Google Shape;95;g130f1fdb4be_0_9"/>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96" name="Google Shape;96;g130f1fdb4be_0_9"/>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97" name="Google Shape;97;g130f1fdb4be_0_9"/>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
        <p:nvSpPr>
          <p:cNvPr id="98" name="Google Shape;98;g130f1fdb4be_0_9"/>
          <p:cNvSpPr txBox="1"/>
          <p:nvPr/>
        </p:nvSpPr>
        <p:spPr>
          <a:xfrm>
            <a:off x="0" y="1889575"/>
            <a:ext cx="12192000" cy="10452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Finished Final Poster &amp; Practiced</a:t>
            </a:r>
            <a:endParaRPr i="1" sz="2600">
              <a:solidFill>
                <a:schemeClr val="dk1"/>
              </a:solidFill>
              <a:latin typeface="Helvetica Neue"/>
              <a:ea typeface="Helvetica Neue"/>
              <a:cs typeface="Helvetica Neue"/>
              <a:sym typeface="Helvetica Neue"/>
            </a:endParaRPr>
          </a:p>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Continued to work on Research Paper</a:t>
            </a:r>
            <a:endParaRPr i="1" sz="2600">
              <a:solidFill>
                <a:schemeClr val="dk1"/>
              </a:solidFill>
              <a:latin typeface="Helvetica Neue"/>
              <a:ea typeface="Helvetica Neue"/>
              <a:cs typeface="Helvetica Neue"/>
              <a:sym typeface="Helvetica Neue"/>
            </a:endParaRPr>
          </a:p>
        </p:txBody>
      </p:sp>
      <p:sp>
        <p:nvSpPr>
          <p:cNvPr id="99" name="Google Shape;99;g130f1fdb4be_0_9"/>
          <p:cNvSpPr txBox="1"/>
          <p:nvPr/>
        </p:nvSpPr>
        <p:spPr>
          <a:xfrm>
            <a:off x="2477249" y="3318110"/>
            <a:ext cx="7237500" cy="10866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1" i="1" lang="en-US" sz="3600">
                <a:solidFill>
                  <a:schemeClr val="dk1"/>
                </a:solidFill>
                <a:latin typeface="Helvetica Neue"/>
                <a:ea typeface="Helvetica Neue"/>
                <a:cs typeface="Helvetica Neue"/>
                <a:sym typeface="Helvetica Neue"/>
              </a:rPr>
              <a:t>Problems &amp; Solutions</a:t>
            </a:r>
            <a:endParaRPr b="1" i="1" sz="3600" u="none" cap="none" strike="noStrike">
              <a:solidFill>
                <a:schemeClr val="dk1"/>
              </a:solidFill>
              <a:latin typeface="Helvetica Neue"/>
              <a:ea typeface="Helvetica Neue"/>
              <a:cs typeface="Helvetica Neue"/>
              <a:sym typeface="Helvetica Neue"/>
            </a:endParaRPr>
          </a:p>
        </p:txBody>
      </p:sp>
      <p:sp>
        <p:nvSpPr>
          <p:cNvPr id="100" name="Google Shape;100;g130f1fdb4be_0_9"/>
          <p:cNvSpPr txBox="1"/>
          <p:nvPr/>
        </p:nvSpPr>
        <p:spPr>
          <a:xfrm>
            <a:off x="0" y="4404700"/>
            <a:ext cx="12192000" cy="5850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The data collected still has stability issues.</a:t>
            </a:r>
            <a:endParaRPr i="1" sz="26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3babec6ed4_0_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a:t>
            </a:r>
            <a:r>
              <a:rPr lang="en-US"/>
              <a:t>xperiment</a:t>
            </a:r>
            <a:endParaRPr/>
          </a:p>
        </p:txBody>
      </p:sp>
      <p:sp>
        <p:nvSpPr>
          <p:cNvPr id="106" name="Google Shape;106;g13babec6ed4_0_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Since the curves start on the negative plane and sometimes showing an incomplete circle, meaning that for some reason when the measurement is taking place, the device thinks the electrode impedance is negative. So if a resistor is added in series with the working electrode, maybe that’ll move the electrode impedance to the positive plane and fix the issue.</a:t>
            </a:r>
            <a:endParaRPr/>
          </a:p>
        </p:txBody>
      </p:sp>
      <p:grpSp>
        <p:nvGrpSpPr>
          <p:cNvPr id="107" name="Google Shape;107;g13babec6ed4_0_96"/>
          <p:cNvGrpSpPr/>
          <p:nvPr/>
        </p:nvGrpSpPr>
        <p:grpSpPr>
          <a:xfrm>
            <a:off x="-36684" y="5846980"/>
            <a:ext cx="12228684" cy="1086466"/>
            <a:chOff x="-36684" y="5846980"/>
            <a:chExt cx="12228684" cy="1086466"/>
          </a:xfrm>
        </p:grpSpPr>
        <p:sp>
          <p:nvSpPr>
            <p:cNvPr id="108" name="Google Shape;108;g13babec6ed4_0_96"/>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09" name="Google Shape;109;g13babec6ed4_0_96"/>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10" name="Google Shape;110;g13babec6ed4_0_96"/>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3babec6ed4_0_1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a:t>
            </a:r>
            <a:r>
              <a:rPr lang="en-US"/>
              <a:t>xperiment</a:t>
            </a:r>
            <a:endParaRPr/>
          </a:p>
        </p:txBody>
      </p:sp>
      <p:pic>
        <p:nvPicPr>
          <p:cNvPr id="116" name="Google Shape;116;g13babec6ed4_0_185"/>
          <p:cNvPicPr preferRelativeResize="0"/>
          <p:nvPr>
            <p:ph idx="1" type="body"/>
          </p:nvPr>
        </p:nvPicPr>
        <p:blipFill rotWithShape="1">
          <a:blip r:embed="rId3">
            <a:alphaModFix/>
          </a:blip>
          <a:srcRect b="0" l="0" r="0" t="0"/>
          <a:stretch/>
        </p:blipFill>
        <p:spPr>
          <a:xfrm>
            <a:off x="1958009" y="1485013"/>
            <a:ext cx="7715700" cy="4692000"/>
          </a:xfrm>
          <a:prstGeom prst="rect">
            <a:avLst/>
          </a:prstGeom>
          <a:noFill/>
          <a:ln>
            <a:noFill/>
          </a:ln>
        </p:spPr>
      </p:pic>
      <p:grpSp>
        <p:nvGrpSpPr>
          <p:cNvPr id="117" name="Google Shape;117;g13babec6ed4_0_185"/>
          <p:cNvGrpSpPr/>
          <p:nvPr/>
        </p:nvGrpSpPr>
        <p:grpSpPr>
          <a:xfrm>
            <a:off x="-36684" y="5846980"/>
            <a:ext cx="12228684" cy="1086466"/>
            <a:chOff x="-36684" y="5846980"/>
            <a:chExt cx="12228684" cy="1086466"/>
          </a:xfrm>
        </p:grpSpPr>
        <p:sp>
          <p:nvSpPr>
            <p:cNvPr id="118" name="Google Shape;118;g13babec6ed4_0_185"/>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19" name="Google Shape;119;g13babec6ed4_0_185"/>
            <p:cNvPicPr preferRelativeResize="0"/>
            <p:nvPr/>
          </p:nvPicPr>
          <p:blipFill rotWithShape="1">
            <a:blip r:embed="rId4">
              <a:alphaModFix/>
            </a:blip>
            <a:srcRect b="0" l="0" r="0" t="0"/>
            <a:stretch/>
          </p:blipFill>
          <p:spPr>
            <a:xfrm>
              <a:off x="-36684" y="5846980"/>
              <a:ext cx="1080818" cy="1086466"/>
            </a:xfrm>
            <a:prstGeom prst="rect">
              <a:avLst/>
            </a:prstGeom>
            <a:noFill/>
            <a:ln>
              <a:noFill/>
            </a:ln>
          </p:spPr>
        </p:pic>
        <p:pic>
          <p:nvPicPr>
            <p:cNvPr id="120" name="Google Shape;120;g13babec6ed4_0_185"/>
            <p:cNvPicPr preferRelativeResize="0"/>
            <p:nvPr/>
          </p:nvPicPr>
          <p:blipFill rotWithShape="1">
            <a:blip r:embed="rId5">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3babec6ed4_0_1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a:t>
            </a:r>
            <a:r>
              <a:rPr lang="en-US"/>
              <a:t>xperiment results</a:t>
            </a:r>
            <a:endParaRPr/>
          </a:p>
        </p:txBody>
      </p:sp>
      <p:sp>
        <p:nvSpPr>
          <p:cNvPr id="126" name="Google Shape;126;g13babec6ed4_0_19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curve did get shift to the right, but when if the value of the resistor is subtracted from the x component of every point, it seems that the curve still starts on the negative plane(in this case it’s a 10k ohm resistor).</a:t>
            </a:r>
            <a:endParaRPr/>
          </a:p>
        </p:txBody>
      </p:sp>
      <p:pic>
        <p:nvPicPr>
          <p:cNvPr id="127" name="Google Shape;127;g13babec6ed4_0_190"/>
          <p:cNvPicPr preferRelativeResize="0"/>
          <p:nvPr/>
        </p:nvPicPr>
        <p:blipFill rotWithShape="1">
          <a:blip r:embed="rId3">
            <a:alphaModFix/>
          </a:blip>
          <a:srcRect b="0" l="0" r="0" t="0"/>
          <a:stretch/>
        </p:blipFill>
        <p:spPr>
          <a:xfrm>
            <a:off x="3259483" y="3186769"/>
            <a:ext cx="5673032" cy="2906632"/>
          </a:xfrm>
          <a:prstGeom prst="rect">
            <a:avLst/>
          </a:prstGeom>
          <a:noFill/>
          <a:ln>
            <a:noFill/>
          </a:ln>
        </p:spPr>
      </p:pic>
      <p:grpSp>
        <p:nvGrpSpPr>
          <p:cNvPr id="128" name="Google Shape;128;g13babec6ed4_0_190"/>
          <p:cNvGrpSpPr/>
          <p:nvPr/>
        </p:nvGrpSpPr>
        <p:grpSpPr>
          <a:xfrm>
            <a:off x="-36684" y="5846980"/>
            <a:ext cx="12228684" cy="1086466"/>
            <a:chOff x="-36684" y="5846980"/>
            <a:chExt cx="12228684" cy="1086466"/>
          </a:xfrm>
        </p:grpSpPr>
        <p:sp>
          <p:nvSpPr>
            <p:cNvPr id="129" name="Google Shape;129;g13babec6ed4_0_190"/>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30" name="Google Shape;130;g13babec6ed4_0_190"/>
            <p:cNvPicPr preferRelativeResize="0"/>
            <p:nvPr/>
          </p:nvPicPr>
          <p:blipFill rotWithShape="1">
            <a:blip r:embed="rId4">
              <a:alphaModFix/>
            </a:blip>
            <a:srcRect b="0" l="0" r="0" t="0"/>
            <a:stretch/>
          </p:blipFill>
          <p:spPr>
            <a:xfrm>
              <a:off x="-36684" y="5846980"/>
              <a:ext cx="1080818" cy="1086466"/>
            </a:xfrm>
            <a:prstGeom prst="rect">
              <a:avLst/>
            </a:prstGeom>
            <a:noFill/>
            <a:ln>
              <a:noFill/>
            </a:ln>
          </p:spPr>
        </p:pic>
        <p:pic>
          <p:nvPicPr>
            <p:cNvPr id="131" name="Google Shape;131;g13babec6ed4_0_190"/>
            <p:cNvPicPr preferRelativeResize="0"/>
            <p:nvPr/>
          </p:nvPicPr>
          <p:blipFill rotWithShape="1">
            <a:blip r:embed="rId5">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3babec6ed4_0_1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Possible issues</a:t>
            </a:r>
            <a:endParaRPr/>
          </a:p>
        </p:txBody>
      </p:sp>
      <p:sp>
        <p:nvSpPr>
          <p:cNvPr id="137" name="Google Shape;137;g13babec6ed4_0_1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US"/>
              <a:t>Reference electrode. There was one experiment that uses a tiny RE from Dr. Lee’s lab, and the result of that experiment shows a huge semi circle that goes from 0 to 10k ohms. But when done with reference electrode from our lab, it’s usually a small semi circle that goes from 0 to less than 1k ohms. Suggesting that reference electrode may play a huge role in how data looks. But it’s just one of the possibilities as there might be other factors that changed the experiment.</a:t>
            </a:r>
            <a:endParaRPr/>
          </a:p>
          <a:p>
            <a:pPr indent="-228600" lvl="0" marL="228600" rtl="0" algn="l">
              <a:lnSpc>
                <a:spcPct val="90000"/>
              </a:lnSpc>
              <a:spcBef>
                <a:spcPts val="1000"/>
              </a:spcBef>
              <a:spcAft>
                <a:spcPts val="0"/>
              </a:spcAft>
              <a:buClr>
                <a:schemeClr val="dk1"/>
              </a:buClr>
              <a:buSzPct val="100000"/>
              <a:buChar char="•"/>
            </a:pPr>
            <a:r>
              <a:rPr lang="en-US"/>
              <a:t>Impedance Analyzer issues. The impedance analyzer that we used, Emstat, has issues with noises when measuring in the higher frequencies. This is confirmed during one of the experiments when the device is measuring with a noise reducing hood on top of Emstat as opposed to measuring without it. The result from the one with hood shows less fluctuation in data(although not by a lot) compared to the result without.</a:t>
            </a:r>
            <a:endParaRPr/>
          </a:p>
          <a:p>
            <a:pPr indent="-228600" lvl="0" marL="228600" rtl="0" algn="l">
              <a:lnSpc>
                <a:spcPct val="90000"/>
              </a:lnSpc>
              <a:spcBef>
                <a:spcPts val="1000"/>
              </a:spcBef>
              <a:spcAft>
                <a:spcPts val="0"/>
              </a:spcAft>
              <a:buClr>
                <a:schemeClr val="dk1"/>
              </a:buClr>
              <a:buSzPct val="100000"/>
              <a:buChar char="•"/>
            </a:pPr>
            <a:r>
              <a:rPr lang="en-US"/>
              <a:t>Buffer solutions. The buffer used affect how the experimental data looks and whether the data shifts. This is also confirmed when doing an experiment with PBS compared to experiments done using other solutions. The result from the one using PBS shows a stable curve while others do not. </a:t>
            </a:r>
            <a:endParaRPr/>
          </a:p>
          <a:p>
            <a:pPr indent="-228600" lvl="0" marL="228600" rtl="0" algn="l">
              <a:lnSpc>
                <a:spcPct val="90000"/>
              </a:lnSpc>
              <a:spcBef>
                <a:spcPts val="1000"/>
              </a:spcBef>
              <a:spcAft>
                <a:spcPts val="0"/>
              </a:spcAft>
              <a:buClr>
                <a:schemeClr val="dk1"/>
              </a:buClr>
              <a:buSzPct val="100000"/>
              <a:buChar char="•"/>
            </a:pPr>
            <a:r>
              <a:rPr lang="en-US"/>
              <a:t>Wait time before measurement. In some of the papers, when the experiment was set up and the reference, counter, and working electrode are in the buffer solution, the researchers stated that they waited an hour before the experiment. Suggesting that allowing the sensor to sit in the buffer for some time may provide more stable result. </a:t>
            </a:r>
            <a:endParaRPr/>
          </a:p>
          <a:p>
            <a:pPr indent="-228600" lvl="0" marL="228600" rtl="0" algn="l">
              <a:lnSpc>
                <a:spcPct val="90000"/>
              </a:lnSpc>
              <a:spcBef>
                <a:spcPts val="1000"/>
              </a:spcBef>
              <a:spcAft>
                <a:spcPts val="0"/>
              </a:spcAft>
              <a:buClr>
                <a:schemeClr val="dk1"/>
              </a:buClr>
              <a:buSzPct val="100000"/>
              <a:buChar char="•"/>
            </a:pPr>
            <a:r>
              <a:rPr lang="en-US"/>
              <a:t>There could also be other factors that makes the result unstable, maybe the experimental set up is not correct, or the 4-minute stirring time after PFOS is added is too long, or the sensor is only one time use and further usage will not provide good data, or the parameters for the EIS experiments are not correct.</a:t>
            </a:r>
            <a:endParaRPr/>
          </a:p>
        </p:txBody>
      </p:sp>
      <p:grpSp>
        <p:nvGrpSpPr>
          <p:cNvPr id="138" name="Google Shape;138;g13babec6ed4_0_196"/>
          <p:cNvGrpSpPr/>
          <p:nvPr/>
        </p:nvGrpSpPr>
        <p:grpSpPr>
          <a:xfrm>
            <a:off x="-36684" y="5846980"/>
            <a:ext cx="12228684" cy="1086466"/>
            <a:chOff x="-36684" y="5846980"/>
            <a:chExt cx="12228684" cy="1086466"/>
          </a:xfrm>
        </p:grpSpPr>
        <p:sp>
          <p:nvSpPr>
            <p:cNvPr id="139" name="Google Shape;139;g13babec6ed4_0_196"/>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40" name="Google Shape;140;g13babec6ed4_0_196"/>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41" name="Google Shape;141;g13babec6ed4_0_196"/>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3babec6ed4_0_2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Future plans</a:t>
            </a:r>
            <a:endParaRPr/>
          </a:p>
        </p:txBody>
      </p:sp>
      <p:sp>
        <p:nvSpPr>
          <p:cNvPr id="147" name="Google Shape;147;g13babec6ed4_0_2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graduate student has agreed that we can continue working on the project after the program ended, and that we can work on things that can be done remotely.</a:t>
            </a:r>
            <a:endParaRPr/>
          </a:p>
        </p:txBody>
      </p:sp>
      <p:grpSp>
        <p:nvGrpSpPr>
          <p:cNvPr id="148" name="Google Shape;148;g13babec6ed4_0_293"/>
          <p:cNvGrpSpPr/>
          <p:nvPr/>
        </p:nvGrpSpPr>
        <p:grpSpPr>
          <a:xfrm>
            <a:off x="-36684" y="5846980"/>
            <a:ext cx="12228684" cy="1086466"/>
            <a:chOff x="-36684" y="5846980"/>
            <a:chExt cx="12228684" cy="1086466"/>
          </a:xfrm>
        </p:grpSpPr>
        <p:sp>
          <p:nvSpPr>
            <p:cNvPr id="149" name="Google Shape;149;g13babec6ed4_0_293"/>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50" name="Google Shape;150;g13babec6ed4_0_293"/>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51" name="Google Shape;151;g13babec6ed4_0_293"/>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2021-05-16T03:04:08Z</dcterms:created>
  <dc:creator>Kara</dc:creator>
</cp:coreProperties>
</file>