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gO32Ne/FQESmMrf/c8C/GeuGhJ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5.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HelveticaNeue-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1cbaaed8d8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g11cbaaed8d8_0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cbaaed8d8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11cbaaed8d8_2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 name="Google Shape;26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cbaaed8d8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11cbaaed8d8_0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2d88e6b77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g12d88e6b77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1cbaaed8d8_0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g11cbaaed8d8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1cbaaed8d8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11cbaaed8d8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cbaaed8d8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11cbaaed8d8_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1cbaaed8d8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11cbaaed8d8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1cbaaed8d8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11cbaaed8d8_2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cbaaed8d8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11cbaaed8d8_2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1cbaaed8d8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g11cbaaed8d8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1cbaaed8d8_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11cbaaed8d8_2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1cbaaed8d8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11cbaaed8d8_2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1cbaaed8d8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11cbaaed8d8_2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1cbaaed8d8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11cbaaed8d8_2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1cbaaed8d8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11cbaaed8d8_2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1cbaaed8d8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11cbaaed8d8_2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1cbaaed8d8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11cbaaed8d8_2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1cbaaed8d8_2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11cbaaed8d8_2_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1cbaaed8d8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11cbaaed8d8_2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1cbaaed8d8_2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11cbaaed8d8_2_2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cbaaed8d8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g11cbaaed8d8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1cbaaed8d8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11cbaaed8d8_2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1cbaaed8d8_2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11cbaaed8d8_2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1cbaaed8d8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11cbaaed8d8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1cbaaed8d8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11cbaaed8d8_2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1cbaaed8d8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g11cbaaed8d8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cbaaed8d8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g11cbaaed8d8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cbaaed8d8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g11cbaaed8d8_0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cbaaed8d8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g11cbaaed8d8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cbaaed8d8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11cbaaed8d8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cbaaed8d8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11cbaaed8d8_2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1" name="Shape 11"/>
        <p:cNvGrpSpPr/>
        <p:nvPr/>
      </p:nvGrpSpPr>
      <p:grpSpPr>
        <a:xfrm>
          <a:off x="0" y="0"/>
          <a:ext cx="0" cy="0"/>
          <a:chOff x="0" y="0"/>
          <a:chExt cx="0" cy="0"/>
        </a:xfrm>
      </p:grpSpPr>
      <p:sp>
        <p:nvSpPr>
          <p:cNvPr id="12" name="Google Shape;1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g11cbaaed8d8_2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g11cbaaed8d8_2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9" name="Google Shape;89;g11cbaaed8d8_2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g11cbaaed8d8_2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g11cbaaed8d8_2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g11cbaaed8d8_2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g11cbaaed8d8_2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g11cbaaed8d8_2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g11cbaaed8d8_2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g11cbaaed8d8_2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g11cbaaed8d8_2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g11cbaaed8d8_2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g11cbaaed8d8_2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g11cbaaed8d8_2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g11cbaaed8d8_2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g11cbaaed8d8_2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g11cbaaed8d8_2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g11cbaaed8d8_2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g11cbaaed8d8_2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g11cbaaed8d8_2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g11cbaaed8d8_2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g11cbaaed8d8_2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g11cbaaed8d8_2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g11cbaaed8d8_2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g11cbaaed8d8_2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g11cbaaed8d8_2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g11cbaaed8d8_2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g11cbaaed8d8_2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g11cbaaed8d8_2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g11cbaaed8d8_2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g11cbaaed8d8_2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11cbaaed8d8_2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g11cbaaed8d8_2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g11cbaaed8d8_2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g11cbaaed8d8_2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11cbaaed8d8_2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11cbaaed8d8_2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g11cbaaed8d8_2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2" name="Google Shape;132;g11cbaaed8d8_2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g11cbaaed8d8_2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g11cbaaed8d8_2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g11cbaaed8d8_2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7" name="Shape 17"/>
        <p:cNvGrpSpPr/>
        <p:nvPr/>
      </p:nvGrpSpPr>
      <p:grpSpPr>
        <a:xfrm>
          <a:off x="0" y="0"/>
          <a:ext cx="0" cy="0"/>
          <a:chOff x="0" y="0"/>
          <a:chExt cx="0" cy="0"/>
        </a:xfrm>
      </p:grpSpPr>
      <p:sp>
        <p:nvSpPr>
          <p:cNvPr id="18" name="Google Shape;18;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11cbaaed8d8_2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g11cbaaed8d8_2_56"/>
          <p:cNvSpPr/>
          <p:nvPr>
            <p:ph idx="2" type="pic"/>
          </p:nvPr>
        </p:nvSpPr>
        <p:spPr>
          <a:xfrm>
            <a:off x="5183188" y="987425"/>
            <a:ext cx="6172200" cy="4873625"/>
          </a:xfrm>
          <a:prstGeom prst="rect">
            <a:avLst/>
          </a:prstGeom>
          <a:noFill/>
          <a:ln>
            <a:noFill/>
          </a:ln>
        </p:spPr>
      </p:sp>
      <p:sp>
        <p:nvSpPr>
          <p:cNvPr id="139" name="Google Shape;139;g11cbaaed8d8_2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0" name="Google Shape;140;g11cbaaed8d8_2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g11cbaaed8d8_2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11cbaaed8d8_2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11cbaaed8d8_2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g11cbaaed8d8_2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g11cbaaed8d8_2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g11cbaaed8d8_2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g11cbaaed8d8_2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11cbaaed8d8_2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g11cbaaed8d8_2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g11cbaaed8d8_2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g11cbaaed8d8_2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g11cbaaed8d8_2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 Bilgisi"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p:nvPr>
            <p:ph idx="2" type="pic"/>
          </p:nvPr>
        </p:nvSpPr>
        <p:spPr>
          <a:xfrm>
            <a:off x="5183188" y="987425"/>
            <a:ext cx="6172200" cy="4873625"/>
          </a:xfrm>
          <a:prstGeom prst="rect">
            <a:avLst/>
          </a:prstGeom>
          <a:noFill/>
          <a:ln>
            <a:noFill/>
          </a:ln>
        </p:spPr>
      </p:sp>
      <p:sp>
        <p:nvSpPr>
          <p:cNvPr id="64" name="Google Shape;64;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11cbaaed8d8_2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g11cbaaed8d8_2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g11cbaaed8d8_2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11cbaaed8d8_2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11cbaaed8d8_2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hyperlink" Target="http://drive.google.com/file/d/1x3p10b8ynMBKN8EewBLO9PcnzO83AVlX/view" TargetMode="External"/><Relationship Id="rId6" Type="http://schemas.openxmlformats.org/officeDocument/2006/relationships/image" Target="../media/image10.png"/><Relationship Id="rId7"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hyperlink" Target="http://drive.google.com/file/d/1KwcrqHS7JWcba8n1ksQZ3mUaGTs7Jdg0/view" TargetMode="External"/><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9.pn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9.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29.png"/><Relationship Id="rId7" Type="http://schemas.openxmlformats.org/officeDocument/2006/relationships/image" Target="../media/image9.png"/><Relationship Id="rId8"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9.png"/><Relationship Id="rId6"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36.png"/><Relationship Id="rId7" Type="http://schemas.openxmlformats.org/officeDocument/2006/relationships/image" Target="../media/image9.png"/><Relationship Id="rId8"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9.png"/><Relationship Id="rId7"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9.png"/><Relationship Id="rId7"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9.png"/><Relationship Id="rId5"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7.png"/><Relationship Id="rId4" Type="http://schemas.openxmlformats.org/officeDocument/2006/relationships/image" Target="../media/image37.png"/><Relationship Id="rId5" Type="http://schemas.openxmlformats.org/officeDocument/2006/relationships/image" Target="../media/image49.png"/><Relationship Id="rId6" Type="http://schemas.openxmlformats.org/officeDocument/2006/relationships/image" Target="../media/image51.png"/><Relationship Id="rId7" Type="http://schemas.openxmlformats.org/officeDocument/2006/relationships/image" Target="../media/image9.png"/><Relationship Id="rId8"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9.png"/><Relationship Id="rId6"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hyperlink" Target="http://drive.google.com/file/d/1lRWuQ-hFq4dGxohgdKCXE-k4pMVIzE1k/view" TargetMode="External"/><Relationship Id="rId8"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hyperlink" Target="http://drive.google.com/file/d/1Ot7k6fdnewyrS-v8jJiZ0zRk1y-NzTdk/view" TargetMode="External"/><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58.png"/><Relationship Id="rId5" Type="http://schemas.openxmlformats.org/officeDocument/2006/relationships/image" Target="../media/image60.png"/><Relationship Id="rId6" Type="http://schemas.openxmlformats.org/officeDocument/2006/relationships/image" Target="../media/image59.png"/><Relationship Id="rId7" Type="http://schemas.openxmlformats.org/officeDocument/2006/relationships/image" Target="../media/image9.png"/><Relationship Id="rId8"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9.png"/><Relationship Id="rId6"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hyperlink" Target="https://www.palmsens.com/app/uploads/2020/04/PSAN0401-Use-Bluetooth-on-EmStat-Pico-dev-board.pdf" TargetMode="External"/><Relationship Id="rId4" Type="http://schemas.openxmlformats.org/officeDocument/2006/relationships/hyperlink" Target="https://www.palmsens.com/product/oem-emstat-pico-development-kit/" TargetMode="External"/><Relationship Id="rId5" Type="http://schemas.openxmlformats.org/officeDocument/2006/relationships/hyperlink" Target="https://www.palmsens.com/app/uploads/2021/04/PSDAT-ESP-EmStat-Pico-Datasheet.pdf" TargetMode="External"/><Relationship Id="rId6" Type="http://schemas.openxmlformats.org/officeDocument/2006/relationships/hyperlink" Target="https://www.palmsens.com/app/uploads/2020/02/ESPico-dev-board-overview-card.pdf" TargetMode="External"/><Relationship Id="rId7" Type="http://schemas.openxmlformats.org/officeDocument/2006/relationships/image" Target="../media/image9.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11cbaaed8d8_0_165"/>
          <p:cNvSpPr txBox="1"/>
          <p:nvPr/>
        </p:nvSpPr>
        <p:spPr>
          <a:xfrm>
            <a:off x="955613" y="1258050"/>
            <a:ext cx="10244100" cy="4341900"/>
          </a:xfrm>
          <a:prstGeom prst="rect">
            <a:avLst/>
          </a:prstGeom>
          <a:noFill/>
          <a:ln>
            <a:noFill/>
          </a:ln>
        </p:spPr>
        <p:txBody>
          <a:bodyPr anchorCtr="0" anchor="t" bIns="45700" lIns="0" spcFirstLastPara="1" rIns="0" wrap="square" tIns="45700">
            <a:normAutofit fontScale="40000" lnSpcReduction="20000"/>
          </a:bodyPr>
          <a:lstStyle/>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ct val="69230"/>
              <a:buFont typeface="Calibri"/>
              <a:buNone/>
            </a:pPr>
            <a:r>
              <a:t/>
            </a:r>
            <a:endParaRPr b="1" sz="2600">
              <a:latin typeface="Helvetica Neue"/>
              <a:ea typeface="Helvetica Neue"/>
              <a:cs typeface="Helvetica Neue"/>
              <a:sym typeface="Helvetica Neue"/>
            </a:endParaRPr>
          </a:p>
          <a:p>
            <a:pPr indent="0" lvl="1" marL="0" marR="0" rtl="0" algn="ctr">
              <a:lnSpc>
                <a:spcPct val="90000"/>
              </a:lnSpc>
              <a:spcBef>
                <a:spcPts val="600"/>
              </a:spcBef>
              <a:spcAft>
                <a:spcPts val="0"/>
              </a:spcAft>
              <a:buClr>
                <a:schemeClr val="accent1"/>
              </a:buClr>
              <a:buSzPts val="720"/>
              <a:buFont typeface="Calibri"/>
              <a:buNone/>
            </a:pPr>
            <a:r>
              <a:rPr b="1" lang="en-US" sz="9100">
                <a:latin typeface="Helvetica Neue"/>
                <a:ea typeface="Helvetica Neue"/>
                <a:cs typeface="Helvetica Neue"/>
                <a:sym typeface="Helvetica Neue"/>
              </a:rPr>
              <a:t>Brief Description of Project</a:t>
            </a:r>
            <a:endParaRPr b="1" sz="9100">
              <a:latin typeface="Helvetica Neue"/>
              <a:ea typeface="Helvetica Neue"/>
              <a:cs typeface="Helvetica Neue"/>
              <a:sym typeface="Helvetica Neue"/>
            </a:endParaRPr>
          </a:p>
          <a:p>
            <a:pPr indent="0" lvl="1" marL="0" marR="0" rtl="0" algn="l">
              <a:lnSpc>
                <a:spcPct val="90000"/>
              </a:lnSpc>
              <a:spcBef>
                <a:spcPts val="600"/>
              </a:spcBef>
              <a:spcAft>
                <a:spcPts val="0"/>
              </a:spcAft>
              <a:buClr>
                <a:schemeClr val="accent1"/>
              </a:buClr>
              <a:buSzPct val="100000"/>
              <a:buFont typeface="Calibri"/>
              <a:buNone/>
            </a:pPr>
            <a:r>
              <a:t/>
            </a:r>
            <a:endParaRPr b="1" sz="1800">
              <a:latin typeface="Helvetica Neue"/>
              <a:ea typeface="Helvetica Neue"/>
              <a:cs typeface="Helvetica Neue"/>
              <a:sym typeface="Helvetica Neue"/>
            </a:endParaRPr>
          </a:p>
          <a:p>
            <a:pPr indent="0" lvl="0" marL="0" marR="0" rtl="0" algn="ctr">
              <a:lnSpc>
                <a:spcPct val="90000"/>
              </a:lnSpc>
              <a:spcBef>
                <a:spcPts val="600"/>
              </a:spcBef>
              <a:spcAft>
                <a:spcPts val="0"/>
              </a:spcAft>
              <a:buNone/>
            </a:pPr>
            <a:r>
              <a:t/>
            </a:r>
            <a:endParaRPr i="1" sz="1900">
              <a:latin typeface="Helvetica Neue"/>
              <a:ea typeface="Helvetica Neue"/>
              <a:cs typeface="Helvetica Neue"/>
              <a:sym typeface="Helvetica Neue"/>
            </a:endParaRPr>
          </a:p>
          <a:p>
            <a:pPr indent="0" lvl="0" marL="0" marR="0" rtl="0" algn="ctr">
              <a:lnSpc>
                <a:spcPct val="90000"/>
              </a:lnSpc>
              <a:spcBef>
                <a:spcPts val="600"/>
              </a:spcBef>
              <a:spcAft>
                <a:spcPts val="0"/>
              </a:spcAft>
              <a:buNone/>
            </a:pPr>
            <a:r>
              <a:t/>
            </a:r>
            <a:endParaRPr i="1" sz="1900">
              <a:latin typeface="Helvetica Neue"/>
              <a:ea typeface="Helvetica Neue"/>
              <a:cs typeface="Helvetica Neue"/>
              <a:sym typeface="Helvetica Neue"/>
            </a:endParaRPr>
          </a:p>
          <a:p>
            <a:pPr indent="0" lvl="0" marL="0" marR="0" rtl="0" algn="ctr">
              <a:lnSpc>
                <a:spcPct val="90000"/>
              </a:lnSpc>
              <a:spcBef>
                <a:spcPts val="600"/>
              </a:spcBef>
              <a:spcAft>
                <a:spcPts val="0"/>
              </a:spcAft>
              <a:buNone/>
            </a:pPr>
            <a:r>
              <a:t/>
            </a:r>
            <a:endParaRPr i="1" sz="1900">
              <a:latin typeface="Helvetica Neue"/>
              <a:ea typeface="Helvetica Neue"/>
              <a:cs typeface="Helvetica Neue"/>
              <a:sym typeface="Helvetica Neue"/>
            </a:endParaRPr>
          </a:p>
          <a:p>
            <a:pPr indent="0" lvl="0" marL="0" rtl="0" algn="ctr">
              <a:lnSpc>
                <a:spcPct val="90000"/>
              </a:lnSpc>
              <a:spcBef>
                <a:spcPts val="600"/>
              </a:spcBef>
              <a:spcAft>
                <a:spcPts val="0"/>
              </a:spcAft>
              <a:buClr>
                <a:schemeClr val="dk1"/>
              </a:buClr>
              <a:buSzPct val="26829"/>
              <a:buFont typeface="Arial"/>
              <a:buNone/>
            </a:pPr>
            <a:r>
              <a:rPr i="1" lang="en-US" sz="4100">
                <a:solidFill>
                  <a:schemeClr val="dk1"/>
                </a:solidFill>
                <a:latin typeface="Helvetica Neue"/>
                <a:ea typeface="Helvetica Neue"/>
                <a:cs typeface="Helvetica Neue"/>
                <a:sym typeface="Helvetica Neue"/>
              </a:rPr>
              <a:t> Goal: Manufacture sensors that can detect toxic substances in solution</a:t>
            </a:r>
            <a:endParaRPr i="1" sz="41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1900">
                <a:latin typeface="Helvetica Neue"/>
                <a:ea typeface="Helvetica Neue"/>
                <a:cs typeface="Helvetica Neue"/>
                <a:sym typeface="Helvetica Neue"/>
              </a:rPr>
              <a:t> </a:t>
            </a:r>
            <a:endParaRPr sz="19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160" name="Google Shape;160;g11cbaaed8d8_0_165"/>
          <p:cNvGrpSpPr/>
          <p:nvPr/>
        </p:nvGrpSpPr>
        <p:grpSpPr>
          <a:xfrm>
            <a:off x="-36684" y="5846980"/>
            <a:ext cx="12228684" cy="1086466"/>
            <a:chOff x="-36684" y="5846980"/>
            <a:chExt cx="12228684" cy="1086466"/>
          </a:xfrm>
        </p:grpSpPr>
        <p:sp>
          <p:nvSpPr>
            <p:cNvPr id="161" name="Google Shape;161;g11cbaaed8d8_0_165"/>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162" name="Google Shape;162;g11cbaaed8d8_0_165"/>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63" name="Google Shape;163;g11cbaaed8d8_0_165"/>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
        <p:nvSpPr>
          <p:cNvPr id="164" name="Google Shape;164;g11cbaaed8d8_0_165"/>
          <p:cNvSpPr txBox="1"/>
          <p:nvPr/>
        </p:nvSpPr>
        <p:spPr>
          <a:xfrm>
            <a:off x="917075" y="454525"/>
            <a:ext cx="10387200" cy="2071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2000"/>
              <a:buFont typeface="Helvetica Neue"/>
              <a:buNone/>
            </a:pPr>
            <a:r>
              <a:rPr lang="en-US" sz="2000">
                <a:solidFill>
                  <a:schemeClr val="dk1"/>
                </a:solidFill>
                <a:latin typeface="Helvetica Neue"/>
                <a:ea typeface="Helvetica Neue"/>
                <a:cs typeface="Helvetica Neue"/>
                <a:sym typeface="Helvetica Neue"/>
              </a:rPr>
              <a:t>Project #5: </a:t>
            </a:r>
            <a:r>
              <a:rPr b="1" lang="en-US" sz="2000">
                <a:solidFill>
                  <a:srgbClr val="606060"/>
                </a:solidFill>
                <a:highlight>
                  <a:srgbClr val="FDFDFD"/>
                </a:highlight>
                <a:latin typeface="Helvetica Neue"/>
                <a:ea typeface="Helvetica Neue"/>
                <a:cs typeface="Helvetica Neue"/>
                <a:sym typeface="Helvetica Neue"/>
              </a:rPr>
              <a:t> </a:t>
            </a:r>
            <a:r>
              <a:rPr b="1" lang="en-US" sz="2000">
                <a:solidFill>
                  <a:schemeClr val="dk1"/>
                </a:solidFill>
                <a:highlight>
                  <a:srgbClr val="FDFDFD"/>
                </a:highlight>
                <a:latin typeface="Helvetica Neue"/>
                <a:ea typeface="Helvetica Neue"/>
                <a:cs typeface="Helvetica Neue"/>
                <a:sym typeface="Helvetica Neue"/>
              </a:rPr>
              <a:t>Biopolymer Based Sensors and Actuators</a:t>
            </a:r>
            <a:br>
              <a:rPr lang="en-US" sz="2000">
                <a:solidFill>
                  <a:schemeClr val="dk1"/>
                </a:solidFill>
                <a:latin typeface="Helvetica Neue"/>
                <a:ea typeface="Helvetica Neue"/>
                <a:cs typeface="Helvetica Neue"/>
                <a:sym typeface="Helvetica Neue"/>
              </a:rPr>
            </a:br>
            <a:r>
              <a:rPr lang="en-US" sz="1800">
                <a:solidFill>
                  <a:schemeClr val="dk1"/>
                </a:solidFill>
                <a:latin typeface="Helvetica Neue"/>
                <a:ea typeface="Helvetica Neue"/>
                <a:cs typeface="Helvetica Neue"/>
                <a:sym typeface="Helvetica Neue"/>
              </a:rPr>
              <a:t>REU Students: Jayla Smalls &amp; Kevin Deng</a:t>
            </a:r>
            <a:endParaRPr b="1" sz="18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2000"/>
              <a:buFont typeface="Helvetica Neue"/>
              <a:buNone/>
            </a:pPr>
            <a:r>
              <a:rPr lang="en-US" sz="1800">
                <a:solidFill>
                  <a:schemeClr val="dk1"/>
                </a:solidFill>
                <a:latin typeface="Helvetica Neue"/>
                <a:ea typeface="Helvetica Neue"/>
                <a:cs typeface="Helvetica Neue"/>
                <a:sym typeface="Helvetica Neue"/>
              </a:rPr>
              <a:t>Faculty mentor(s): </a:t>
            </a:r>
            <a:r>
              <a:rPr lang="en-US" sz="1800">
                <a:solidFill>
                  <a:schemeClr val="dk1"/>
                </a:solidFill>
                <a:highlight>
                  <a:srgbClr val="FDFDFD"/>
                </a:highlight>
                <a:latin typeface="Helvetica Neue"/>
                <a:ea typeface="Helvetica Neue"/>
                <a:cs typeface="Helvetica Neue"/>
                <a:sym typeface="Helvetica Neue"/>
              </a:rPr>
              <a:t>Hyoung Jin Cho and Ladislau Bölöni</a:t>
            </a:r>
            <a:endParaRPr sz="1800">
              <a:solidFill>
                <a:schemeClr val="dk1"/>
              </a:solidFill>
              <a:highlight>
                <a:srgbClr val="FDFDFD"/>
              </a:highlight>
              <a:latin typeface="Helvetica Neue"/>
              <a:ea typeface="Helvetica Neue"/>
              <a:cs typeface="Helvetica Neue"/>
              <a:sym typeface="Helvetica Neue"/>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1" marL="0" rtl="0" algn="l">
              <a:lnSpc>
                <a:spcPct val="90000"/>
              </a:lnSpc>
              <a:spcBef>
                <a:spcPts val="0"/>
              </a:spcBef>
              <a:spcAft>
                <a:spcPts val="0"/>
              </a:spcAft>
              <a:buClr>
                <a:schemeClr val="accent1"/>
              </a:buClr>
              <a:buSzPts val="1800"/>
              <a:buFont typeface="Calibri"/>
              <a:buNone/>
            </a:pPr>
            <a:r>
              <a:rPr b="1" lang="en-US" sz="1800">
                <a:solidFill>
                  <a:schemeClr val="dk1"/>
                </a:solidFill>
                <a:latin typeface="Helvetica Neue"/>
                <a:ea typeface="Helvetica Neue"/>
                <a:cs typeface="Helvetica Neue"/>
                <a:sym typeface="Helvetica Neue"/>
              </a:rPr>
              <a:t>Week #2 (Monday May 23, 2022 – Friday May 27, 2022)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11cbaaed8d8_2_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400">
                <a:latin typeface="Helvetica Neue"/>
                <a:ea typeface="Helvetica Neue"/>
                <a:cs typeface="Helvetica Neue"/>
                <a:sym typeface="Helvetica Neue"/>
              </a:rPr>
              <a:t>EIS analyzer</a:t>
            </a:r>
            <a:endParaRPr sz="3400">
              <a:latin typeface="Helvetica Neue"/>
              <a:ea typeface="Helvetica Neue"/>
              <a:cs typeface="Helvetica Neue"/>
              <a:sym typeface="Helvetica Neue"/>
            </a:endParaRPr>
          </a:p>
        </p:txBody>
      </p:sp>
      <p:pic>
        <p:nvPicPr>
          <p:cNvPr id="258" name="Google Shape;258;g11cbaaed8d8_2_86"/>
          <p:cNvPicPr preferRelativeResize="0"/>
          <p:nvPr>
            <p:ph idx="1" type="body"/>
          </p:nvPr>
        </p:nvPicPr>
        <p:blipFill rotWithShape="1">
          <a:blip r:embed="rId3">
            <a:alphaModFix/>
          </a:blip>
          <a:srcRect b="0" l="0" r="0" t="0"/>
          <a:stretch/>
        </p:blipFill>
        <p:spPr>
          <a:xfrm>
            <a:off x="3982435" y="1690688"/>
            <a:ext cx="3174485" cy="4351338"/>
          </a:xfrm>
          <a:prstGeom prst="rect">
            <a:avLst/>
          </a:prstGeom>
          <a:noFill/>
          <a:ln>
            <a:noFill/>
          </a:ln>
        </p:spPr>
      </p:pic>
      <p:pic>
        <p:nvPicPr>
          <p:cNvPr id="259" name="Google Shape;259;g11cbaaed8d8_2_86"/>
          <p:cNvPicPr preferRelativeResize="0"/>
          <p:nvPr/>
        </p:nvPicPr>
        <p:blipFill rotWithShape="1">
          <a:blip r:embed="rId4">
            <a:alphaModFix/>
          </a:blip>
          <a:srcRect b="0" l="0" r="0" t="0"/>
          <a:stretch/>
        </p:blipFill>
        <p:spPr>
          <a:xfrm>
            <a:off x="636553" y="1690688"/>
            <a:ext cx="3144235" cy="4123678"/>
          </a:xfrm>
          <a:prstGeom prst="rect">
            <a:avLst/>
          </a:prstGeom>
          <a:noFill/>
          <a:ln>
            <a:noFill/>
          </a:ln>
        </p:spPr>
      </p:pic>
      <p:pic>
        <p:nvPicPr>
          <p:cNvPr id="260" name="Google Shape;260;g11cbaaed8d8_2_86"/>
          <p:cNvPicPr preferRelativeResize="0"/>
          <p:nvPr/>
        </p:nvPicPr>
        <p:blipFill rotWithShape="1">
          <a:blip r:embed="rId5">
            <a:alphaModFix/>
          </a:blip>
          <a:srcRect b="0" l="0" r="0" t="0"/>
          <a:stretch/>
        </p:blipFill>
        <p:spPr>
          <a:xfrm>
            <a:off x="7156920" y="1690688"/>
            <a:ext cx="4492637" cy="3360383"/>
          </a:xfrm>
          <a:prstGeom prst="rect">
            <a:avLst/>
          </a:prstGeom>
          <a:noFill/>
          <a:ln>
            <a:noFill/>
          </a:ln>
        </p:spPr>
      </p:pic>
      <p:grpSp>
        <p:nvGrpSpPr>
          <p:cNvPr id="261" name="Google Shape;261;g11cbaaed8d8_2_86"/>
          <p:cNvGrpSpPr/>
          <p:nvPr/>
        </p:nvGrpSpPr>
        <p:grpSpPr>
          <a:xfrm>
            <a:off x="-36684" y="5846980"/>
            <a:ext cx="12228684" cy="1086466"/>
            <a:chOff x="-36684" y="5846980"/>
            <a:chExt cx="12228684" cy="1086466"/>
          </a:xfrm>
        </p:grpSpPr>
        <p:sp>
          <p:nvSpPr>
            <p:cNvPr id="262" name="Google Shape;262;g11cbaaed8d8_2_86"/>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63" name="Google Shape;263;g11cbaaed8d8_2_86"/>
            <p:cNvPicPr preferRelativeResize="0"/>
            <p:nvPr/>
          </p:nvPicPr>
          <p:blipFill rotWithShape="1">
            <a:blip r:embed="rId6">
              <a:alphaModFix/>
            </a:blip>
            <a:srcRect b="0" l="0" r="0" t="0"/>
            <a:stretch/>
          </p:blipFill>
          <p:spPr>
            <a:xfrm>
              <a:off x="-36684" y="5846980"/>
              <a:ext cx="1080818" cy="1086466"/>
            </a:xfrm>
            <a:prstGeom prst="rect">
              <a:avLst/>
            </a:prstGeom>
            <a:noFill/>
            <a:ln>
              <a:noFill/>
            </a:ln>
          </p:spPr>
        </p:pic>
        <p:pic>
          <p:nvPicPr>
            <p:cNvPr id="264" name="Google Shape;264;g11cbaaed8d8_2_86"/>
            <p:cNvPicPr preferRelativeResize="0"/>
            <p:nvPr/>
          </p:nvPicPr>
          <p:blipFill rotWithShape="1">
            <a:blip r:embed="rId7">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
          <p:cNvSpPr txBox="1"/>
          <p:nvPr/>
        </p:nvSpPr>
        <p:spPr>
          <a:xfrm>
            <a:off x="1108300" y="1258050"/>
            <a:ext cx="8593800" cy="4341900"/>
          </a:xfrm>
          <a:prstGeom prst="rect">
            <a:avLst/>
          </a:prstGeom>
          <a:noFill/>
          <a:ln>
            <a:noFill/>
          </a:ln>
        </p:spPr>
        <p:txBody>
          <a:bodyPr anchorCtr="0" anchor="t" bIns="45700" lIns="0" spcFirstLastPara="1" rIns="0" wrap="square" tIns="45700">
            <a:noAutofit/>
          </a:bodyPr>
          <a:lstStyle/>
          <a:p>
            <a:pPr indent="0" lvl="1" marL="201168" marR="0" rtl="0" algn="l">
              <a:lnSpc>
                <a:spcPct val="80000"/>
              </a:lnSpc>
              <a:spcBef>
                <a:spcPts val="0"/>
              </a:spcBef>
              <a:spcAft>
                <a:spcPts val="0"/>
              </a:spcAft>
              <a:buClr>
                <a:schemeClr val="accent1"/>
              </a:buClr>
              <a:buSzPts val="1125"/>
              <a:buFont typeface="Calibri"/>
              <a:buNone/>
            </a:pPr>
            <a:r>
              <a:t/>
            </a:r>
            <a:endParaRPr b="0" i="1" sz="1425" u="none" cap="none" strike="noStrike">
              <a:solidFill>
                <a:srgbClr val="000000"/>
              </a:solidFill>
              <a:latin typeface="Helvetica Neue"/>
              <a:ea typeface="Helvetica Neue"/>
              <a:cs typeface="Helvetica Neue"/>
              <a:sym typeface="Helvetica Neue"/>
            </a:endParaRPr>
          </a:p>
          <a:p>
            <a:pPr indent="0" lvl="1" marL="201168" marR="0" rtl="0" algn="l">
              <a:lnSpc>
                <a:spcPct val="80000"/>
              </a:lnSpc>
              <a:spcBef>
                <a:spcPts val="0"/>
              </a:spcBef>
              <a:spcAft>
                <a:spcPts val="0"/>
              </a:spcAft>
              <a:buClr>
                <a:schemeClr val="accent1"/>
              </a:buClr>
              <a:buSzPts val="1125"/>
              <a:buFont typeface="Calibri"/>
              <a:buNone/>
            </a:pPr>
            <a:r>
              <a:t/>
            </a:r>
            <a:endParaRPr b="0" i="1" sz="1425" u="none" cap="none" strike="noStrike">
              <a:solidFill>
                <a:srgbClr val="000000"/>
              </a:solidFill>
              <a:latin typeface="Helvetica Neue"/>
              <a:ea typeface="Helvetica Neue"/>
              <a:cs typeface="Helvetica Neue"/>
              <a:sym typeface="Helvetica Neue"/>
            </a:endParaRPr>
          </a:p>
          <a:p>
            <a:pPr indent="457200" lvl="1" marL="0" marR="0" rtl="0" algn="l">
              <a:lnSpc>
                <a:spcPct val="80000"/>
              </a:lnSpc>
              <a:spcBef>
                <a:spcPts val="0"/>
              </a:spcBef>
              <a:spcAft>
                <a:spcPts val="0"/>
              </a:spcAft>
              <a:buClr>
                <a:schemeClr val="accent1"/>
              </a:buClr>
              <a:buSzPts val="1125"/>
              <a:buFont typeface="Calibri"/>
              <a:buNone/>
            </a:pPr>
            <a:r>
              <a:rPr b="1" i="0" lang="en-US" sz="1800" u="none" cap="none" strike="noStrike">
                <a:solidFill>
                  <a:srgbClr val="000000"/>
                </a:solidFill>
                <a:latin typeface="Helvetica Neue"/>
                <a:ea typeface="Helvetica Neue"/>
                <a:cs typeface="Helvetica Neue"/>
                <a:sym typeface="Helvetica Neue"/>
              </a:rPr>
              <a:t>Accomplishments:</a:t>
            </a:r>
            <a:endParaRPr b="1" i="0" sz="1800" u="none" cap="none" strike="noStrike">
              <a:solidFill>
                <a:srgbClr val="000000"/>
              </a:solidFill>
              <a:latin typeface="Helvetica Neue"/>
              <a:ea typeface="Helvetica Neue"/>
              <a:cs typeface="Helvetica Neue"/>
              <a:sym typeface="Helvetica Neue"/>
            </a:endParaRPr>
          </a:p>
          <a:p>
            <a:pPr indent="0" lvl="1" marL="201168" marR="0" rtl="0" algn="l">
              <a:lnSpc>
                <a:spcPct val="80000"/>
              </a:lnSpc>
              <a:spcBef>
                <a:spcPts val="0"/>
              </a:spcBef>
              <a:spcAft>
                <a:spcPts val="0"/>
              </a:spcAft>
              <a:buClr>
                <a:schemeClr val="accent1"/>
              </a:buClr>
              <a:buSzPts val="1125"/>
              <a:buFont typeface="Calibri"/>
              <a:buNone/>
            </a:pPr>
            <a:r>
              <a:t/>
            </a:r>
            <a:endParaRPr b="1" sz="1800">
              <a:latin typeface="Helvetica Neue"/>
              <a:ea typeface="Helvetica Neue"/>
              <a:cs typeface="Helvetica Neue"/>
              <a:sym typeface="Helvetica Neue"/>
            </a:endParaRPr>
          </a:p>
          <a:p>
            <a:pPr indent="-340989" lvl="1" marL="457200" marR="0" rtl="0" algn="l">
              <a:lnSpc>
                <a:spcPct val="105000"/>
              </a:lnSpc>
              <a:spcBef>
                <a:spcPts val="0"/>
              </a:spcBef>
              <a:spcAft>
                <a:spcPts val="0"/>
              </a:spcAft>
              <a:buClr>
                <a:schemeClr val="accent1"/>
              </a:buClr>
              <a:buSzPts val="1770"/>
              <a:buFont typeface="Calibri"/>
              <a:buChar char="◦"/>
            </a:pPr>
            <a:r>
              <a:rPr lang="en-US" sz="1769">
                <a:solidFill>
                  <a:schemeClr val="dk1"/>
                </a:solidFill>
                <a:highlight>
                  <a:srgbClr val="FFFFFF"/>
                </a:highlight>
                <a:latin typeface="Helvetica Neue"/>
                <a:ea typeface="Helvetica Neue"/>
                <a:cs typeface="Helvetica Neue"/>
                <a:sym typeface="Helvetica Neue"/>
              </a:rPr>
              <a:t>Started with the beginner stage of Arduino by connecting the Arduino MKRZERO device with my computer, and using the breadboard and jumper cables to make the LED flash on and off.</a:t>
            </a:r>
            <a:endParaRPr sz="1769">
              <a:solidFill>
                <a:schemeClr val="dk1"/>
              </a:solidFill>
              <a:highlight>
                <a:srgbClr val="FFFFFF"/>
              </a:highlight>
              <a:latin typeface="Helvetica Neue"/>
              <a:ea typeface="Helvetica Neue"/>
              <a:cs typeface="Helvetica Neue"/>
              <a:sym typeface="Helvetica Neue"/>
            </a:endParaRPr>
          </a:p>
          <a:p>
            <a:pPr indent="0" lvl="0" marL="914400" marR="0" rtl="0" algn="l">
              <a:lnSpc>
                <a:spcPct val="105000"/>
              </a:lnSpc>
              <a:spcBef>
                <a:spcPts val="0"/>
              </a:spcBef>
              <a:spcAft>
                <a:spcPts val="0"/>
              </a:spcAft>
              <a:buSzPts val="688"/>
              <a:buNone/>
            </a:pPr>
            <a:r>
              <a:t/>
            </a:r>
            <a:endParaRPr sz="1769">
              <a:solidFill>
                <a:schemeClr val="dk1"/>
              </a:solidFill>
              <a:highlight>
                <a:srgbClr val="FFFFFF"/>
              </a:highlight>
              <a:latin typeface="Helvetica Neue"/>
              <a:ea typeface="Helvetica Neue"/>
              <a:cs typeface="Helvetica Neue"/>
              <a:sym typeface="Helvetica Neue"/>
            </a:endParaRPr>
          </a:p>
          <a:p>
            <a:pPr indent="-340989" lvl="1" marL="457200" marR="0" rtl="0" algn="l">
              <a:lnSpc>
                <a:spcPct val="105000"/>
              </a:lnSpc>
              <a:spcBef>
                <a:spcPts val="0"/>
              </a:spcBef>
              <a:spcAft>
                <a:spcPts val="0"/>
              </a:spcAft>
              <a:buClr>
                <a:schemeClr val="dk1"/>
              </a:buClr>
              <a:buSzPts val="1770"/>
              <a:buFont typeface="Helvetica Neue"/>
              <a:buChar char="◦"/>
            </a:pPr>
            <a:r>
              <a:rPr lang="en-US" sz="1769">
                <a:solidFill>
                  <a:schemeClr val="dk1"/>
                </a:solidFill>
                <a:highlight>
                  <a:srgbClr val="FFFFFF"/>
                </a:highlight>
                <a:latin typeface="Helvetica Neue"/>
                <a:ea typeface="Helvetica Neue"/>
                <a:cs typeface="Helvetica Neue"/>
                <a:sym typeface="Helvetica Neue"/>
              </a:rPr>
              <a:t>Identified what each pin on the Arduino MZERO meant so I get a better understanding.</a:t>
            </a:r>
            <a:endParaRPr sz="1769">
              <a:solidFill>
                <a:schemeClr val="dk1"/>
              </a:solidFill>
              <a:highlight>
                <a:srgbClr val="FFFFFF"/>
              </a:highlight>
              <a:latin typeface="Helvetica Neue"/>
              <a:ea typeface="Helvetica Neue"/>
              <a:cs typeface="Helvetica Neue"/>
              <a:sym typeface="Helvetica Neue"/>
            </a:endParaRPr>
          </a:p>
          <a:p>
            <a:pPr indent="0" lvl="0" marL="914400" marR="0" rtl="0" algn="l">
              <a:lnSpc>
                <a:spcPct val="105000"/>
              </a:lnSpc>
              <a:spcBef>
                <a:spcPts val="0"/>
              </a:spcBef>
              <a:spcAft>
                <a:spcPts val="0"/>
              </a:spcAft>
              <a:buSzPts val="688"/>
              <a:buNone/>
            </a:pPr>
            <a:r>
              <a:t/>
            </a:r>
            <a:endParaRPr sz="1769">
              <a:solidFill>
                <a:schemeClr val="dk1"/>
              </a:solidFill>
              <a:highlight>
                <a:srgbClr val="FFFFFF"/>
              </a:highlight>
              <a:latin typeface="Helvetica Neue"/>
              <a:ea typeface="Helvetica Neue"/>
              <a:cs typeface="Helvetica Neue"/>
              <a:sym typeface="Helvetica Neue"/>
            </a:endParaRPr>
          </a:p>
          <a:p>
            <a:pPr indent="-340989" lvl="1" marL="457200" marR="0" rtl="0" algn="l">
              <a:lnSpc>
                <a:spcPct val="105000"/>
              </a:lnSpc>
              <a:spcBef>
                <a:spcPts val="0"/>
              </a:spcBef>
              <a:spcAft>
                <a:spcPts val="0"/>
              </a:spcAft>
              <a:buClr>
                <a:schemeClr val="dk1"/>
              </a:buClr>
              <a:buSzPts val="1770"/>
              <a:buFont typeface="Helvetica Neue"/>
              <a:buChar char="◦"/>
            </a:pPr>
            <a:r>
              <a:rPr lang="en-US" sz="1769">
                <a:solidFill>
                  <a:schemeClr val="dk1"/>
                </a:solidFill>
                <a:highlight>
                  <a:srgbClr val="FFFFFF"/>
                </a:highlight>
                <a:latin typeface="Helvetica Neue"/>
                <a:ea typeface="Helvetica Neue"/>
                <a:cs typeface="Helvetica Neue"/>
                <a:sym typeface="Helvetica Neue"/>
              </a:rPr>
              <a:t>Continued to read more research papers on Sensors &amp; Actuators</a:t>
            </a:r>
            <a:endParaRPr sz="1769">
              <a:solidFill>
                <a:schemeClr val="dk1"/>
              </a:solidFill>
              <a:highlight>
                <a:srgbClr val="FFFFFF"/>
              </a:highlight>
              <a:latin typeface="Helvetica Neue"/>
              <a:ea typeface="Helvetica Neue"/>
              <a:cs typeface="Helvetica Neue"/>
              <a:sym typeface="Helvetica Neue"/>
            </a:endParaRPr>
          </a:p>
          <a:p>
            <a:pPr indent="0" lvl="0" marL="914400" marR="0" rtl="0" algn="l">
              <a:lnSpc>
                <a:spcPct val="105000"/>
              </a:lnSpc>
              <a:spcBef>
                <a:spcPts val="0"/>
              </a:spcBef>
              <a:spcAft>
                <a:spcPts val="0"/>
              </a:spcAft>
              <a:buSzPts val="688"/>
              <a:buNone/>
            </a:pPr>
            <a:r>
              <a:t/>
            </a:r>
            <a:endParaRPr sz="1769">
              <a:solidFill>
                <a:schemeClr val="dk1"/>
              </a:solidFill>
              <a:highlight>
                <a:srgbClr val="FFFFFF"/>
              </a:highlight>
              <a:latin typeface="Helvetica Neue"/>
              <a:ea typeface="Helvetica Neue"/>
              <a:cs typeface="Helvetica Neue"/>
              <a:sym typeface="Helvetica Neue"/>
            </a:endParaRPr>
          </a:p>
          <a:p>
            <a:pPr indent="0" lvl="1" marL="201168" marR="0" rtl="0" algn="l">
              <a:lnSpc>
                <a:spcPct val="80000"/>
              </a:lnSpc>
              <a:spcBef>
                <a:spcPts val="600"/>
              </a:spcBef>
              <a:spcAft>
                <a:spcPts val="0"/>
              </a:spcAft>
              <a:buClr>
                <a:schemeClr val="accent1"/>
              </a:buClr>
              <a:buSzPts val="1125"/>
              <a:buFont typeface="Calibri"/>
              <a:buNone/>
            </a:pPr>
            <a:r>
              <a:t/>
            </a:r>
            <a:endParaRPr b="1" i="0" sz="1425" u="none" cap="none" strike="noStrike">
              <a:solidFill>
                <a:srgbClr val="000000"/>
              </a:solidFill>
              <a:latin typeface="Helvetica Neue"/>
              <a:ea typeface="Helvetica Neue"/>
              <a:cs typeface="Helvetica Neue"/>
              <a:sym typeface="Helvetica Neue"/>
            </a:endParaRPr>
          </a:p>
          <a:p>
            <a:pPr indent="0" lvl="0" marL="914400" marR="0" rtl="0" algn="l">
              <a:lnSpc>
                <a:spcPct val="80000"/>
              </a:lnSpc>
              <a:spcBef>
                <a:spcPts val="600"/>
              </a:spcBef>
              <a:spcAft>
                <a:spcPts val="0"/>
              </a:spcAft>
              <a:buSzPts val="688"/>
              <a:buNone/>
            </a:pPr>
            <a:r>
              <a:t/>
            </a:r>
            <a:endParaRPr sz="1425">
              <a:latin typeface="Helvetica Neue"/>
              <a:ea typeface="Helvetica Neue"/>
              <a:cs typeface="Helvetica Neue"/>
              <a:sym typeface="Helvetica Neue"/>
            </a:endParaRPr>
          </a:p>
          <a:p>
            <a:pPr indent="0" lvl="0" marL="914400" marR="0" rtl="0" algn="l">
              <a:lnSpc>
                <a:spcPct val="80000"/>
              </a:lnSpc>
              <a:spcBef>
                <a:spcPts val="600"/>
              </a:spcBef>
              <a:spcAft>
                <a:spcPts val="0"/>
              </a:spcAft>
              <a:buSzPts val="688"/>
              <a:buNone/>
            </a:pPr>
            <a:r>
              <a:t/>
            </a:r>
            <a:endParaRPr sz="1425">
              <a:latin typeface="Helvetica Neue"/>
              <a:ea typeface="Helvetica Neue"/>
              <a:cs typeface="Helvetica Neue"/>
              <a:sym typeface="Helvetica Neue"/>
            </a:endParaRPr>
          </a:p>
          <a:p>
            <a:pPr indent="0" lvl="0" marL="457200" marR="0" rtl="0" algn="l">
              <a:lnSpc>
                <a:spcPct val="80000"/>
              </a:lnSpc>
              <a:spcBef>
                <a:spcPts val="600"/>
              </a:spcBef>
              <a:spcAft>
                <a:spcPts val="0"/>
              </a:spcAft>
              <a:buClr>
                <a:srgbClr val="000000"/>
              </a:buClr>
              <a:buSzPts val="1125"/>
              <a:buFont typeface="Arial"/>
              <a:buNone/>
            </a:pPr>
            <a:r>
              <a:t/>
            </a:r>
            <a:endParaRPr b="0" i="0" sz="1425" u="none" cap="none" strike="noStrike">
              <a:solidFill>
                <a:srgbClr val="000000"/>
              </a:solidFill>
              <a:latin typeface="Helvetica Neue"/>
              <a:ea typeface="Helvetica Neue"/>
              <a:cs typeface="Helvetica Neue"/>
              <a:sym typeface="Helvetica Neue"/>
            </a:endParaRPr>
          </a:p>
          <a:p>
            <a:pPr indent="0" lvl="0" marL="457200" marR="0" rtl="0" algn="l">
              <a:lnSpc>
                <a:spcPct val="105000"/>
              </a:lnSpc>
              <a:spcBef>
                <a:spcPts val="0"/>
              </a:spcBef>
              <a:spcAft>
                <a:spcPts val="0"/>
              </a:spcAft>
              <a:buClr>
                <a:srgbClr val="000000"/>
              </a:buClr>
              <a:buSzPts val="1125"/>
              <a:buFont typeface="Arial"/>
              <a:buNone/>
            </a:pPr>
            <a:r>
              <a:t/>
            </a:r>
            <a:endParaRPr b="0" i="0" sz="1425" u="none" cap="none" strike="noStrike">
              <a:solidFill>
                <a:schemeClr val="dk1"/>
              </a:solidFill>
              <a:highlight>
                <a:srgbClr val="FFFFFF"/>
              </a:highlight>
              <a:latin typeface="Helvetica Neue"/>
              <a:ea typeface="Helvetica Neue"/>
              <a:cs typeface="Helvetica Neue"/>
              <a:sym typeface="Helvetica Neue"/>
            </a:endParaRPr>
          </a:p>
          <a:p>
            <a:pPr indent="0" lvl="0" marL="0" marR="0" rtl="0" algn="l">
              <a:lnSpc>
                <a:spcPct val="80000"/>
              </a:lnSpc>
              <a:spcBef>
                <a:spcPts val="600"/>
              </a:spcBef>
              <a:spcAft>
                <a:spcPts val="0"/>
              </a:spcAft>
              <a:buClr>
                <a:srgbClr val="000000"/>
              </a:buClr>
              <a:buSzPts val="875"/>
              <a:buFont typeface="Arial"/>
              <a:buNone/>
            </a:pPr>
            <a:r>
              <a:t/>
            </a:r>
            <a:endParaRPr b="0" i="0" sz="1175" u="none" cap="none" strike="noStrike">
              <a:solidFill>
                <a:srgbClr val="000000"/>
              </a:solidFill>
              <a:latin typeface="Arial"/>
              <a:ea typeface="Arial"/>
              <a:cs typeface="Arial"/>
              <a:sym typeface="Arial"/>
            </a:endParaRPr>
          </a:p>
        </p:txBody>
      </p:sp>
      <p:grpSp>
        <p:nvGrpSpPr>
          <p:cNvPr id="270" name="Google Shape;270;p1"/>
          <p:cNvGrpSpPr/>
          <p:nvPr/>
        </p:nvGrpSpPr>
        <p:grpSpPr>
          <a:xfrm>
            <a:off x="-36684" y="5846980"/>
            <a:ext cx="12228684" cy="1086465"/>
            <a:chOff x="-36684" y="5846980"/>
            <a:chExt cx="12228684" cy="1086465"/>
          </a:xfrm>
        </p:grpSpPr>
        <p:sp>
          <p:nvSpPr>
            <p:cNvPr id="271" name="Google Shape;271;p1"/>
            <p:cNvSpPr/>
            <p:nvPr/>
          </p:nvSpPr>
          <p:spPr>
            <a:xfrm>
              <a:off x="0" y="6499123"/>
              <a:ext cx="12192000" cy="358877"/>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72" name="Google Shape;272;p1"/>
            <p:cNvPicPr preferRelativeResize="0"/>
            <p:nvPr/>
          </p:nvPicPr>
          <p:blipFill rotWithShape="1">
            <a:blip r:embed="rId3">
              <a:alphaModFix/>
            </a:blip>
            <a:srcRect b="0" l="0" r="0" t="0"/>
            <a:stretch/>
          </p:blipFill>
          <p:spPr>
            <a:xfrm>
              <a:off x="-36684" y="5846980"/>
              <a:ext cx="1080816" cy="1086465"/>
            </a:xfrm>
            <a:prstGeom prst="rect">
              <a:avLst/>
            </a:prstGeom>
            <a:noFill/>
            <a:ln>
              <a:noFill/>
            </a:ln>
          </p:spPr>
        </p:pic>
        <p:pic>
          <p:nvPicPr>
            <p:cNvPr id="273" name="Google Shape;273;p1"/>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11cbaaed8d8_0_174"/>
          <p:cNvSpPr txBox="1"/>
          <p:nvPr>
            <p:ph type="title"/>
          </p:nvPr>
        </p:nvSpPr>
        <p:spPr>
          <a:xfrm>
            <a:off x="686950" y="276615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i="1" lang="en-US" sz="3400">
                <a:latin typeface="Helvetica Neue"/>
                <a:ea typeface="Helvetica Neue"/>
                <a:cs typeface="Helvetica Neue"/>
                <a:sym typeface="Helvetica Neue"/>
              </a:rPr>
              <a:t>PROBLEMS &amp; SOLUTIONS</a:t>
            </a:r>
            <a:endParaRPr i="1" sz="3400">
              <a:latin typeface="Helvetica Neue"/>
              <a:ea typeface="Helvetica Neue"/>
              <a:cs typeface="Helvetica Neue"/>
              <a:sym typeface="Helvetica Neue"/>
            </a:endParaRPr>
          </a:p>
        </p:txBody>
      </p:sp>
      <p:grpSp>
        <p:nvGrpSpPr>
          <p:cNvPr id="279" name="Google Shape;279;g11cbaaed8d8_0_174"/>
          <p:cNvGrpSpPr/>
          <p:nvPr/>
        </p:nvGrpSpPr>
        <p:grpSpPr>
          <a:xfrm>
            <a:off x="-36684" y="5846980"/>
            <a:ext cx="12228684" cy="1086466"/>
            <a:chOff x="-36684" y="5846980"/>
            <a:chExt cx="12228684" cy="1086466"/>
          </a:xfrm>
        </p:grpSpPr>
        <p:sp>
          <p:nvSpPr>
            <p:cNvPr id="280" name="Google Shape;280;g11cbaaed8d8_0_174"/>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81" name="Google Shape;281;g11cbaaed8d8_0_174"/>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282" name="Google Shape;282;g11cbaaed8d8_0_174"/>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12d88e6b778_0_5"/>
          <p:cNvSpPr txBox="1"/>
          <p:nvPr/>
        </p:nvSpPr>
        <p:spPr>
          <a:xfrm>
            <a:off x="1080825" y="251550"/>
            <a:ext cx="10557600" cy="1642800"/>
          </a:xfrm>
          <a:prstGeom prst="rect">
            <a:avLst/>
          </a:prstGeom>
          <a:noFill/>
          <a:ln>
            <a:noFill/>
          </a:ln>
        </p:spPr>
        <p:txBody>
          <a:bodyPr anchorCtr="0" anchor="ctr" bIns="91425" lIns="91425" spcFirstLastPara="1" rIns="91425" wrap="square" tIns="91425">
            <a:normAutofit fontScale="47500" lnSpcReduction="10000"/>
          </a:bodyPr>
          <a:lstStyle/>
          <a:p>
            <a:pPr indent="0" lvl="0" marL="0" marR="0" rtl="0" algn="l">
              <a:lnSpc>
                <a:spcPct val="90000"/>
              </a:lnSpc>
              <a:spcBef>
                <a:spcPts val="0"/>
              </a:spcBef>
              <a:spcAft>
                <a:spcPts val="0"/>
              </a:spcAft>
              <a:buClr>
                <a:schemeClr val="dk1"/>
              </a:buClr>
              <a:buSzPct val="42730"/>
              <a:buFont typeface="Helvetica Neue"/>
              <a:buNone/>
            </a:pPr>
            <a:r>
              <a:rPr i="1" lang="en-US" sz="4680">
                <a:solidFill>
                  <a:schemeClr val="dk1"/>
                </a:solidFill>
                <a:latin typeface="Helvetica Neue"/>
                <a:ea typeface="Helvetica Neue"/>
                <a:cs typeface="Helvetica Neue"/>
                <a:sym typeface="Helvetica Neue"/>
              </a:rPr>
              <a:t>Arduino MKRZERO </a:t>
            </a:r>
            <a:r>
              <a:rPr i="1" lang="en-US" sz="4680">
                <a:solidFill>
                  <a:schemeClr val="dk1"/>
                </a:solidFill>
                <a:latin typeface="Helvetica Neue"/>
                <a:ea typeface="Helvetica Neue"/>
                <a:cs typeface="Helvetica Neue"/>
                <a:sym typeface="Helvetica Neue"/>
              </a:rPr>
              <a:t> LED ON/OFF</a:t>
            </a:r>
            <a:endParaRPr i="1" sz="4680">
              <a:solidFill>
                <a:schemeClr val="dk1"/>
              </a:solidFill>
              <a:latin typeface="Helvetica Neue"/>
              <a:ea typeface="Helvetica Neue"/>
              <a:cs typeface="Helvetica Neue"/>
              <a:sym typeface="Helvetica Neue"/>
            </a:endParaRPr>
          </a:p>
          <a:p>
            <a:pPr indent="0" lvl="0" marL="0" marR="0" rtl="0" algn="l">
              <a:lnSpc>
                <a:spcPct val="90000"/>
              </a:lnSpc>
              <a:spcBef>
                <a:spcPts val="0"/>
              </a:spcBef>
              <a:spcAft>
                <a:spcPts val="0"/>
              </a:spcAft>
              <a:buClr>
                <a:schemeClr val="dk1"/>
              </a:buClr>
              <a:buSzPct val="80000"/>
              <a:buFont typeface="Helvetica Neue"/>
              <a:buNone/>
            </a:pPr>
            <a:r>
              <a:t/>
            </a:r>
            <a:endParaRPr sz="2500">
              <a:solidFill>
                <a:schemeClr val="dk1"/>
              </a:solidFill>
              <a:latin typeface="Helvetica Neue"/>
              <a:ea typeface="Helvetica Neue"/>
              <a:cs typeface="Helvetica Neue"/>
              <a:sym typeface="Helvetica Neue"/>
            </a:endParaRPr>
          </a:p>
          <a:p>
            <a:pPr indent="0" lvl="0" marL="0" rtl="0" algn="l">
              <a:lnSpc>
                <a:spcPct val="100000"/>
              </a:lnSpc>
              <a:spcBef>
                <a:spcPts val="600"/>
              </a:spcBef>
              <a:spcAft>
                <a:spcPts val="0"/>
              </a:spcAft>
              <a:buClr>
                <a:schemeClr val="dk1"/>
              </a:buClr>
              <a:buSzPct val="36985"/>
              <a:buFont typeface="Arial"/>
              <a:buNone/>
            </a:pPr>
            <a:r>
              <a:rPr lang="en-US" sz="2974">
                <a:solidFill>
                  <a:schemeClr val="dk1"/>
                </a:solidFill>
                <a:latin typeface="Helvetica Neue"/>
                <a:ea typeface="Helvetica Neue"/>
                <a:cs typeface="Helvetica Neue"/>
                <a:sym typeface="Helvetica Neue"/>
              </a:rPr>
              <a:t>Problem: I was having trouble with making the LED light up on the breadboard.</a:t>
            </a:r>
            <a:endParaRPr sz="2974">
              <a:solidFill>
                <a:schemeClr val="dk1"/>
              </a:solidFill>
              <a:latin typeface="Helvetica Neue"/>
              <a:ea typeface="Helvetica Neue"/>
              <a:cs typeface="Helvetica Neue"/>
              <a:sym typeface="Helvetica Neue"/>
            </a:endParaRPr>
          </a:p>
          <a:p>
            <a:pPr indent="0" lvl="0" marL="0" rtl="0" algn="l">
              <a:lnSpc>
                <a:spcPct val="100000"/>
              </a:lnSpc>
              <a:spcBef>
                <a:spcPts val="600"/>
              </a:spcBef>
              <a:spcAft>
                <a:spcPts val="0"/>
              </a:spcAft>
              <a:buClr>
                <a:schemeClr val="dk1"/>
              </a:buClr>
              <a:buSzPct val="36985"/>
              <a:buFont typeface="Arial"/>
              <a:buNone/>
            </a:pPr>
            <a:r>
              <a:rPr lang="en-US" sz="2974">
                <a:solidFill>
                  <a:schemeClr val="dk1"/>
                </a:solidFill>
                <a:latin typeface="Helvetica Neue"/>
                <a:ea typeface="Helvetica Neue"/>
                <a:cs typeface="Helvetica Neue"/>
                <a:sym typeface="Helvetica Neue"/>
              </a:rPr>
              <a:t>Solution: I switched up some of my code and set up the jumper cables, resistor, and LED the correct way on the breadboard.</a:t>
            </a:r>
            <a:endParaRPr sz="2974">
              <a:solidFill>
                <a:schemeClr val="dk1"/>
              </a:solidFill>
              <a:latin typeface="Helvetica Neue"/>
              <a:ea typeface="Helvetica Neue"/>
              <a:cs typeface="Helvetica Neue"/>
              <a:sym typeface="Helvetica Neue"/>
            </a:endParaRPr>
          </a:p>
          <a:p>
            <a:pPr indent="0" lvl="0" marL="0" rtl="0" algn="l">
              <a:lnSpc>
                <a:spcPct val="100000"/>
              </a:lnSpc>
              <a:spcBef>
                <a:spcPts val="600"/>
              </a:spcBef>
              <a:spcAft>
                <a:spcPts val="0"/>
              </a:spcAft>
              <a:buClr>
                <a:schemeClr val="dk1"/>
              </a:buClr>
              <a:buSzPct val="36985"/>
              <a:buFont typeface="Arial"/>
              <a:buNone/>
            </a:pPr>
            <a:r>
              <a:rPr lang="en-US" sz="2974">
                <a:solidFill>
                  <a:schemeClr val="dk1"/>
                </a:solidFill>
                <a:latin typeface="Helvetica Neue"/>
                <a:ea typeface="Helvetica Neue"/>
                <a:cs typeface="Helvetica Neue"/>
                <a:sym typeface="Helvetica Neue"/>
              </a:rPr>
              <a:t>* If the pin has been configured as an OUTPUT with pinMode(), its voltage will be set to the corresponding value: 5V  for HIGH, 0V (ground) for LOW.</a:t>
            </a:r>
            <a:endParaRPr sz="2974">
              <a:solidFill>
                <a:schemeClr val="dk1"/>
              </a:solidFill>
              <a:latin typeface="Helvetica Neue"/>
              <a:ea typeface="Helvetica Neue"/>
              <a:cs typeface="Helvetica Neue"/>
              <a:sym typeface="Helvetica Neue"/>
            </a:endParaRPr>
          </a:p>
        </p:txBody>
      </p:sp>
      <p:sp>
        <p:nvSpPr>
          <p:cNvPr id="288" name="Google Shape;288;g12d88e6b778_0_5"/>
          <p:cNvSpPr txBox="1"/>
          <p:nvPr/>
        </p:nvSpPr>
        <p:spPr>
          <a:xfrm>
            <a:off x="1007450" y="1894325"/>
            <a:ext cx="10189500" cy="4431900"/>
          </a:xfrm>
          <a:prstGeom prst="rect">
            <a:avLst/>
          </a:prstGeom>
          <a:noFill/>
          <a:ln>
            <a:noFill/>
          </a:ln>
        </p:spPr>
        <p:txBody>
          <a:bodyPr anchorCtr="0" anchor="t" bIns="45700" lIns="0" spcFirstLastPara="1" rIns="0" wrap="square" tIns="45700">
            <a:normAutofit/>
          </a:bodyPr>
          <a:lstStyle/>
          <a:p>
            <a:pPr indent="0" lvl="1" marL="0" marR="0" rtl="0" algn="l">
              <a:lnSpc>
                <a:spcPct val="90000"/>
              </a:lnSpc>
              <a:spcBef>
                <a:spcPts val="600"/>
              </a:spcBef>
              <a:spcAft>
                <a:spcPts val="0"/>
              </a:spcAft>
              <a:buClr>
                <a:schemeClr val="accent1"/>
              </a:buClr>
              <a:buSzPts val="1800"/>
              <a:buFont typeface="Calibri"/>
              <a:buNone/>
            </a:pPr>
            <a:r>
              <a:t/>
            </a:r>
            <a:endParaRPr b="1" sz="1800" u="sng">
              <a:latin typeface="Helvetica Neue"/>
              <a:ea typeface="Helvetica Neue"/>
              <a:cs typeface="Helvetica Neue"/>
              <a:sym typeface="Helvetica Neue"/>
            </a:endParaRPr>
          </a:p>
          <a:p>
            <a:pPr indent="0" lvl="1" marL="0" marR="0" rtl="0" algn="l">
              <a:lnSpc>
                <a:spcPct val="90000"/>
              </a:lnSpc>
              <a:spcBef>
                <a:spcPts val="600"/>
              </a:spcBef>
              <a:spcAft>
                <a:spcPts val="0"/>
              </a:spcAft>
              <a:buClr>
                <a:schemeClr val="accent1"/>
              </a:buClr>
              <a:buSzPts val="1800"/>
              <a:buFont typeface="Calibri"/>
              <a:buNone/>
            </a:pPr>
            <a:r>
              <a:t/>
            </a:r>
            <a:endParaRPr b="1" sz="1800" u="sng">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289" name="Google Shape;289;g12d88e6b778_0_5"/>
          <p:cNvGrpSpPr/>
          <p:nvPr/>
        </p:nvGrpSpPr>
        <p:grpSpPr>
          <a:xfrm>
            <a:off x="-36684" y="5846980"/>
            <a:ext cx="12228684" cy="1086466"/>
            <a:chOff x="-36684" y="5846980"/>
            <a:chExt cx="12228684" cy="1086466"/>
          </a:xfrm>
        </p:grpSpPr>
        <p:sp>
          <p:nvSpPr>
            <p:cNvPr id="290" name="Google Shape;290;g12d88e6b778_0_5"/>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91" name="Google Shape;291;g12d88e6b778_0_5"/>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292" name="Google Shape;292;g12d88e6b778_0_5"/>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293" name="Google Shape;293;g12d88e6b778_0_5" title="LED ON &amp; OFF.MOV">
            <a:hlinkClick r:id="rId5"/>
          </p:cNvPr>
          <p:cNvPicPr preferRelativeResize="0"/>
          <p:nvPr/>
        </p:nvPicPr>
        <p:blipFill>
          <a:blip r:embed="rId6">
            <a:alphaModFix/>
          </a:blip>
          <a:stretch>
            <a:fillRect/>
          </a:stretch>
        </p:blipFill>
        <p:spPr>
          <a:xfrm>
            <a:off x="5606575" y="2096025"/>
            <a:ext cx="5557800" cy="4432000"/>
          </a:xfrm>
          <a:prstGeom prst="rect">
            <a:avLst/>
          </a:prstGeom>
          <a:noFill/>
          <a:ln>
            <a:noFill/>
          </a:ln>
        </p:spPr>
      </p:pic>
      <p:pic>
        <p:nvPicPr>
          <p:cNvPr id="294" name="Google Shape;294;g12d88e6b778_0_5"/>
          <p:cNvPicPr preferRelativeResize="0"/>
          <p:nvPr/>
        </p:nvPicPr>
        <p:blipFill rotWithShape="1">
          <a:blip r:embed="rId7">
            <a:alphaModFix/>
          </a:blip>
          <a:srcRect b="16359" l="7758" r="52226" t="6438"/>
          <a:stretch/>
        </p:blipFill>
        <p:spPr>
          <a:xfrm>
            <a:off x="1080825" y="2269175"/>
            <a:ext cx="4525752" cy="4258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11cbaaed8d8_0_210"/>
          <p:cNvSpPr txBox="1"/>
          <p:nvPr/>
        </p:nvSpPr>
        <p:spPr>
          <a:xfrm>
            <a:off x="1161050" y="879848"/>
            <a:ext cx="8421300" cy="1185600"/>
          </a:xfrm>
          <a:prstGeom prst="rect">
            <a:avLst/>
          </a:prstGeom>
          <a:noFill/>
          <a:ln>
            <a:noFill/>
          </a:ln>
        </p:spPr>
        <p:txBody>
          <a:bodyPr anchorCtr="0" anchor="ctr" bIns="91425" lIns="91425" spcFirstLastPara="1" rIns="91425" wrap="square" tIns="91425">
            <a:normAutofit fontScale="77500" lnSpcReduction="10000"/>
          </a:bodyPr>
          <a:lstStyle/>
          <a:p>
            <a:pPr indent="0" lvl="0" marL="0" rtl="0" algn="l">
              <a:lnSpc>
                <a:spcPct val="100000"/>
              </a:lnSpc>
              <a:spcBef>
                <a:spcPts val="600"/>
              </a:spcBef>
              <a:spcAft>
                <a:spcPts val="0"/>
              </a:spcAft>
              <a:buClr>
                <a:schemeClr val="dk1"/>
              </a:buClr>
              <a:buSzPct val="45833"/>
              <a:buFont typeface="Arial"/>
              <a:buNone/>
            </a:pPr>
            <a:r>
              <a:rPr lang="en-US" sz="2400">
                <a:solidFill>
                  <a:schemeClr val="dk1"/>
                </a:solidFill>
                <a:latin typeface="Helvetica Neue"/>
                <a:ea typeface="Helvetica Neue"/>
                <a:cs typeface="Helvetica Neue"/>
                <a:sym typeface="Helvetica Neue"/>
              </a:rPr>
              <a:t>Problem: There was an issue with trying to connect the Bluetooth module with my cellular device and PC to turn on/off the LED. (Using Arduino UNO)</a:t>
            </a:r>
            <a:endParaRPr sz="24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t/>
            </a:r>
            <a:endParaRPr sz="1800">
              <a:solidFill>
                <a:schemeClr val="dk1"/>
              </a:solidFill>
              <a:latin typeface="Helvetica Neue"/>
              <a:ea typeface="Helvetica Neue"/>
              <a:cs typeface="Helvetica Neue"/>
              <a:sym typeface="Helvetica Neue"/>
            </a:endParaRPr>
          </a:p>
          <a:p>
            <a:pPr indent="0" lvl="0" marL="0" marR="0" rtl="0" algn="l">
              <a:lnSpc>
                <a:spcPct val="90000"/>
              </a:lnSpc>
              <a:spcBef>
                <a:spcPts val="0"/>
              </a:spcBef>
              <a:spcAft>
                <a:spcPts val="0"/>
              </a:spcAft>
              <a:buClr>
                <a:schemeClr val="dk1"/>
              </a:buClr>
              <a:buSzPct val="64516"/>
              <a:buFont typeface="Helvetica Neue"/>
              <a:buNone/>
            </a:pPr>
            <a:r>
              <a:t/>
            </a:r>
            <a:endParaRPr sz="3100">
              <a:solidFill>
                <a:schemeClr val="dk1"/>
              </a:solidFill>
              <a:latin typeface="Helvetica Neue"/>
              <a:ea typeface="Helvetica Neue"/>
              <a:cs typeface="Helvetica Neue"/>
              <a:sym typeface="Helvetica Neue"/>
            </a:endParaRPr>
          </a:p>
        </p:txBody>
      </p:sp>
      <p:sp>
        <p:nvSpPr>
          <p:cNvPr id="300" name="Google Shape;300;g11cbaaed8d8_0_210"/>
          <p:cNvSpPr txBox="1"/>
          <p:nvPr/>
        </p:nvSpPr>
        <p:spPr>
          <a:xfrm>
            <a:off x="1007450" y="1592625"/>
            <a:ext cx="10189500" cy="4733700"/>
          </a:xfrm>
          <a:prstGeom prst="rect">
            <a:avLst/>
          </a:prstGeom>
          <a:noFill/>
          <a:ln>
            <a:noFill/>
          </a:ln>
        </p:spPr>
        <p:txBody>
          <a:bodyPr anchorCtr="0" anchor="t" bIns="45700" lIns="0" spcFirstLastPara="1" rIns="0" wrap="square" tIns="45700">
            <a:normAutofit/>
          </a:bodyPr>
          <a:lstStyle/>
          <a:p>
            <a:pPr indent="0" lvl="1" marL="0" marR="0" rtl="0" algn="l">
              <a:lnSpc>
                <a:spcPct val="90000"/>
              </a:lnSpc>
              <a:spcBef>
                <a:spcPts val="600"/>
              </a:spcBef>
              <a:spcAft>
                <a:spcPts val="0"/>
              </a:spcAft>
              <a:buClr>
                <a:schemeClr val="accent1"/>
              </a:buClr>
              <a:buSzPts val="1800"/>
              <a:buFont typeface="Calibri"/>
              <a:buNone/>
            </a:pPr>
            <a:r>
              <a:t/>
            </a:r>
            <a:endParaRPr b="1" sz="1800" u="sng">
              <a:latin typeface="Helvetica Neue"/>
              <a:ea typeface="Helvetica Neue"/>
              <a:cs typeface="Helvetica Neue"/>
              <a:sym typeface="Helvetica Neue"/>
            </a:endParaRPr>
          </a:p>
          <a:p>
            <a:pPr indent="0" lvl="1" marL="0" marR="0" rtl="0" algn="l">
              <a:lnSpc>
                <a:spcPct val="90000"/>
              </a:lnSpc>
              <a:spcBef>
                <a:spcPts val="600"/>
              </a:spcBef>
              <a:spcAft>
                <a:spcPts val="0"/>
              </a:spcAft>
              <a:buClr>
                <a:schemeClr val="accent1"/>
              </a:buClr>
              <a:buSzPts val="1800"/>
              <a:buFont typeface="Calibri"/>
              <a:buNone/>
            </a:pPr>
            <a:r>
              <a:t/>
            </a:r>
            <a:endParaRPr b="1" sz="1800" u="sng">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301" name="Google Shape;301;g11cbaaed8d8_0_210"/>
          <p:cNvGrpSpPr/>
          <p:nvPr/>
        </p:nvGrpSpPr>
        <p:grpSpPr>
          <a:xfrm>
            <a:off x="-36684" y="5846980"/>
            <a:ext cx="12228684" cy="1086466"/>
            <a:chOff x="-36684" y="5846980"/>
            <a:chExt cx="12228684" cy="1086466"/>
          </a:xfrm>
        </p:grpSpPr>
        <p:sp>
          <p:nvSpPr>
            <p:cNvPr id="302" name="Google Shape;302;g11cbaaed8d8_0_210"/>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03" name="Google Shape;303;g11cbaaed8d8_0_210"/>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304" name="Google Shape;304;g11cbaaed8d8_0_210"/>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305" name="Google Shape;305;g11cbaaed8d8_0_210" title="IMG_0976.MOV">
            <a:hlinkClick r:id="rId5"/>
          </p:cNvPr>
          <p:cNvPicPr preferRelativeResize="0"/>
          <p:nvPr/>
        </p:nvPicPr>
        <p:blipFill>
          <a:blip r:embed="rId6">
            <a:alphaModFix/>
          </a:blip>
          <a:stretch>
            <a:fillRect/>
          </a:stretch>
        </p:blipFill>
        <p:spPr>
          <a:xfrm>
            <a:off x="4665575" y="21289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11cbaaed8d8_2_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300">
                <a:latin typeface="Helvetica Neue"/>
                <a:ea typeface="Helvetica Neue"/>
                <a:cs typeface="Helvetica Neue"/>
                <a:sym typeface="Helvetica Neue"/>
              </a:rPr>
              <a:t>Solving connection problem</a:t>
            </a:r>
            <a:endParaRPr sz="3300">
              <a:latin typeface="Helvetica Neue"/>
              <a:ea typeface="Helvetica Neue"/>
              <a:cs typeface="Helvetica Neue"/>
              <a:sym typeface="Helvetica Neue"/>
            </a:endParaRPr>
          </a:p>
        </p:txBody>
      </p:sp>
      <p:sp>
        <p:nvSpPr>
          <p:cNvPr id="311" name="Google Shape;311;g11cbaaed8d8_2_93"/>
          <p:cNvSpPr txBox="1"/>
          <p:nvPr>
            <p:ph idx="1" type="body"/>
          </p:nvPr>
        </p:nvSpPr>
        <p:spPr>
          <a:xfrm>
            <a:off x="838200" y="2203825"/>
            <a:ext cx="2997000" cy="2385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None/>
            </a:pPr>
            <a:r>
              <a:rPr lang="en-US" sz="2100">
                <a:latin typeface="Helvetica Neue"/>
                <a:ea typeface="Helvetica Neue"/>
                <a:cs typeface="Helvetica Neue"/>
                <a:sym typeface="Helvetica Neue"/>
              </a:rPr>
              <a:t>Three electrode connected: Getting a straight horizontal line when the line should be linearly proportional(V=IR).</a:t>
            </a:r>
            <a:endParaRPr sz="2100">
              <a:latin typeface="Helvetica Neue"/>
              <a:ea typeface="Helvetica Neue"/>
              <a:cs typeface="Helvetica Neue"/>
              <a:sym typeface="Helvetica Neue"/>
            </a:endParaRPr>
          </a:p>
        </p:txBody>
      </p:sp>
      <p:pic>
        <p:nvPicPr>
          <p:cNvPr id="312" name="Google Shape;312;g11cbaaed8d8_2_93"/>
          <p:cNvPicPr preferRelativeResize="0"/>
          <p:nvPr/>
        </p:nvPicPr>
        <p:blipFill rotWithShape="1">
          <a:blip r:embed="rId3">
            <a:alphaModFix/>
          </a:blip>
          <a:srcRect b="0" l="0" r="0" t="0"/>
          <a:stretch/>
        </p:blipFill>
        <p:spPr>
          <a:xfrm>
            <a:off x="4133295" y="1690688"/>
            <a:ext cx="7220505" cy="3988398"/>
          </a:xfrm>
          <a:prstGeom prst="rect">
            <a:avLst/>
          </a:prstGeom>
          <a:noFill/>
          <a:ln>
            <a:noFill/>
          </a:ln>
        </p:spPr>
      </p:pic>
      <p:grpSp>
        <p:nvGrpSpPr>
          <p:cNvPr id="313" name="Google Shape;313;g11cbaaed8d8_2_93"/>
          <p:cNvGrpSpPr/>
          <p:nvPr/>
        </p:nvGrpSpPr>
        <p:grpSpPr>
          <a:xfrm>
            <a:off x="-36684" y="5846980"/>
            <a:ext cx="12228684" cy="1086466"/>
            <a:chOff x="-36684" y="5846980"/>
            <a:chExt cx="12228684" cy="1086466"/>
          </a:xfrm>
        </p:grpSpPr>
        <p:sp>
          <p:nvSpPr>
            <p:cNvPr id="314" name="Google Shape;314;g11cbaaed8d8_2_93"/>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15" name="Google Shape;315;g11cbaaed8d8_2_93"/>
            <p:cNvPicPr preferRelativeResize="0"/>
            <p:nvPr/>
          </p:nvPicPr>
          <p:blipFill rotWithShape="1">
            <a:blip r:embed="rId4">
              <a:alphaModFix/>
            </a:blip>
            <a:srcRect b="0" l="0" r="0" t="0"/>
            <a:stretch/>
          </p:blipFill>
          <p:spPr>
            <a:xfrm>
              <a:off x="-36684" y="5846980"/>
              <a:ext cx="1080818" cy="1086466"/>
            </a:xfrm>
            <a:prstGeom prst="rect">
              <a:avLst/>
            </a:prstGeom>
            <a:noFill/>
            <a:ln>
              <a:noFill/>
            </a:ln>
          </p:spPr>
        </p:pic>
        <p:pic>
          <p:nvPicPr>
            <p:cNvPr id="316" name="Google Shape;316;g11cbaaed8d8_2_93"/>
            <p:cNvPicPr preferRelativeResize="0"/>
            <p:nvPr/>
          </p:nvPicPr>
          <p:blipFill rotWithShape="1">
            <a:blip r:embed="rId5">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11cbaaed8d8_2_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000">
                <a:latin typeface="Helvetica Neue"/>
                <a:ea typeface="Helvetica Neue"/>
                <a:cs typeface="Helvetica Neue"/>
                <a:sym typeface="Helvetica Neue"/>
              </a:rPr>
              <a:t>Solving cord connection problem</a:t>
            </a:r>
            <a:endParaRPr sz="3000">
              <a:latin typeface="Helvetica Neue"/>
              <a:ea typeface="Helvetica Neue"/>
              <a:cs typeface="Helvetica Neue"/>
              <a:sym typeface="Helvetica Neue"/>
            </a:endParaRPr>
          </a:p>
        </p:txBody>
      </p:sp>
      <p:pic>
        <p:nvPicPr>
          <p:cNvPr id="322" name="Google Shape;322;g11cbaaed8d8_2_99"/>
          <p:cNvPicPr preferRelativeResize="0"/>
          <p:nvPr>
            <p:ph idx="1" type="body"/>
          </p:nvPr>
        </p:nvPicPr>
        <p:blipFill rotWithShape="1">
          <a:blip r:embed="rId3">
            <a:alphaModFix/>
          </a:blip>
          <a:srcRect b="0" l="0" r="0" t="0"/>
          <a:stretch/>
        </p:blipFill>
        <p:spPr>
          <a:xfrm>
            <a:off x="9685870" y="1690687"/>
            <a:ext cx="2174697" cy="4808929"/>
          </a:xfrm>
          <a:prstGeom prst="rect">
            <a:avLst/>
          </a:prstGeom>
          <a:noFill/>
          <a:ln>
            <a:noFill/>
          </a:ln>
        </p:spPr>
      </p:pic>
      <p:pic>
        <p:nvPicPr>
          <p:cNvPr id="323" name="Google Shape;323;g11cbaaed8d8_2_99"/>
          <p:cNvPicPr preferRelativeResize="0"/>
          <p:nvPr/>
        </p:nvPicPr>
        <p:blipFill rotWithShape="1">
          <a:blip r:embed="rId4">
            <a:alphaModFix/>
          </a:blip>
          <a:srcRect b="0" l="0" r="0" t="0"/>
          <a:stretch/>
        </p:blipFill>
        <p:spPr>
          <a:xfrm>
            <a:off x="6096000" y="1683946"/>
            <a:ext cx="3589870" cy="4815670"/>
          </a:xfrm>
          <a:prstGeom prst="rect">
            <a:avLst/>
          </a:prstGeom>
          <a:noFill/>
          <a:ln>
            <a:noFill/>
          </a:ln>
        </p:spPr>
      </p:pic>
      <p:sp>
        <p:nvSpPr>
          <p:cNvPr id="324" name="Google Shape;324;g11cbaaed8d8_2_99"/>
          <p:cNvSpPr txBox="1"/>
          <p:nvPr/>
        </p:nvSpPr>
        <p:spPr>
          <a:xfrm>
            <a:off x="2025186" y="1690688"/>
            <a:ext cx="23385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Original button pinout:</a:t>
            </a:r>
            <a:endParaRPr>
              <a:latin typeface="Helvetica Neue"/>
              <a:ea typeface="Helvetica Neue"/>
              <a:cs typeface="Helvetica Neue"/>
              <a:sym typeface="Helvetica Neue"/>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5" name="Google Shape;325;g11cbaaed8d8_2_99"/>
          <p:cNvGrpSpPr/>
          <p:nvPr/>
        </p:nvGrpSpPr>
        <p:grpSpPr>
          <a:xfrm>
            <a:off x="-36684" y="5846980"/>
            <a:ext cx="12228684" cy="1086466"/>
            <a:chOff x="-36684" y="5846980"/>
            <a:chExt cx="12228684" cy="1086466"/>
          </a:xfrm>
        </p:grpSpPr>
        <p:sp>
          <p:nvSpPr>
            <p:cNvPr id="326" name="Google Shape;326;g11cbaaed8d8_2_99"/>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27" name="Google Shape;327;g11cbaaed8d8_2_99"/>
            <p:cNvPicPr preferRelativeResize="0"/>
            <p:nvPr/>
          </p:nvPicPr>
          <p:blipFill rotWithShape="1">
            <a:blip r:embed="rId5">
              <a:alphaModFix/>
            </a:blip>
            <a:srcRect b="0" l="0" r="0" t="0"/>
            <a:stretch/>
          </p:blipFill>
          <p:spPr>
            <a:xfrm>
              <a:off x="-36684" y="5846980"/>
              <a:ext cx="1080818" cy="1086466"/>
            </a:xfrm>
            <a:prstGeom prst="rect">
              <a:avLst/>
            </a:prstGeom>
            <a:noFill/>
            <a:ln>
              <a:noFill/>
            </a:ln>
          </p:spPr>
        </p:pic>
        <p:pic>
          <p:nvPicPr>
            <p:cNvPr id="328" name="Google Shape;328;g11cbaaed8d8_2_99"/>
            <p:cNvPicPr preferRelativeResize="0"/>
            <p:nvPr/>
          </p:nvPicPr>
          <p:blipFill rotWithShape="1">
            <a:blip r:embed="rId6">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11cbaaed8d8_2_1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200">
                <a:latin typeface="Helvetica Neue"/>
                <a:ea typeface="Helvetica Neue"/>
                <a:cs typeface="Helvetica Neue"/>
                <a:sym typeface="Helvetica Neue"/>
              </a:rPr>
              <a:t>Solving cord connection problem</a:t>
            </a:r>
            <a:endParaRPr sz="3200">
              <a:latin typeface="Helvetica Neue"/>
              <a:ea typeface="Helvetica Neue"/>
              <a:cs typeface="Helvetica Neue"/>
              <a:sym typeface="Helvetica Neue"/>
            </a:endParaRPr>
          </a:p>
        </p:txBody>
      </p:sp>
      <p:sp>
        <p:nvSpPr>
          <p:cNvPr id="334" name="Google Shape;334;g11cbaaed8d8_2_106"/>
          <p:cNvSpPr txBox="1"/>
          <p:nvPr>
            <p:ph idx="1" type="body"/>
          </p:nvPr>
        </p:nvSpPr>
        <p:spPr>
          <a:xfrm>
            <a:off x="749950" y="2739994"/>
            <a:ext cx="2997000" cy="1029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200">
                <a:latin typeface="Helvetica Neue"/>
                <a:ea typeface="Helvetica Neue"/>
                <a:cs typeface="Helvetica Neue"/>
                <a:sym typeface="Helvetica Neue"/>
              </a:rPr>
              <a:t>Only WE and CE connected:</a:t>
            </a:r>
            <a:endParaRPr sz="2200">
              <a:latin typeface="Helvetica Neue"/>
              <a:ea typeface="Helvetica Neue"/>
              <a:cs typeface="Helvetica Neue"/>
              <a:sym typeface="Helvetica Neue"/>
            </a:endParaRPr>
          </a:p>
        </p:txBody>
      </p:sp>
      <p:pic>
        <p:nvPicPr>
          <p:cNvPr id="335" name="Google Shape;335;g11cbaaed8d8_2_106"/>
          <p:cNvPicPr preferRelativeResize="0"/>
          <p:nvPr/>
        </p:nvPicPr>
        <p:blipFill rotWithShape="1">
          <a:blip r:embed="rId3">
            <a:alphaModFix/>
          </a:blip>
          <a:srcRect b="0" l="0" r="0" t="0"/>
          <a:stretch/>
        </p:blipFill>
        <p:spPr>
          <a:xfrm>
            <a:off x="4053396" y="1690688"/>
            <a:ext cx="7300404" cy="4105287"/>
          </a:xfrm>
          <a:prstGeom prst="rect">
            <a:avLst/>
          </a:prstGeom>
          <a:noFill/>
          <a:ln>
            <a:noFill/>
          </a:ln>
        </p:spPr>
      </p:pic>
      <p:grpSp>
        <p:nvGrpSpPr>
          <p:cNvPr id="336" name="Google Shape;336;g11cbaaed8d8_2_106"/>
          <p:cNvGrpSpPr/>
          <p:nvPr/>
        </p:nvGrpSpPr>
        <p:grpSpPr>
          <a:xfrm>
            <a:off x="-36684" y="5846980"/>
            <a:ext cx="12228684" cy="1086466"/>
            <a:chOff x="-36684" y="5846980"/>
            <a:chExt cx="12228684" cy="1086466"/>
          </a:xfrm>
        </p:grpSpPr>
        <p:sp>
          <p:nvSpPr>
            <p:cNvPr id="337" name="Google Shape;337;g11cbaaed8d8_2_106"/>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38" name="Google Shape;338;g11cbaaed8d8_2_106"/>
            <p:cNvPicPr preferRelativeResize="0"/>
            <p:nvPr/>
          </p:nvPicPr>
          <p:blipFill rotWithShape="1">
            <a:blip r:embed="rId4">
              <a:alphaModFix/>
            </a:blip>
            <a:srcRect b="0" l="0" r="0" t="0"/>
            <a:stretch/>
          </p:blipFill>
          <p:spPr>
            <a:xfrm>
              <a:off x="-36684" y="5846980"/>
              <a:ext cx="1080818" cy="1086466"/>
            </a:xfrm>
            <a:prstGeom prst="rect">
              <a:avLst/>
            </a:prstGeom>
            <a:noFill/>
            <a:ln>
              <a:noFill/>
            </a:ln>
          </p:spPr>
        </p:pic>
        <p:pic>
          <p:nvPicPr>
            <p:cNvPr id="339" name="Google Shape;339;g11cbaaed8d8_2_106"/>
            <p:cNvPicPr preferRelativeResize="0"/>
            <p:nvPr/>
          </p:nvPicPr>
          <p:blipFill rotWithShape="1">
            <a:blip r:embed="rId5">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11cbaaed8d8_2_112"/>
          <p:cNvSpPr txBox="1"/>
          <p:nvPr>
            <p:ph type="title"/>
          </p:nvPr>
        </p:nvSpPr>
        <p:spPr>
          <a:xfrm>
            <a:off x="838200" y="365125"/>
            <a:ext cx="10515600" cy="1034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200">
                <a:latin typeface="Helvetica Neue"/>
                <a:ea typeface="Helvetica Neue"/>
                <a:cs typeface="Helvetica Neue"/>
                <a:sym typeface="Helvetica Neue"/>
              </a:rPr>
              <a:t>Solving cord connection problem</a:t>
            </a:r>
            <a:endParaRPr sz="3200">
              <a:latin typeface="Helvetica Neue"/>
              <a:ea typeface="Helvetica Neue"/>
              <a:cs typeface="Helvetica Neue"/>
              <a:sym typeface="Helvetica Neue"/>
            </a:endParaRPr>
          </a:p>
        </p:txBody>
      </p:sp>
      <p:pic>
        <p:nvPicPr>
          <p:cNvPr id="345" name="Google Shape;345;g11cbaaed8d8_2_112"/>
          <p:cNvPicPr preferRelativeResize="0"/>
          <p:nvPr>
            <p:ph idx="1" type="body"/>
          </p:nvPr>
        </p:nvPicPr>
        <p:blipFill rotWithShape="1">
          <a:blip r:embed="rId3">
            <a:alphaModFix/>
          </a:blip>
          <a:srcRect b="0" l="0" r="0" t="0"/>
          <a:stretch/>
        </p:blipFill>
        <p:spPr>
          <a:xfrm>
            <a:off x="749950" y="2353757"/>
            <a:ext cx="3313500" cy="2756100"/>
          </a:xfrm>
          <a:prstGeom prst="rect">
            <a:avLst/>
          </a:prstGeom>
          <a:noFill/>
          <a:ln>
            <a:noFill/>
          </a:ln>
        </p:spPr>
      </p:pic>
      <p:pic>
        <p:nvPicPr>
          <p:cNvPr id="346" name="Google Shape;346;g11cbaaed8d8_2_112"/>
          <p:cNvPicPr preferRelativeResize="0"/>
          <p:nvPr/>
        </p:nvPicPr>
        <p:blipFill rotWithShape="1">
          <a:blip r:embed="rId4">
            <a:alphaModFix/>
          </a:blip>
          <a:srcRect b="0" l="0" r="0" t="0"/>
          <a:stretch/>
        </p:blipFill>
        <p:spPr>
          <a:xfrm>
            <a:off x="7937475" y="1478669"/>
            <a:ext cx="3416324" cy="2578358"/>
          </a:xfrm>
          <a:prstGeom prst="rect">
            <a:avLst/>
          </a:prstGeom>
          <a:noFill/>
          <a:ln>
            <a:noFill/>
          </a:ln>
        </p:spPr>
      </p:pic>
      <p:sp>
        <p:nvSpPr>
          <p:cNvPr id="347" name="Google Shape;347;g11cbaaed8d8_2_112"/>
          <p:cNvSpPr txBox="1"/>
          <p:nvPr/>
        </p:nvSpPr>
        <p:spPr>
          <a:xfrm>
            <a:off x="6096000" y="2024109"/>
            <a:ext cx="15792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R=1000 ohms: </a:t>
            </a:r>
            <a:endParaRPr/>
          </a:p>
        </p:txBody>
      </p:sp>
      <p:pic>
        <p:nvPicPr>
          <p:cNvPr id="348" name="Google Shape;348;g11cbaaed8d8_2_112"/>
          <p:cNvPicPr preferRelativeResize="0"/>
          <p:nvPr/>
        </p:nvPicPr>
        <p:blipFill rotWithShape="1">
          <a:blip r:embed="rId5">
            <a:alphaModFix/>
          </a:blip>
          <a:srcRect b="0" l="0" r="0" t="0"/>
          <a:stretch/>
        </p:blipFill>
        <p:spPr>
          <a:xfrm>
            <a:off x="7937473" y="4020722"/>
            <a:ext cx="3416323" cy="2472153"/>
          </a:xfrm>
          <a:prstGeom prst="rect">
            <a:avLst/>
          </a:prstGeom>
          <a:noFill/>
          <a:ln>
            <a:noFill/>
          </a:ln>
        </p:spPr>
      </p:pic>
      <p:sp>
        <p:nvSpPr>
          <p:cNvPr id="349" name="Google Shape;349;g11cbaaed8d8_2_112"/>
          <p:cNvSpPr txBox="1"/>
          <p:nvPr/>
        </p:nvSpPr>
        <p:spPr>
          <a:xfrm>
            <a:off x="6258757" y="4580878"/>
            <a:ext cx="1462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R=470 ohms: </a:t>
            </a:r>
            <a:endParaRPr/>
          </a:p>
        </p:txBody>
      </p:sp>
      <p:pic>
        <p:nvPicPr>
          <p:cNvPr id="350" name="Google Shape;350;g11cbaaed8d8_2_112"/>
          <p:cNvPicPr preferRelativeResize="0"/>
          <p:nvPr/>
        </p:nvPicPr>
        <p:blipFill rotWithShape="1">
          <a:blip r:embed="rId6">
            <a:alphaModFix/>
          </a:blip>
          <a:srcRect b="0" l="0" r="0" t="0"/>
          <a:stretch/>
        </p:blipFill>
        <p:spPr>
          <a:xfrm>
            <a:off x="4254526" y="2404538"/>
            <a:ext cx="1995492" cy="2654424"/>
          </a:xfrm>
          <a:prstGeom prst="rect">
            <a:avLst/>
          </a:prstGeom>
          <a:noFill/>
          <a:ln>
            <a:noFill/>
          </a:ln>
        </p:spPr>
      </p:pic>
      <p:grpSp>
        <p:nvGrpSpPr>
          <p:cNvPr id="351" name="Google Shape;351;g11cbaaed8d8_2_112"/>
          <p:cNvGrpSpPr/>
          <p:nvPr/>
        </p:nvGrpSpPr>
        <p:grpSpPr>
          <a:xfrm>
            <a:off x="-36684" y="5846980"/>
            <a:ext cx="12228684" cy="1086466"/>
            <a:chOff x="-36684" y="5846980"/>
            <a:chExt cx="12228684" cy="1086466"/>
          </a:xfrm>
        </p:grpSpPr>
        <p:sp>
          <p:nvSpPr>
            <p:cNvPr id="352" name="Google Shape;352;g11cbaaed8d8_2_112"/>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53" name="Google Shape;353;g11cbaaed8d8_2_112"/>
            <p:cNvPicPr preferRelativeResize="0"/>
            <p:nvPr/>
          </p:nvPicPr>
          <p:blipFill rotWithShape="1">
            <a:blip r:embed="rId7">
              <a:alphaModFix/>
            </a:blip>
            <a:srcRect b="0" l="0" r="0" t="0"/>
            <a:stretch/>
          </p:blipFill>
          <p:spPr>
            <a:xfrm>
              <a:off x="-36684" y="5846980"/>
              <a:ext cx="1080818" cy="1086466"/>
            </a:xfrm>
            <a:prstGeom prst="rect">
              <a:avLst/>
            </a:prstGeom>
            <a:noFill/>
            <a:ln>
              <a:noFill/>
            </a:ln>
          </p:spPr>
        </p:pic>
        <p:pic>
          <p:nvPicPr>
            <p:cNvPr id="354" name="Google Shape;354;g11cbaaed8d8_2_112"/>
            <p:cNvPicPr preferRelativeResize="0"/>
            <p:nvPr/>
          </p:nvPicPr>
          <p:blipFill rotWithShape="1">
            <a:blip r:embed="rId8">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11cbaaed8d8_2_122"/>
          <p:cNvSpPr txBox="1"/>
          <p:nvPr>
            <p:ph type="title"/>
          </p:nvPr>
        </p:nvSpPr>
        <p:spPr>
          <a:xfrm>
            <a:off x="838200" y="1760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2900">
                <a:latin typeface="Helvetica Neue"/>
                <a:ea typeface="Helvetica Neue"/>
                <a:cs typeface="Helvetica Neue"/>
                <a:sym typeface="Helvetica Neue"/>
              </a:rPr>
              <a:t>Solving cord connection problem</a:t>
            </a:r>
            <a:endParaRPr sz="2900">
              <a:latin typeface="Helvetica Neue"/>
              <a:ea typeface="Helvetica Neue"/>
              <a:cs typeface="Helvetica Neue"/>
              <a:sym typeface="Helvetica Neue"/>
            </a:endParaRPr>
          </a:p>
        </p:txBody>
      </p:sp>
      <p:pic>
        <p:nvPicPr>
          <p:cNvPr id="360" name="Google Shape;360;g11cbaaed8d8_2_122"/>
          <p:cNvPicPr preferRelativeResize="0"/>
          <p:nvPr>
            <p:ph idx="1" type="body"/>
          </p:nvPr>
        </p:nvPicPr>
        <p:blipFill rotWithShape="1">
          <a:blip r:embed="rId3">
            <a:alphaModFix/>
          </a:blip>
          <a:srcRect b="0" l="0" r="0" t="0"/>
          <a:stretch/>
        </p:blipFill>
        <p:spPr>
          <a:xfrm>
            <a:off x="838200" y="1269261"/>
            <a:ext cx="3582568" cy="4838575"/>
          </a:xfrm>
          <a:prstGeom prst="rect">
            <a:avLst/>
          </a:prstGeom>
          <a:noFill/>
          <a:ln>
            <a:noFill/>
          </a:ln>
        </p:spPr>
      </p:pic>
      <p:pic>
        <p:nvPicPr>
          <p:cNvPr id="361" name="Google Shape;361;g11cbaaed8d8_2_122"/>
          <p:cNvPicPr preferRelativeResize="0"/>
          <p:nvPr/>
        </p:nvPicPr>
        <p:blipFill rotWithShape="1">
          <a:blip r:embed="rId4">
            <a:alphaModFix/>
          </a:blip>
          <a:srcRect b="0" l="0" r="0" t="0"/>
          <a:stretch/>
        </p:blipFill>
        <p:spPr>
          <a:xfrm>
            <a:off x="4420768" y="1269262"/>
            <a:ext cx="4203132" cy="5167312"/>
          </a:xfrm>
          <a:prstGeom prst="rect">
            <a:avLst/>
          </a:prstGeom>
          <a:noFill/>
          <a:ln>
            <a:noFill/>
          </a:ln>
        </p:spPr>
      </p:pic>
      <p:pic>
        <p:nvPicPr>
          <p:cNvPr id="362" name="Google Shape;362;g11cbaaed8d8_2_122"/>
          <p:cNvPicPr preferRelativeResize="0"/>
          <p:nvPr/>
        </p:nvPicPr>
        <p:blipFill rotWithShape="1">
          <a:blip r:embed="rId5">
            <a:alphaModFix/>
          </a:blip>
          <a:srcRect b="0" l="0" r="0" t="0"/>
          <a:stretch/>
        </p:blipFill>
        <p:spPr>
          <a:xfrm>
            <a:off x="8726237" y="1690688"/>
            <a:ext cx="3031967" cy="4050708"/>
          </a:xfrm>
          <a:prstGeom prst="rect">
            <a:avLst/>
          </a:prstGeom>
          <a:noFill/>
          <a:ln>
            <a:noFill/>
          </a:ln>
        </p:spPr>
      </p:pic>
      <p:grpSp>
        <p:nvGrpSpPr>
          <p:cNvPr id="363" name="Google Shape;363;g11cbaaed8d8_2_122"/>
          <p:cNvGrpSpPr/>
          <p:nvPr/>
        </p:nvGrpSpPr>
        <p:grpSpPr>
          <a:xfrm>
            <a:off x="-36684" y="5846980"/>
            <a:ext cx="12228684" cy="1086466"/>
            <a:chOff x="-36684" y="5846980"/>
            <a:chExt cx="12228684" cy="1086466"/>
          </a:xfrm>
        </p:grpSpPr>
        <p:sp>
          <p:nvSpPr>
            <p:cNvPr id="364" name="Google Shape;364;g11cbaaed8d8_2_122"/>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65" name="Google Shape;365;g11cbaaed8d8_2_122"/>
            <p:cNvPicPr preferRelativeResize="0"/>
            <p:nvPr/>
          </p:nvPicPr>
          <p:blipFill rotWithShape="1">
            <a:blip r:embed="rId6">
              <a:alphaModFix/>
            </a:blip>
            <a:srcRect b="0" l="0" r="0" t="0"/>
            <a:stretch/>
          </p:blipFill>
          <p:spPr>
            <a:xfrm>
              <a:off x="-36684" y="5846980"/>
              <a:ext cx="1080818" cy="1086466"/>
            </a:xfrm>
            <a:prstGeom prst="rect">
              <a:avLst/>
            </a:prstGeom>
            <a:noFill/>
            <a:ln>
              <a:noFill/>
            </a:ln>
          </p:spPr>
        </p:pic>
        <p:pic>
          <p:nvPicPr>
            <p:cNvPr id="366" name="Google Shape;366;g11cbaaed8d8_2_122"/>
            <p:cNvPicPr preferRelativeResize="0"/>
            <p:nvPr/>
          </p:nvPicPr>
          <p:blipFill rotWithShape="1">
            <a:blip r:embed="rId7">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11cbaaed8d8_0_10"/>
          <p:cNvSpPr txBox="1"/>
          <p:nvPr/>
        </p:nvSpPr>
        <p:spPr>
          <a:xfrm>
            <a:off x="994850" y="1258050"/>
            <a:ext cx="4823100" cy="4588800"/>
          </a:xfrm>
          <a:prstGeom prst="rect">
            <a:avLst/>
          </a:prstGeom>
          <a:noFill/>
          <a:ln>
            <a:noFill/>
          </a:ln>
        </p:spPr>
        <p:txBody>
          <a:bodyPr anchorCtr="0" anchor="t" bIns="45700" lIns="0" spcFirstLastPara="1" rIns="0" wrap="square" tIns="45700">
            <a:noAutofit/>
          </a:bodyPr>
          <a:lstStyle/>
          <a:p>
            <a:pPr indent="0" lvl="1" marL="0" marR="0" rtl="0" algn="l">
              <a:lnSpc>
                <a:spcPct val="70000"/>
              </a:lnSpc>
              <a:spcBef>
                <a:spcPts val="600"/>
              </a:spcBef>
              <a:spcAft>
                <a:spcPts val="0"/>
              </a:spcAft>
              <a:buClr>
                <a:schemeClr val="accent1"/>
              </a:buClr>
              <a:buSzPts val="855"/>
              <a:buFont typeface="Calibri"/>
              <a:buNone/>
            </a:pPr>
            <a:r>
              <a:t/>
            </a:r>
            <a:endParaRPr b="1" sz="1255" u="sng">
              <a:latin typeface="Helvetica Neue"/>
              <a:ea typeface="Helvetica Neue"/>
              <a:cs typeface="Helvetica Neue"/>
              <a:sym typeface="Helvetica Neue"/>
            </a:endParaRPr>
          </a:p>
          <a:p>
            <a:pPr indent="0" lvl="0" marL="0" rtl="0" algn="l">
              <a:lnSpc>
                <a:spcPct val="70000"/>
              </a:lnSpc>
              <a:spcBef>
                <a:spcPts val="600"/>
              </a:spcBef>
              <a:spcAft>
                <a:spcPts val="0"/>
              </a:spcAft>
              <a:buClr>
                <a:schemeClr val="dk1"/>
              </a:buClr>
              <a:buSzPts val="523"/>
              <a:buFont typeface="Arial"/>
              <a:buNone/>
            </a:pPr>
            <a:r>
              <a:rPr i="1" lang="en-US" sz="2344">
                <a:solidFill>
                  <a:schemeClr val="dk1"/>
                </a:solidFill>
                <a:latin typeface="Helvetica Neue"/>
                <a:ea typeface="Helvetica Neue"/>
                <a:cs typeface="Helvetica Neue"/>
                <a:sym typeface="Helvetica Neue"/>
              </a:rPr>
              <a:t>Electrode</a:t>
            </a:r>
            <a:endParaRPr i="1" sz="2344">
              <a:latin typeface="Helvetica Neue"/>
              <a:ea typeface="Helvetica Neue"/>
              <a:cs typeface="Helvetica Neue"/>
              <a:sym typeface="Helvetica Neue"/>
            </a:endParaRPr>
          </a:p>
          <a:p>
            <a:pPr indent="0" lvl="0" marL="0" marR="0" rtl="0" algn="l">
              <a:lnSpc>
                <a:spcPct val="70000"/>
              </a:lnSpc>
              <a:spcBef>
                <a:spcPts val="600"/>
              </a:spcBef>
              <a:spcAft>
                <a:spcPts val="0"/>
              </a:spcAft>
              <a:buSzPts val="523"/>
              <a:buNone/>
            </a:pPr>
            <a:r>
              <a:t/>
            </a:r>
            <a:endParaRPr sz="1844">
              <a:latin typeface="Helvetica Neue"/>
              <a:ea typeface="Helvetica Neue"/>
              <a:cs typeface="Helvetica Neue"/>
              <a:sym typeface="Helvetica Neue"/>
            </a:endParaRPr>
          </a:p>
          <a:p>
            <a:pPr indent="0" lvl="0" marL="0" marR="0" rtl="0" algn="l">
              <a:lnSpc>
                <a:spcPct val="70000"/>
              </a:lnSpc>
              <a:spcBef>
                <a:spcPts val="600"/>
              </a:spcBef>
              <a:spcAft>
                <a:spcPts val="0"/>
              </a:spcAft>
              <a:buSzPts val="523"/>
              <a:buNone/>
            </a:pPr>
            <a:r>
              <a:t/>
            </a:r>
            <a:endParaRPr sz="1844">
              <a:latin typeface="Helvetica Neue"/>
              <a:ea typeface="Helvetica Neue"/>
              <a:cs typeface="Helvetica Neue"/>
              <a:sym typeface="Helvetica Neue"/>
            </a:endParaRPr>
          </a:p>
          <a:p>
            <a:pPr indent="0" lvl="0" marL="0" marR="0" rtl="0" algn="l">
              <a:lnSpc>
                <a:spcPct val="100000"/>
              </a:lnSpc>
              <a:spcBef>
                <a:spcPts val="600"/>
              </a:spcBef>
              <a:spcAft>
                <a:spcPts val="0"/>
              </a:spcAft>
              <a:buSzPts val="523"/>
              <a:buNone/>
            </a:pPr>
            <a:r>
              <a:rPr lang="en-US" sz="1844">
                <a:latin typeface="Helvetica Neue"/>
                <a:ea typeface="Helvetica Neue"/>
                <a:cs typeface="Helvetica Neue"/>
                <a:sym typeface="Helvetica Neue"/>
              </a:rPr>
              <a:t>An electrode is an </a:t>
            </a:r>
            <a:r>
              <a:rPr b="1" lang="en-US" sz="1844">
                <a:latin typeface="Helvetica Neue"/>
                <a:ea typeface="Helvetica Neue"/>
                <a:cs typeface="Helvetica Neue"/>
                <a:sym typeface="Helvetica Neue"/>
              </a:rPr>
              <a:t>electrical conductor that makes contact with the nonmetallic circuit parts of a circuit</a:t>
            </a:r>
            <a:r>
              <a:rPr lang="en-US" sz="1844">
                <a:latin typeface="Helvetica Neue"/>
                <a:ea typeface="Helvetica Neue"/>
                <a:cs typeface="Helvetica Neue"/>
                <a:sym typeface="Helvetica Neue"/>
              </a:rPr>
              <a:t>, such as an electrolyte, semiconductor or vacuum. If in an electrochemical cell, this is also known as an </a:t>
            </a:r>
            <a:r>
              <a:rPr b="1" i="1" lang="en-US" sz="1844">
                <a:latin typeface="Helvetica Neue"/>
                <a:ea typeface="Helvetica Neue"/>
                <a:cs typeface="Helvetica Neue"/>
                <a:sym typeface="Helvetica Neue"/>
              </a:rPr>
              <a:t>anode or cathode</a:t>
            </a:r>
            <a:r>
              <a:rPr lang="en-US" sz="1844">
                <a:latin typeface="Helvetica Neue"/>
                <a:ea typeface="Helvetica Neue"/>
                <a:cs typeface="Helvetica Neue"/>
                <a:sym typeface="Helvetica Neue"/>
              </a:rPr>
              <a:t>.</a:t>
            </a:r>
            <a:endParaRPr sz="1844">
              <a:latin typeface="Helvetica Neue"/>
              <a:ea typeface="Helvetica Neue"/>
              <a:cs typeface="Helvetica Neue"/>
              <a:sym typeface="Helvetica Neue"/>
            </a:endParaRPr>
          </a:p>
          <a:p>
            <a:pPr indent="0" lvl="0" marL="0" marR="0" rtl="0" algn="l">
              <a:lnSpc>
                <a:spcPct val="70000"/>
              </a:lnSpc>
              <a:spcBef>
                <a:spcPts val="600"/>
              </a:spcBef>
              <a:spcAft>
                <a:spcPts val="0"/>
              </a:spcAft>
              <a:buSzPts val="523"/>
              <a:buNone/>
            </a:pPr>
            <a:r>
              <a:t/>
            </a:r>
            <a:endParaRPr sz="1844">
              <a:latin typeface="Helvetica Neue"/>
              <a:ea typeface="Helvetica Neue"/>
              <a:cs typeface="Helvetica Neue"/>
              <a:sym typeface="Helvetica Neue"/>
            </a:endParaRPr>
          </a:p>
          <a:p>
            <a:pPr indent="0" lvl="0" marL="0" marR="0" rtl="0" algn="l">
              <a:lnSpc>
                <a:spcPct val="100000"/>
              </a:lnSpc>
              <a:spcBef>
                <a:spcPts val="600"/>
              </a:spcBef>
              <a:spcAft>
                <a:spcPts val="0"/>
              </a:spcAft>
              <a:buSzPts val="523"/>
              <a:buNone/>
            </a:pPr>
            <a:r>
              <a:rPr lang="en-US" sz="1844">
                <a:latin typeface="Helvetica Neue"/>
                <a:ea typeface="Helvetica Neue"/>
                <a:cs typeface="Helvetica Neue"/>
                <a:sym typeface="Helvetica Neue"/>
              </a:rPr>
              <a:t>In electrochemistry, there is a so-called </a:t>
            </a:r>
            <a:r>
              <a:rPr b="1" lang="en-US" sz="1844">
                <a:latin typeface="Helvetica Neue"/>
                <a:ea typeface="Helvetica Neue"/>
                <a:cs typeface="Helvetica Neue"/>
                <a:sym typeface="Helvetica Neue"/>
              </a:rPr>
              <a:t>“n-electrode system”</a:t>
            </a:r>
            <a:r>
              <a:rPr lang="en-US" sz="1844">
                <a:latin typeface="Helvetica Neue"/>
                <a:ea typeface="Helvetica Neue"/>
                <a:cs typeface="Helvetica Neue"/>
                <a:sym typeface="Helvetica Neue"/>
              </a:rPr>
              <a:t>, with the goal of measuring either the potential between two electrode or the current that flows from one to another.</a:t>
            </a:r>
            <a:endParaRPr sz="1844">
              <a:latin typeface="Helvetica Neue"/>
              <a:ea typeface="Helvetica Neue"/>
              <a:cs typeface="Helvetica Neue"/>
              <a:sym typeface="Helvetica Neue"/>
            </a:endParaRPr>
          </a:p>
          <a:p>
            <a:pPr indent="0" lvl="0" marL="0" marR="0" rtl="0" algn="l">
              <a:lnSpc>
                <a:spcPct val="70000"/>
              </a:lnSpc>
              <a:spcBef>
                <a:spcPts val="600"/>
              </a:spcBef>
              <a:spcAft>
                <a:spcPts val="0"/>
              </a:spcAft>
              <a:buSzPts val="523"/>
              <a:buNone/>
            </a:pPr>
            <a:r>
              <a:t/>
            </a:r>
            <a:endParaRPr sz="1302">
              <a:latin typeface="Helvetica Neue"/>
              <a:ea typeface="Helvetica Neue"/>
              <a:cs typeface="Helvetica Neue"/>
              <a:sym typeface="Helvetica Neue"/>
            </a:endParaRPr>
          </a:p>
          <a:p>
            <a:pPr indent="0" lvl="0" marL="0" marR="0" rtl="0" algn="l">
              <a:lnSpc>
                <a:spcPct val="70000"/>
              </a:lnSpc>
              <a:spcBef>
                <a:spcPts val="600"/>
              </a:spcBef>
              <a:spcAft>
                <a:spcPts val="0"/>
              </a:spcAft>
              <a:buSzPts val="523"/>
              <a:buNone/>
            </a:pPr>
            <a:r>
              <a:t/>
            </a:r>
            <a:endParaRPr sz="1302">
              <a:latin typeface="Helvetica Neue"/>
              <a:ea typeface="Helvetica Neue"/>
              <a:cs typeface="Helvetica Neue"/>
              <a:sym typeface="Helvetica Neue"/>
            </a:endParaRPr>
          </a:p>
          <a:p>
            <a:pPr indent="0" lvl="0" marL="0" marR="0" rtl="0" algn="l">
              <a:lnSpc>
                <a:spcPct val="70000"/>
              </a:lnSpc>
              <a:spcBef>
                <a:spcPts val="600"/>
              </a:spcBef>
              <a:spcAft>
                <a:spcPts val="0"/>
              </a:spcAft>
              <a:buSzPts val="523"/>
              <a:buNone/>
            </a:pPr>
            <a:r>
              <a:rPr lang="en-US" sz="1302">
                <a:latin typeface="Helvetica Neue"/>
                <a:ea typeface="Helvetica Neue"/>
                <a:cs typeface="Helvetica Neue"/>
                <a:sym typeface="Helvetica Neue"/>
              </a:rPr>
              <a:t> </a:t>
            </a:r>
            <a:endParaRPr sz="1302">
              <a:latin typeface="Helvetica Neue"/>
              <a:ea typeface="Helvetica Neue"/>
              <a:cs typeface="Helvetica Neue"/>
              <a:sym typeface="Helvetica Neue"/>
            </a:endParaRPr>
          </a:p>
          <a:p>
            <a:pPr indent="0" lvl="0" marL="914400" marR="0" rtl="0" algn="l">
              <a:lnSpc>
                <a:spcPct val="70000"/>
              </a:lnSpc>
              <a:spcBef>
                <a:spcPts val="600"/>
              </a:spcBef>
              <a:spcAft>
                <a:spcPts val="0"/>
              </a:spcAft>
              <a:buSzPts val="523"/>
              <a:buNone/>
            </a:pPr>
            <a:r>
              <a:t/>
            </a:r>
            <a:endParaRPr sz="1255">
              <a:latin typeface="Helvetica Neue"/>
              <a:ea typeface="Helvetica Neue"/>
              <a:cs typeface="Helvetica Neue"/>
              <a:sym typeface="Helvetica Neue"/>
            </a:endParaRPr>
          </a:p>
          <a:p>
            <a:pPr indent="0" lvl="0" marL="914400" marR="0" rtl="0" algn="l">
              <a:lnSpc>
                <a:spcPct val="70000"/>
              </a:lnSpc>
              <a:spcBef>
                <a:spcPts val="600"/>
              </a:spcBef>
              <a:spcAft>
                <a:spcPts val="0"/>
              </a:spcAft>
              <a:buSzPts val="523"/>
              <a:buNone/>
            </a:pPr>
            <a:r>
              <a:t/>
            </a:r>
            <a:endParaRPr sz="1255">
              <a:latin typeface="Helvetica Neue"/>
              <a:ea typeface="Helvetica Neue"/>
              <a:cs typeface="Helvetica Neue"/>
              <a:sym typeface="Helvetica Neue"/>
            </a:endParaRPr>
          </a:p>
          <a:p>
            <a:pPr indent="0" lvl="0" marL="457200" marR="0" rtl="0" algn="l">
              <a:lnSpc>
                <a:spcPct val="70000"/>
              </a:lnSpc>
              <a:spcBef>
                <a:spcPts val="600"/>
              </a:spcBef>
              <a:spcAft>
                <a:spcPts val="0"/>
              </a:spcAft>
              <a:buClr>
                <a:srgbClr val="000000"/>
              </a:buClr>
              <a:buSzPts val="855"/>
              <a:buFont typeface="Arial"/>
              <a:buNone/>
            </a:pPr>
            <a:r>
              <a:t/>
            </a:r>
            <a:endParaRPr b="0" i="0" sz="1255" u="none" cap="none" strike="noStrike">
              <a:solidFill>
                <a:srgbClr val="000000"/>
              </a:solidFill>
              <a:latin typeface="Helvetica Neue"/>
              <a:ea typeface="Helvetica Neue"/>
              <a:cs typeface="Helvetica Neue"/>
              <a:sym typeface="Helvetica Neue"/>
            </a:endParaRPr>
          </a:p>
          <a:p>
            <a:pPr indent="0" lvl="0" marL="914400" marR="0" rtl="0" algn="l">
              <a:lnSpc>
                <a:spcPct val="70000"/>
              </a:lnSpc>
              <a:spcBef>
                <a:spcPts val="600"/>
              </a:spcBef>
              <a:spcAft>
                <a:spcPts val="0"/>
              </a:spcAft>
              <a:buSzPts val="523"/>
              <a:buNone/>
            </a:pPr>
            <a:r>
              <a:t/>
            </a:r>
            <a:endParaRPr b="0" i="0" sz="1255" u="none" cap="none" strike="noStrike">
              <a:solidFill>
                <a:srgbClr val="000000"/>
              </a:solidFill>
              <a:latin typeface="Helvetica Neue"/>
              <a:ea typeface="Helvetica Neue"/>
              <a:cs typeface="Helvetica Neue"/>
              <a:sym typeface="Helvetica Neue"/>
            </a:endParaRPr>
          </a:p>
          <a:p>
            <a:pPr indent="0" lvl="0" marL="457200" marR="0" rtl="0" algn="l">
              <a:lnSpc>
                <a:spcPct val="70000"/>
              </a:lnSpc>
              <a:spcBef>
                <a:spcPts val="600"/>
              </a:spcBef>
              <a:spcAft>
                <a:spcPts val="0"/>
              </a:spcAft>
              <a:buClr>
                <a:srgbClr val="000000"/>
              </a:buClr>
              <a:buSzPts val="855"/>
              <a:buFont typeface="Arial"/>
              <a:buNone/>
            </a:pPr>
            <a:r>
              <a:t/>
            </a:r>
            <a:endParaRPr b="0" i="0" sz="1255" u="none" cap="none" strike="noStrike">
              <a:solidFill>
                <a:srgbClr val="000000"/>
              </a:solidFill>
              <a:latin typeface="Helvetica Neue"/>
              <a:ea typeface="Helvetica Neue"/>
              <a:cs typeface="Helvetica Neue"/>
              <a:sym typeface="Helvetica Neue"/>
            </a:endParaRPr>
          </a:p>
        </p:txBody>
      </p:sp>
      <p:grpSp>
        <p:nvGrpSpPr>
          <p:cNvPr id="170" name="Google Shape;170;g11cbaaed8d8_0_10"/>
          <p:cNvGrpSpPr/>
          <p:nvPr/>
        </p:nvGrpSpPr>
        <p:grpSpPr>
          <a:xfrm>
            <a:off x="-36684" y="5846980"/>
            <a:ext cx="12228684" cy="1086466"/>
            <a:chOff x="-36684" y="5846980"/>
            <a:chExt cx="12228684" cy="1086466"/>
          </a:xfrm>
        </p:grpSpPr>
        <p:sp>
          <p:nvSpPr>
            <p:cNvPr id="171" name="Google Shape;171;g11cbaaed8d8_0_10"/>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172" name="Google Shape;172;g11cbaaed8d8_0_10"/>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73" name="Google Shape;173;g11cbaaed8d8_0_10"/>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
        <p:nvSpPr>
          <p:cNvPr id="174" name="Google Shape;174;g11cbaaed8d8_0_10"/>
          <p:cNvSpPr txBox="1"/>
          <p:nvPr/>
        </p:nvSpPr>
        <p:spPr>
          <a:xfrm>
            <a:off x="6423950" y="1416825"/>
            <a:ext cx="4648800" cy="4341900"/>
          </a:xfrm>
          <a:prstGeom prst="rect">
            <a:avLst/>
          </a:prstGeom>
          <a:noFill/>
          <a:ln>
            <a:noFill/>
          </a:ln>
        </p:spPr>
        <p:txBody>
          <a:bodyPr anchorCtr="0" anchor="t" bIns="45700" lIns="0" spcFirstLastPara="1" rIns="0" wrap="square" tIns="45700">
            <a:normAutofit/>
          </a:bodyPr>
          <a:lstStyle/>
          <a:p>
            <a:pPr indent="0" lvl="0" marL="0" marR="0" rtl="0" algn="l">
              <a:lnSpc>
                <a:spcPct val="90000"/>
              </a:lnSpc>
              <a:spcBef>
                <a:spcPts val="600"/>
              </a:spcBef>
              <a:spcAft>
                <a:spcPts val="0"/>
              </a:spcAft>
              <a:buNone/>
            </a:pPr>
            <a:r>
              <a:rPr lang="en-US" sz="1900">
                <a:latin typeface="Helvetica Neue"/>
                <a:ea typeface="Helvetica Neue"/>
                <a:cs typeface="Helvetica Neue"/>
                <a:sym typeface="Helvetica Neue"/>
              </a:rPr>
              <a:t>Two/three electrode system:</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1900">
                <a:latin typeface="Helvetica Neue"/>
                <a:ea typeface="Helvetica Neue"/>
                <a:cs typeface="Helvetica Neue"/>
                <a:sym typeface="Helvetica Neue"/>
              </a:rPr>
              <a:t>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1900">
                <a:latin typeface="Helvetica Neue"/>
                <a:ea typeface="Helvetica Neue"/>
                <a:cs typeface="Helvetica Neue"/>
                <a:sym typeface="Helvetica Neue"/>
              </a:rPr>
              <a:t> </a:t>
            </a:r>
            <a:endParaRPr sz="19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pic>
        <p:nvPicPr>
          <p:cNvPr id="175" name="Google Shape;175;g11cbaaed8d8_0_10"/>
          <p:cNvPicPr preferRelativeResize="0"/>
          <p:nvPr/>
        </p:nvPicPr>
        <p:blipFill>
          <a:blip r:embed="rId5">
            <a:alphaModFix/>
          </a:blip>
          <a:stretch>
            <a:fillRect/>
          </a:stretch>
        </p:blipFill>
        <p:spPr>
          <a:xfrm>
            <a:off x="6423950" y="2071722"/>
            <a:ext cx="4648800" cy="3687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11cbaaed8d8_2_1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100">
                <a:latin typeface="Helvetica Neue"/>
                <a:ea typeface="Helvetica Neue"/>
                <a:cs typeface="Helvetica Neue"/>
                <a:sym typeface="Helvetica Neue"/>
              </a:rPr>
              <a:t>Bluetooth connection and other problems</a:t>
            </a:r>
            <a:endParaRPr sz="3100">
              <a:latin typeface="Helvetica Neue"/>
              <a:ea typeface="Helvetica Neue"/>
              <a:cs typeface="Helvetica Neue"/>
              <a:sym typeface="Helvetica Neue"/>
            </a:endParaRPr>
          </a:p>
        </p:txBody>
      </p:sp>
      <p:pic>
        <p:nvPicPr>
          <p:cNvPr id="372" name="Google Shape;372;g11cbaaed8d8_2_129"/>
          <p:cNvPicPr preferRelativeResize="0"/>
          <p:nvPr>
            <p:ph idx="1" type="body"/>
          </p:nvPr>
        </p:nvPicPr>
        <p:blipFill rotWithShape="1">
          <a:blip r:embed="rId3">
            <a:alphaModFix/>
          </a:blip>
          <a:srcRect b="0" l="0" r="0" t="0"/>
          <a:stretch/>
        </p:blipFill>
        <p:spPr>
          <a:xfrm>
            <a:off x="838200" y="1808802"/>
            <a:ext cx="5010150" cy="1495425"/>
          </a:xfrm>
          <a:prstGeom prst="rect">
            <a:avLst/>
          </a:prstGeom>
          <a:noFill/>
          <a:ln>
            <a:noFill/>
          </a:ln>
        </p:spPr>
      </p:pic>
      <p:pic>
        <p:nvPicPr>
          <p:cNvPr id="373" name="Google Shape;373;g11cbaaed8d8_2_129"/>
          <p:cNvPicPr preferRelativeResize="0"/>
          <p:nvPr/>
        </p:nvPicPr>
        <p:blipFill rotWithShape="1">
          <a:blip r:embed="rId4">
            <a:alphaModFix/>
          </a:blip>
          <a:srcRect b="0" l="0" r="0" t="0"/>
          <a:stretch/>
        </p:blipFill>
        <p:spPr>
          <a:xfrm>
            <a:off x="423169" y="3304227"/>
            <a:ext cx="5974671" cy="1389580"/>
          </a:xfrm>
          <a:prstGeom prst="rect">
            <a:avLst/>
          </a:prstGeom>
          <a:noFill/>
          <a:ln>
            <a:noFill/>
          </a:ln>
        </p:spPr>
      </p:pic>
      <p:sp>
        <p:nvSpPr>
          <p:cNvPr id="374" name="Google Shape;374;g11cbaaed8d8_2_129"/>
          <p:cNvSpPr txBox="1"/>
          <p:nvPr/>
        </p:nvSpPr>
        <p:spPr>
          <a:xfrm>
            <a:off x="6249880" y="1890944"/>
            <a:ext cx="541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Problem 1: Was not able to use the Bluetooth feature of the EmPico Stat for some reason</a:t>
            </a:r>
            <a:endParaRPr>
              <a:latin typeface="Helvetica Neue"/>
              <a:ea typeface="Helvetica Neue"/>
              <a:cs typeface="Helvetica Neue"/>
              <a:sym typeface="Helvetica Neue"/>
            </a:endParaRPr>
          </a:p>
        </p:txBody>
      </p:sp>
      <p:sp>
        <p:nvSpPr>
          <p:cNvPr id="375" name="Google Shape;375;g11cbaaed8d8_2_129"/>
          <p:cNvSpPr txBox="1"/>
          <p:nvPr/>
        </p:nvSpPr>
        <p:spPr>
          <a:xfrm>
            <a:off x="6329779" y="3429000"/>
            <a:ext cx="57462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Problem 2: getting a flat line of current when it should be</a:t>
            </a:r>
            <a:r>
              <a:rPr lang="en-US">
                <a:latin typeface="Helvetica Neue"/>
                <a:ea typeface="Helvetica Neue"/>
                <a:cs typeface="Helvetica Neue"/>
                <a:sym typeface="Helvetica Neue"/>
              </a:rPr>
              <a:t> </a:t>
            </a:r>
            <a:r>
              <a:rPr lang="en-US" sz="1800">
                <a:solidFill>
                  <a:schemeClr val="dk1"/>
                </a:solidFill>
                <a:latin typeface="Helvetica Neue"/>
                <a:ea typeface="Helvetica Neue"/>
                <a:cs typeface="Helvetica Neue"/>
                <a:sym typeface="Helvetica Neue"/>
              </a:rPr>
              <a:t>linearly proportional to potential sweep. Suspected to be a hardware problem so I emailed the company .</a:t>
            </a:r>
            <a:endParaRPr>
              <a:latin typeface="Helvetica Neue"/>
              <a:ea typeface="Helvetica Neue"/>
              <a:cs typeface="Helvetica Neue"/>
              <a:sym typeface="Helvetica Neue"/>
            </a:endParaRPr>
          </a:p>
        </p:txBody>
      </p:sp>
      <p:grpSp>
        <p:nvGrpSpPr>
          <p:cNvPr id="376" name="Google Shape;376;g11cbaaed8d8_2_129"/>
          <p:cNvGrpSpPr/>
          <p:nvPr/>
        </p:nvGrpSpPr>
        <p:grpSpPr>
          <a:xfrm>
            <a:off x="-36684" y="5846980"/>
            <a:ext cx="12228684" cy="1086466"/>
            <a:chOff x="-36684" y="5846980"/>
            <a:chExt cx="12228684" cy="1086466"/>
          </a:xfrm>
        </p:grpSpPr>
        <p:sp>
          <p:nvSpPr>
            <p:cNvPr id="377" name="Google Shape;377;g11cbaaed8d8_2_129"/>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78" name="Google Shape;378;g11cbaaed8d8_2_129"/>
            <p:cNvPicPr preferRelativeResize="0"/>
            <p:nvPr/>
          </p:nvPicPr>
          <p:blipFill rotWithShape="1">
            <a:blip r:embed="rId5">
              <a:alphaModFix/>
            </a:blip>
            <a:srcRect b="0" l="0" r="0" t="0"/>
            <a:stretch/>
          </p:blipFill>
          <p:spPr>
            <a:xfrm>
              <a:off x="-36684" y="5846980"/>
              <a:ext cx="1080818" cy="1086466"/>
            </a:xfrm>
            <a:prstGeom prst="rect">
              <a:avLst/>
            </a:prstGeom>
            <a:noFill/>
            <a:ln>
              <a:noFill/>
            </a:ln>
          </p:spPr>
        </p:pic>
        <p:pic>
          <p:nvPicPr>
            <p:cNvPr id="379" name="Google Shape;379;g11cbaaed8d8_2_129"/>
            <p:cNvPicPr preferRelativeResize="0"/>
            <p:nvPr/>
          </p:nvPicPr>
          <p:blipFill rotWithShape="1">
            <a:blip r:embed="rId6">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11cbaaed8d8_2_1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2900">
                <a:latin typeface="Helvetica Neue"/>
                <a:ea typeface="Helvetica Neue"/>
                <a:cs typeface="Helvetica Neue"/>
                <a:sym typeface="Helvetica Neue"/>
              </a:rPr>
              <a:t>Solution to Bluetooth problem</a:t>
            </a:r>
            <a:endParaRPr sz="2900">
              <a:latin typeface="Helvetica Neue"/>
              <a:ea typeface="Helvetica Neue"/>
              <a:cs typeface="Helvetica Neue"/>
              <a:sym typeface="Helvetica Neue"/>
            </a:endParaRPr>
          </a:p>
        </p:txBody>
      </p:sp>
      <p:sp>
        <p:nvSpPr>
          <p:cNvPr id="385" name="Google Shape;385;g11cbaaed8d8_2_137"/>
          <p:cNvSpPr txBox="1"/>
          <p:nvPr>
            <p:ph idx="1" type="body"/>
          </p:nvPr>
        </p:nvSpPr>
        <p:spPr>
          <a:xfrm>
            <a:off x="819863" y="157347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None/>
            </a:pPr>
            <a:r>
              <a:rPr lang="en-US" sz="2000">
                <a:latin typeface="Helvetica Neue"/>
                <a:ea typeface="Helvetica Neue"/>
                <a:cs typeface="Helvetica Neue"/>
                <a:sym typeface="Helvetica Neue"/>
              </a:rPr>
              <a:t>Bluetooth connection needs to be powered by battery, but the battery was dead so we used two voltage supplies instead as power source.</a:t>
            </a:r>
            <a:endParaRPr sz="2000">
              <a:latin typeface="Helvetica Neue"/>
              <a:ea typeface="Helvetica Neue"/>
              <a:cs typeface="Helvetica Neue"/>
              <a:sym typeface="Helvetica Neue"/>
            </a:endParaRPr>
          </a:p>
        </p:txBody>
      </p:sp>
      <p:pic>
        <p:nvPicPr>
          <p:cNvPr id="386" name="Google Shape;386;g11cbaaed8d8_2_137"/>
          <p:cNvPicPr preferRelativeResize="0"/>
          <p:nvPr/>
        </p:nvPicPr>
        <p:blipFill rotWithShape="1">
          <a:blip r:embed="rId3">
            <a:alphaModFix/>
          </a:blip>
          <a:srcRect b="0" l="0" r="0" t="0"/>
          <a:stretch/>
        </p:blipFill>
        <p:spPr>
          <a:xfrm>
            <a:off x="725348" y="2284857"/>
            <a:ext cx="2704730" cy="1914210"/>
          </a:xfrm>
          <a:prstGeom prst="rect">
            <a:avLst/>
          </a:prstGeom>
          <a:noFill/>
          <a:ln>
            <a:noFill/>
          </a:ln>
        </p:spPr>
      </p:pic>
      <p:pic>
        <p:nvPicPr>
          <p:cNvPr id="387" name="Google Shape;387;g11cbaaed8d8_2_137"/>
          <p:cNvPicPr preferRelativeResize="0"/>
          <p:nvPr/>
        </p:nvPicPr>
        <p:blipFill rotWithShape="1">
          <a:blip r:embed="rId4">
            <a:alphaModFix/>
          </a:blip>
          <a:srcRect b="0" l="0" r="0" t="0"/>
          <a:stretch/>
        </p:blipFill>
        <p:spPr>
          <a:xfrm rot="10800000">
            <a:off x="725350" y="4199065"/>
            <a:ext cx="2704730" cy="2031062"/>
          </a:xfrm>
          <a:prstGeom prst="rect">
            <a:avLst/>
          </a:prstGeom>
          <a:noFill/>
          <a:ln>
            <a:noFill/>
          </a:ln>
        </p:spPr>
      </p:pic>
      <p:pic>
        <p:nvPicPr>
          <p:cNvPr id="388" name="Google Shape;388;g11cbaaed8d8_2_137"/>
          <p:cNvPicPr preferRelativeResize="0"/>
          <p:nvPr/>
        </p:nvPicPr>
        <p:blipFill rotWithShape="1">
          <a:blip r:embed="rId5">
            <a:alphaModFix/>
          </a:blip>
          <a:srcRect b="0" l="0" r="0" t="0"/>
          <a:stretch/>
        </p:blipFill>
        <p:spPr>
          <a:xfrm>
            <a:off x="3868240" y="2612632"/>
            <a:ext cx="4008047" cy="3003254"/>
          </a:xfrm>
          <a:prstGeom prst="rect">
            <a:avLst/>
          </a:prstGeom>
          <a:noFill/>
          <a:ln>
            <a:noFill/>
          </a:ln>
        </p:spPr>
      </p:pic>
      <p:pic>
        <p:nvPicPr>
          <p:cNvPr id="389" name="Google Shape;389;g11cbaaed8d8_2_137"/>
          <p:cNvPicPr preferRelativeResize="0"/>
          <p:nvPr/>
        </p:nvPicPr>
        <p:blipFill rotWithShape="1">
          <a:blip r:embed="rId6">
            <a:alphaModFix/>
          </a:blip>
          <a:srcRect b="0" l="0" r="0" t="0"/>
          <a:stretch/>
        </p:blipFill>
        <p:spPr>
          <a:xfrm>
            <a:off x="8314457" y="2612632"/>
            <a:ext cx="2404419" cy="3216455"/>
          </a:xfrm>
          <a:prstGeom prst="rect">
            <a:avLst/>
          </a:prstGeom>
          <a:noFill/>
          <a:ln>
            <a:noFill/>
          </a:ln>
        </p:spPr>
      </p:pic>
      <p:grpSp>
        <p:nvGrpSpPr>
          <p:cNvPr id="390" name="Google Shape;390;g11cbaaed8d8_2_137"/>
          <p:cNvGrpSpPr/>
          <p:nvPr/>
        </p:nvGrpSpPr>
        <p:grpSpPr>
          <a:xfrm>
            <a:off x="-36684" y="5846980"/>
            <a:ext cx="12228684" cy="1086466"/>
            <a:chOff x="-36684" y="5846980"/>
            <a:chExt cx="12228684" cy="1086466"/>
          </a:xfrm>
        </p:grpSpPr>
        <p:sp>
          <p:nvSpPr>
            <p:cNvPr id="391" name="Google Shape;391;g11cbaaed8d8_2_137"/>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392" name="Google Shape;392;g11cbaaed8d8_2_137"/>
            <p:cNvPicPr preferRelativeResize="0"/>
            <p:nvPr/>
          </p:nvPicPr>
          <p:blipFill rotWithShape="1">
            <a:blip r:embed="rId7">
              <a:alphaModFix/>
            </a:blip>
            <a:srcRect b="0" l="0" r="0" t="0"/>
            <a:stretch/>
          </p:blipFill>
          <p:spPr>
            <a:xfrm>
              <a:off x="-36684" y="5846980"/>
              <a:ext cx="1080818" cy="1086466"/>
            </a:xfrm>
            <a:prstGeom prst="rect">
              <a:avLst/>
            </a:prstGeom>
            <a:noFill/>
            <a:ln>
              <a:noFill/>
            </a:ln>
          </p:spPr>
        </p:pic>
        <p:pic>
          <p:nvPicPr>
            <p:cNvPr id="393" name="Google Shape;393;g11cbaaed8d8_2_137"/>
            <p:cNvPicPr preferRelativeResize="0"/>
            <p:nvPr/>
          </p:nvPicPr>
          <p:blipFill rotWithShape="1">
            <a:blip r:embed="rId8">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11cbaaed8d8_2_1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300">
                <a:latin typeface="Helvetica Neue"/>
                <a:ea typeface="Helvetica Neue"/>
                <a:cs typeface="Helvetica Neue"/>
                <a:sym typeface="Helvetica Neue"/>
              </a:rPr>
              <a:t>Solution to Bluetooth problem</a:t>
            </a:r>
            <a:endParaRPr sz="3300">
              <a:latin typeface="Helvetica Neue"/>
              <a:ea typeface="Helvetica Neue"/>
              <a:cs typeface="Helvetica Neue"/>
              <a:sym typeface="Helvetica Neue"/>
            </a:endParaRPr>
          </a:p>
        </p:txBody>
      </p:sp>
      <p:sp>
        <p:nvSpPr>
          <p:cNvPr id="399" name="Google Shape;399;g11cbaaed8d8_2_1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None/>
            </a:pPr>
            <a:r>
              <a:rPr lang="en-US" sz="2200">
                <a:latin typeface="Helvetica Neue"/>
                <a:ea typeface="Helvetica Neue"/>
                <a:cs typeface="Helvetica Neue"/>
                <a:sym typeface="Helvetica Neue"/>
              </a:rPr>
              <a:t>There were </a:t>
            </a:r>
            <a:r>
              <a:rPr lang="en-US" sz="2200">
                <a:latin typeface="Helvetica Neue"/>
                <a:ea typeface="Helvetica Neue"/>
                <a:cs typeface="Helvetica Neue"/>
                <a:sym typeface="Helvetica Neue"/>
              </a:rPr>
              <a:t>still some issues with the Bluetooth(kind of fixed it by playing with the plastic cap in red circle. Now it can connect to laptop but not the software).</a:t>
            </a:r>
            <a:endParaRPr sz="2200">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800"/>
              <a:buNone/>
            </a:pPr>
            <a:r>
              <a:t/>
            </a:r>
            <a:endParaRPr/>
          </a:p>
        </p:txBody>
      </p:sp>
      <p:pic>
        <p:nvPicPr>
          <p:cNvPr id="400" name="Google Shape;400;g11cbaaed8d8_2_146"/>
          <p:cNvPicPr preferRelativeResize="0"/>
          <p:nvPr/>
        </p:nvPicPr>
        <p:blipFill rotWithShape="1">
          <a:blip r:embed="rId3">
            <a:alphaModFix/>
          </a:blip>
          <a:srcRect b="0" l="0" r="0" t="0"/>
          <a:stretch/>
        </p:blipFill>
        <p:spPr>
          <a:xfrm>
            <a:off x="856971" y="2999895"/>
            <a:ext cx="4833616" cy="3606173"/>
          </a:xfrm>
          <a:prstGeom prst="rect">
            <a:avLst/>
          </a:prstGeom>
          <a:noFill/>
          <a:ln>
            <a:noFill/>
          </a:ln>
        </p:spPr>
      </p:pic>
      <p:sp>
        <p:nvSpPr>
          <p:cNvPr id="401" name="Google Shape;401;g11cbaaed8d8_2_146"/>
          <p:cNvSpPr/>
          <p:nvPr/>
        </p:nvSpPr>
        <p:spPr>
          <a:xfrm>
            <a:off x="4421079" y="3593949"/>
            <a:ext cx="559293" cy="499369"/>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g11cbaaed8d8_2_146"/>
          <p:cNvSpPr/>
          <p:nvPr/>
        </p:nvSpPr>
        <p:spPr>
          <a:xfrm>
            <a:off x="3941684" y="4859110"/>
            <a:ext cx="479395" cy="408372"/>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3" name="Google Shape;403;g11cbaaed8d8_2_146"/>
          <p:cNvPicPr preferRelativeResize="0"/>
          <p:nvPr/>
        </p:nvPicPr>
        <p:blipFill rotWithShape="1">
          <a:blip r:embed="rId4">
            <a:alphaModFix/>
          </a:blip>
          <a:srcRect b="0" l="0" r="0" t="0"/>
          <a:stretch/>
        </p:blipFill>
        <p:spPr>
          <a:xfrm>
            <a:off x="5825416" y="2924356"/>
            <a:ext cx="3819757" cy="919278"/>
          </a:xfrm>
          <a:prstGeom prst="rect">
            <a:avLst/>
          </a:prstGeom>
          <a:noFill/>
          <a:ln>
            <a:noFill/>
          </a:ln>
        </p:spPr>
      </p:pic>
      <p:pic>
        <p:nvPicPr>
          <p:cNvPr id="404" name="Google Shape;404;g11cbaaed8d8_2_146"/>
          <p:cNvPicPr preferRelativeResize="0"/>
          <p:nvPr/>
        </p:nvPicPr>
        <p:blipFill rotWithShape="1">
          <a:blip r:embed="rId5">
            <a:alphaModFix/>
          </a:blip>
          <a:srcRect b="0" l="0" r="0" t="0"/>
          <a:stretch/>
        </p:blipFill>
        <p:spPr>
          <a:xfrm>
            <a:off x="6589846" y="3902920"/>
            <a:ext cx="2290922" cy="2577823"/>
          </a:xfrm>
          <a:prstGeom prst="rect">
            <a:avLst/>
          </a:prstGeom>
          <a:noFill/>
          <a:ln>
            <a:noFill/>
          </a:ln>
        </p:spPr>
      </p:pic>
      <p:grpSp>
        <p:nvGrpSpPr>
          <p:cNvPr id="405" name="Google Shape;405;g11cbaaed8d8_2_146"/>
          <p:cNvGrpSpPr/>
          <p:nvPr/>
        </p:nvGrpSpPr>
        <p:grpSpPr>
          <a:xfrm>
            <a:off x="-36684" y="5846980"/>
            <a:ext cx="12228684" cy="1086466"/>
            <a:chOff x="-36684" y="5846980"/>
            <a:chExt cx="12228684" cy="1086466"/>
          </a:xfrm>
        </p:grpSpPr>
        <p:sp>
          <p:nvSpPr>
            <p:cNvPr id="406" name="Google Shape;406;g11cbaaed8d8_2_146"/>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07" name="Google Shape;407;g11cbaaed8d8_2_146"/>
            <p:cNvPicPr preferRelativeResize="0"/>
            <p:nvPr/>
          </p:nvPicPr>
          <p:blipFill rotWithShape="1">
            <a:blip r:embed="rId6">
              <a:alphaModFix/>
            </a:blip>
            <a:srcRect b="0" l="0" r="0" t="0"/>
            <a:stretch/>
          </p:blipFill>
          <p:spPr>
            <a:xfrm>
              <a:off x="-36684" y="5846980"/>
              <a:ext cx="1080818" cy="1086466"/>
            </a:xfrm>
            <a:prstGeom prst="rect">
              <a:avLst/>
            </a:prstGeom>
            <a:noFill/>
            <a:ln>
              <a:noFill/>
            </a:ln>
          </p:spPr>
        </p:pic>
        <p:pic>
          <p:nvPicPr>
            <p:cNvPr id="408" name="Google Shape;408;g11cbaaed8d8_2_146"/>
            <p:cNvPicPr preferRelativeResize="0"/>
            <p:nvPr/>
          </p:nvPicPr>
          <p:blipFill rotWithShape="1">
            <a:blip r:embed="rId7">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11cbaaed8d8_2_1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200">
                <a:latin typeface="Helvetica Neue"/>
                <a:ea typeface="Helvetica Neue"/>
                <a:cs typeface="Helvetica Neue"/>
                <a:sym typeface="Helvetica Neue"/>
              </a:rPr>
              <a:t>Solution to Bluetooth problem</a:t>
            </a:r>
            <a:endParaRPr sz="3200">
              <a:latin typeface="Helvetica Neue"/>
              <a:ea typeface="Helvetica Neue"/>
              <a:cs typeface="Helvetica Neue"/>
              <a:sym typeface="Helvetica Neue"/>
            </a:endParaRPr>
          </a:p>
        </p:txBody>
      </p:sp>
      <p:sp>
        <p:nvSpPr>
          <p:cNvPr id="414" name="Google Shape;414;g11cbaaed8d8_2_1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000">
                <a:latin typeface="Helvetica Neue"/>
                <a:ea typeface="Helvetica Neue"/>
                <a:cs typeface="Helvetica Neue"/>
                <a:sym typeface="Helvetica Neue"/>
              </a:rPr>
              <a:t>Somehow it worked when I clicked connect one time… but can’t run</a:t>
            </a:r>
            <a:endParaRPr sz="2000">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800"/>
              <a:buNone/>
            </a:pPr>
            <a:r>
              <a:t/>
            </a:r>
            <a:endParaRPr/>
          </a:p>
        </p:txBody>
      </p:sp>
      <p:pic>
        <p:nvPicPr>
          <p:cNvPr id="415" name="Google Shape;415;g11cbaaed8d8_2_156"/>
          <p:cNvPicPr preferRelativeResize="0"/>
          <p:nvPr/>
        </p:nvPicPr>
        <p:blipFill rotWithShape="1">
          <a:blip r:embed="rId3">
            <a:alphaModFix/>
          </a:blip>
          <a:srcRect b="0" l="0" r="0" t="0"/>
          <a:stretch/>
        </p:blipFill>
        <p:spPr>
          <a:xfrm>
            <a:off x="838200" y="2241873"/>
            <a:ext cx="7478942" cy="4251002"/>
          </a:xfrm>
          <a:prstGeom prst="rect">
            <a:avLst/>
          </a:prstGeom>
          <a:noFill/>
          <a:ln>
            <a:noFill/>
          </a:ln>
        </p:spPr>
      </p:pic>
      <p:pic>
        <p:nvPicPr>
          <p:cNvPr id="416" name="Google Shape;416;g11cbaaed8d8_2_156"/>
          <p:cNvPicPr preferRelativeResize="0"/>
          <p:nvPr/>
        </p:nvPicPr>
        <p:blipFill rotWithShape="1">
          <a:blip r:embed="rId4">
            <a:alphaModFix/>
          </a:blip>
          <a:srcRect b="0" l="0" r="0" t="0"/>
          <a:stretch/>
        </p:blipFill>
        <p:spPr>
          <a:xfrm>
            <a:off x="8317142" y="2241873"/>
            <a:ext cx="3592449" cy="729940"/>
          </a:xfrm>
          <a:prstGeom prst="rect">
            <a:avLst/>
          </a:prstGeom>
          <a:noFill/>
          <a:ln>
            <a:noFill/>
          </a:ln>
        </p:spPr>
      </p:pic>
      <p:pic>
        <p:nvPicPr>
          <p:cNvPr id="417" name="Google Shape;417;g11cbaaed8d8_2_156"/>
          <p:cNvPicPr preferRelativeResize="0"/>
          <p:nvPr/>
        </p:nvPicPr>
        <p:blipFill rotWithShape="1">
          <a:blip r:embed="rId5">
            <a:alphaModFix/>
          </a:blip>
          <a:srcRect b="0" l="0" r="0" t="0"/>
          <a:stretch/>
        </p:blipFill>
        <p:spPr>
          <a:xfrm>
            <a:off x="8317142" y="3048710"/>
            <a:ext cx="3592449" cy="590925"/>
          </a:xfrm>
          <a:prstGeom prst="rect">
            <a:avLst/>
          </a:prstGeom>
          <a:noFill/>
          <a:ln>
            <a:noFill/>
          </a:ln>
        </p:spPr>
      </p:pic>
      <p:sp>
        <p:nvSpPr>
          <p:cNvPr id="418" name="Google Shape;418;g11cbaaed8d8_2_156"/>
          <p:cNvSpPr txBox="1"/>
          <p:nvPr/>
        </p:nvSpPr>
        <p:spPr>
          <a:xfrm>
            <a:off x="6352802" y="4208375"/>
            <a:ext cx="1765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An </a:t>
            </a:r>
            <a:r>
              <a:rPr b="1" lang="en-US" sz="1800">
                <a:solidFill>
                  <a:srgbClr val="FF0000"/>
                </a:solidFill>
                <a:latin typeface="Calibri"/>
                <a:ea typeface="Calibri"/>
                <a:cs typeface="Calibri"/>
                <a:sym typeface="Calibri"/>
              </a:rPr>
              <a:t>error that </a:t>
            </a:r>
            <a:endParaRPr b="1">
              <a:solidFill>
                <a:srgbClr val="FF0000"/>
              </a:solidFill>
            </a:endParaRPr>
          </a:p>
          <a:p>
            <a:pPr indent="0" lvl="0" marL="0" marR="0" rtl="0" algn="l">
              <a:spcBef>
                <a:spcPts val="0"/>
              </a:spcBef>
              <a:spcAft>
                <a:spcPts val="0"/>
              </a:spcAft>
              <a:buNone/>
            </a:pPr>
            <a:r>
              <a:rPr b="1" lang="en-US" sz="1800">
                <a:solidFill>
                  <a:srgbClr val="FF0000"/>
                </a:solidFill>
                <a:latin typeface="Calibri"/>
                <a:ea typeface="Calibri"/>
                <a:cs typeface="Calibri"/>
                <a:sym typeface="Calibri"/>
              </a:rPr>
              <a:t>popped up</a:t>
            </a:r>
            <a:endParaRPr b="1">
              <a:solidFill>
                <a:srgbClr val="FF0000"/>
              </a:solidFill>
            </a:endParaRPr>
          </a:p>
        </p:txBody>
      </p:sp>
      <p:grpSp>
        <p:nvGrpSpPr>
          <p:cNvPr id="419" name="Google Shape;419;g11cbaaed8d8_2_156"/>
          <p:cNvGrpSpPr/>
          <p:nvPr/>
        </p:nvGrpSpPr>
        <p:grpSpPr>
          <a:xfrm>
            <a:off x="-36684" y="5846980"/>
            <a:ext cx="12228684" cy="1086466"/>
            <a:chOff x="-36684" y="5846980"/>
            <a:chExt cx="12228684" cy="1086466"/>
          </a:xfrm>
        </p:grpSpPr>
        <p:sp>
          <p:nvSpPr>
            <p:cNvPr id="420" name="Google Shape;420;g11cbaaed8d8_2_156"/>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21" name="Google Shape;421;g11cbaaed8d8_2_156"/>
            <p:cNvPicPr preferRelativeResize="0"/>
            <p:nvPr/>
          </p:nvPicPr>
          <p:blipFill rotWithShape="1">
            <a:blip r:embed="rId6">
              <a:alphaModFix/>
            </a:blip>
            <a:srcRect b="0" l="0" r="0" t="0"/>
            <a:stretch/>
          </p:blipFill>
          <p:spPr>
            <a:xfrm>
              <a:off x="-36684" y="5846980"/>
              <a:ext cx="1080818" cy="1086466"/>
            </a:xfrm>
            <a:prstGeom prst="rect">
              <a:avLst/>
            </a:prstGeom>
            <a:noFill/>
            <a:ln>
              <a:noFill/>
            </a:ln>
          </p:spPr>
        </p:pic>
        <p:pic>
          <p:nvPicPr>
            <p:cNvPr id="422" name="Google Shape;422;g11cbaaed8d8_2_156"/>
            <p:cNvPicPr preferRelativeResize="0"/>
            <p:nvPr/>
          </p:nvPicPr>
          <p:blipFill rotWithShape="1">
            <a:blip r:embed="rId7">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11cbaaed8d8_2_1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100">
                <a:latin typeface="Helvetica Neue"/>
                <a:ea typeface="Helvetica Neue"/>
                <a:cs typeface="Helvetica Neue"/>
                <a:sym typeface="Helvetica Neue"/>
              </a:rPr>
              <a:t>Solution to Bluetooth problem</a:t>
            </a:r>
            <a:endParaRPr sz="3100">
              <a:latin typeface="Helvetica Neue"/>
              <a:ea typeface="Helvetica Neue"/>
              <a:cs typeface="Helvetica Neue"/>
              <a:sym typeface="Helvetica Neue"/>
            </a:endParaRPr>
          </a:p>
        </p:txBody>
      </p:sp>
      <p:sp>
        <p:nvSpPr>
          <p:cNvPr id="428" name="Google Shape;428;g11cbaaed8d8_2_1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None/>
            </a:pPr>
            <a:r>
              <a:rPr lang="en-US" sz="2000">
                <a:latin typeface="Helvetica Neue"/>
                <a:ea typeface="Helvetica Neue"/>
                <a:cs typeface="Helvetica Neue"/>
                <a:sym typeface="Helvetica Neue"/>
              </a:rPr>
              <a:t>It turns out that the power supply was not working(it’s working properly and supplying a constant 1.5V as asked, but the device just won’t connect),so we just used a power socket and it worked.</a:t>
            </a:r>
            <a:endParaRPr sz="2000">
              <a:latin typeface="Helvetica Neue"/>
              <a:ea typeface="Helvetica Neue"/>
              <a:cs typeface="Helvetica Neue"/>
              <a:sym typeface="Helvetica Neue"/>
            </a:endParaRPr>
          </a:p>
        </p:txBody>
      </p:sp>
      <p:pic>
        <p:nvPicPr>
          <p:cNvPr id="429" name="Google Shape;429;g11cbaaed8d8_2_165"/>
          <p:cNvPicPr preferRelativeResize="0"/>
          <p:nvPr/>
        </p:nvPicPr>
        <p:blipFill rotWithShape="1">
          <a:blip r:embed="rId3">
            <a:alphaModFix/>
          </a:blip>
          <a:srcRect b="0" l="0" r="0" t="0"/>
          <a:stretch/>
        </p:blipFill>
        <p:spPr>
          <a:xfrm>
            <a:off x="1090350" y="2897184"/>
            <a:ext cx="2678938" cy="3545523"/>
          </a:xfrm>
          <a:prstGeom prst="rect">
            <a:avLst/>
          </a:prstGeom>
          <a:noFill/>
          <a:ln>
            <a:noFill/>
          </a:ln>
        </p:spPr>
      </p:pic>
      <p:sp>
        <p:nvSpPr>
          <p:cNvPr id="430" name="Google Shape;430;g11cbaaed8d8_2_165"/>
          <p:cNvSpPr txBox="1"/>
          <p:nvPr/>
        </p:nvSpPr>
        <p:spPr>
          <a:xfrm>
            <a:off x="3968318" y="3586579"/>
            <a:ext cx="6985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Found out later that the Bluetooth itself also needs a battery, that’s why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it wasn’t working.</a:t>
            </a:r>
            <a:endParaRPr/>
          </a:p>
        </p:txBody>
      </p:sp>
      <p:grpSp>
        <p:nvGrpSpPr>
          <p:cNvPr id="431" name="Google Shape;431;g11cbaaed8d8_2_165"/>
          <p:cNvGrpSpPr/>
          <p:nvPr/>
        </p:nvGrpSpPr>
        <p:grpSpPr>
          <a:xfrm>
            <a:off x="-36684" y="5846980"/>
            <a:ext cx="12228684" cy="1086466"/>
            <a:chOff x="-36684" y="5846980"/>
            <a:chExt cx="12228684" cy="1086466"/>
          </a:xfrm>
        </p:grpSpPr>
        <p:sp>
          <p:nvSpPr>
            <p:cNvPr id="432" name="Google Shape;432;g11cbaaed8d8_2_165"/>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33" name="Google Shape;433;g11cbaaed8d8_2_165"/>
            <p:cNvPicPr preferRelativeResize="0"/>
            <p:nvPr/>
          </p:nvPicPr>
          <p:blipFill rotWithShape="1">
            <a:blip r:embed="rId4">
              <a:alphaModFix/>
            </a:blip>
            <a:srcRect b="0" l="0" r="0" t="0"/>
            <a:stretch/>
          </p:blipFill>
          <p:spPr>
            <a:xfrm>
              <a:off x="-36684" y="5846980"/>
              <a:ext cx="1080818" cy="1086466"/>
            </a:xfrm>
            <a:prstGeom prst="rect">
              <a:avLst/>
            </a:prstGeom>
            <a:noFill/>
            <a:ln>
              <a:noFill/>
            </a:ln>
          </p:spPr>
        </p:pic>
        <p:pic>
          <p:nvPicPr>
            <p:cNvPr id="434" name="Google Shape;434;g11cbaaed8d8_2_165"/>
            <p:cNvPicPr preferRelativeResize="0"/>
            <p:nvPr/>
          </p:nvPicPr>
          <p:blipFill rotWithShape="1">
            <a:blip r:embed="rId5">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11cbaaed8d8_2_1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500">
                <a:latin typeface="Helvetica Neue"/>
                <a:ea typeface="Helvetica Neue"/>
                <a:cs typeface="Helvetica Neue"/>
                <a:sym typeface="Helvetica Neue"/>
              </a:rPr>
              <a:t>Solution to Bluetooth problem</a:t>
            </a:r>
            <a:endParaRPr sz="3500">
              <a:latin typeface="Helvetica Neue"/>
              <a:ea typeface="Helvetica Neue"/>
              <a:cs typeface="Helvetica Neue"/>
              <a:sym typeface="Helvetica Neue"/>
            </a:endParaRPr>
          </a:p>
        </p:txBody>
      </p:sp>
      <p:pic>
        <p:nvPicPr>
          <p:cNvPr id="440" name="Google Shape;440;g11cbaaed8d8_2_172"/>
          <p:cNvPicPr preferRelativeResize="0"/>
          <p:nvPr>
            <p:ph idx="1" type="body"/>
          </p:nvPr>
        </p:nvPicPr>
        <p:blipFill rotWithShape="1">
          <a:blip r:embed="rId3">
            <a:alphaModFix/>
          </a:blip>
          <a:srcRect b="0" l="0" r="0" t="0"/>
          <a:stretch/>
        </p:blipFill>
        <p:spPr>
          <a:xfrm>
            <a:off x="838200" y="1690688"/>
            <a:ext cx="7734815" cy="4351338"/>
          </a:xfrm>
          <a:prstGeom prst="rect">
            <a:avLst/>
          </a:prstGeom>
          <a:noFill/>
          <a:ln>
            <a:noFill/>
          </a:ln>
        </p:spPr>
      </p:pic>
      <p:sp>
        <p:nvSpPr>
          <p:cNvPr id="441" name="Google Shape;441;g11cbaaed8d8_2_172"/>
          <p:cNvSpPr/>
          <p:nvPr/>
        </p:nvSpPr>
        <p:spPr>
          <a:xfrm>
            <a:off x="674703" y="1979721"/>
            <a:ext cx="2249749" cy="56817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42" name="Google Shape;442;g11cbaaed8d8_2_172"/>
          <p:cNvGrpSpPr/>
          <p:nvPr/>
        </p:nvGrpSpPr>
        <p:grpSpPr>
          <a:xfrm>
            <a:off x="-36684" y="5846980"/>
            <a:ext cx="12228684" cy="1086466"/>
            <a:chOff x="-36684" y="5846980"/>
            <a:chExt cx="12228684" cy="1086466"/>
          </a:xfrm>
        </p:grpSpPr>
        <p:sp>
          <p:nvSpPr>
            <p:cNvPr id="443" name="Google Shape;443;g11cbaaed8d8_2_172"/>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44" name="Google Shape;444;g11cbaaed8d8_2_172"/>
            <p:cNvPicPr preferRelativeResize="0"/>
            <p:nvPr/>
          </p:nvPicPr>
          <p:blipFill rotWithShape="1">
            <a:blip r:embed="rId4">
              <a:alphaModFix/>
            </a:blip>
            <a:srcRect b="0" l="0" r="0" t="0"/>
            <a:stretch/>
          </p:blipFill>
          <p:spPr>
            <a:xfrm>
              <a:off x="-36684" y="5846980"/>
              <a:ext cx="1080818" cy="1086466"/>
            </a:xfrm>
            <a:prstGeom prst="rect">
              <a:avLst/>
            </a:prstGeom>
            <a:noFill/>
            <a:ln>
              <a:noFill/>
            </a:ln>
          </p:spPr>
        </p:pic>
        <p:pic>
          <p:nvPicPr>
            <p:cNvPr id="445" name="Google Shape;445;g11cbaaed8d8_2_172"/>
            <p:cNvPicPr preferRelativeResize="0"/>
            <p:nvPr/>
          </p:nvPicPr>
          <p:blipFill rotWithShape="1">
            <a:blip r:embed="rId5">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11cbaaed8d8_2_1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400">
                <a:latin typeface="Helvetica Neue"/>
                <a:ea typeface="Helvetica Neue"/>
                <a:cs typeface="Helvetica Neue"/>
                <a:sym typeface="Helvetica Neue"/>
              </a:rPr>
              <a:t>Solution to the cord connection problem</a:t>
            </a:r>
            <a:endParaRPr sz="3400">
              <a:latin typeface="Helvetica Neue"/>
              <a:ea typeface="Helvetica Neue"/>
              <a:cs typeface="Helvetica Neue"/>
              <a:sym typeface="Helvetica Neue"/>
            </a:endParaRPr>
          </a:p>
        </p:txBody>
      </p:sp>
      <p:sp>
        <p:nvSpPr>
          <p:cNvPr id="451" name="Google Shape;451;g11cbaaed8d8_2_1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300">
                <a:latin typeface="Helvetica Neue"/>
                <a:ea typeface="Helvetica Neue"/>
                <a:cs typeface="Helvetica Neue"/>
                <a:sym typeface="Helvetica Neue"/>
              </a:rPr>
              <a:t>Turns out the problem is with the cord after all. Used a new cord and everything is working</a:t>
            </a:r>
            <a:endParaRPr sz="2300">
              <a:latin typeface="Helvetica Neue"/>
              <a:ea typeface="Helvetica Neue"/>
              <a:cs typeface="Helvetica Neue"/>
              <a:sym typeface="Helvetica Neue"/>
            </a:endParaRPr>
          </a:p>
        </p:txBody>
      </p:sp>
      <p:pic>
        <p:nvPicPr>
          <p:cNvPr id="452" name="Google Shape;452;g11cbaaed8d8_2_178"/>
          <p:cNvPicPr preferRelativeResize="0"/>
          <p:nvPr/>
        </p:nvPicPr>
        <p:blipFill rotWithShape="1">
          <a:blip r:embed="rId3">
            <a:alphaModFix/>
          </a:blip>
          <a:srcRect b="0" l="0" r="0" t="0"/>
          <a:stretch/>
        </p:blipFill>
        <p:spPr>
          <a:xfrm>
            <a:off x="8268641" y="2223816"/>
            <a:ext cx="2129939" cy="2821204"/>
          </a:xfrm>
          <a:prstGeom prst="rect">
            <a:avLst/>
          </a:prstGeom>
          <a:noFill/>
          <a:ln>
            <a:noFill/>
          </a:ln>
        </p:spPr>
      </p:pic>
      <p:pic>
        <p:nvPicPr>
          <p:cNvPr id="453" name="Google Shape;453;g11cbaaed8d8_2_178"/>
          <p:cNvPicPr preferRelativeResize="0"/>
          <p:nvPr/>
        </p:nvPicPr>
        <p:blipFill rotWithShape="1">
          <a:blip r:embed="rId4">
            <a:alphaModFix/>
          </a:blip>
          <a:srcRect b="0" l="0" r="0" t="0"/>
          <a:stretch/>
        </p:blipFill>
        <p:spPr>
          <a:xfrm>
            <a:off x="985074" y="2621372"/>
            <a:ext cx="2647876" cy="3555591"/>
          </a:xfrm>
          <a:prstGeom prst="rect">
            <a:avLst/>
          </a:prstGeom>
          <a:noFill/>
          <a:ln>
            <a:noFill/>
          </a:ln>
        </p:spPr>
      </p:pic>
      <p:pic>
        <p:nvPicPr>
          <p:cNvPr id="454" name="Google Shape;454;g11cbaaed8d8_2_178"/>
          <p:cNvPicPr preferRelativeResize="0"/>
          <p:nvPr/>
        </p:nvPicPr>
        <p:blipFill rotWithShape="1">
          <a:blip r:embed="rId5">
            <a:alphaModFix/>
          </a:blip>
          <a:srcRect b="0" l="0" r="0" t="0"/>
          <a:stretch/>
        </p:blipFill>
        <p:spPr>
          <a:xfrm>
            <a:off x="3632950" y="2621372"/>
            <a:ext cx="2647875" cy="3555591"/>
          </a:xfrm>
          <a:prstGeom prst="rect">
            <a:avLst/>
          </a:prstGeom>
          <a:noFill/>
          <a:ln>
            <a:noFill/>
          </a:ln>
        </p:spPr>
      </p:pic>
      <p:sp>
        <p:nvSpPr>
          <p:cNvPr id="455" name="Google Shape;455;g11cbaaed8d8_2_178"/>
          <p:cNvSpPr txBox="1"/>
          <p:nvPr/>
        </p:nvSpPr>
        <p:spPr>
          <a:xfrm>
            <a:off x="410878" y="2621372"/>
            <a:ext cx="5741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Old:</a:t>
            </a:r>
            <a:endParaRPr/>
          </a:p>
        </p:txBody>
      </p:sp>
      <p:sp>
        <p:nvSpPr>
          <p:cNvPr id="456" name="Google Shape;456;g11cbaaed8d8_2_178"/>
          <p:cNvSpPr txBox="1"/>
          <p:nvPr/>
        </p:nvSpPr>
        <p:spPr>
          <a:xfrm>
            <a:off x="7132777" y="2625685"/>
            <a:ext cx="7285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New: </a:t>
            </a:r>
            <a:endParaRPr/>
          </a:p>
        </p:txBody>
      </p:sp>
      <p:pic>
        <p:nvPicPr>
          <p:cNvPr id="457" name="Google Shape;457;g11cbaaed8d8_2_178"/>
          <p:cNvPicPr preferRelativeResize="0"/>
          <p:nvPr/>
        </p:nvPicPr>
        <p:blipFill rotWithShape="1">
          <a:blip r:embed="rId6">
            <a:alphaModFix/>
          </a:blip>
          <a:srcRect b="0" l="0" r="0" t="0"/>
          <a:stretch/>
        </p:blipFill>
        <p:spPr>
          <a:xfrm>
            <a:off x="7861310" y="5073546"/>
            <a:ext cx="2952417" cy="1660735"/>
          </a:xfrm>
          <a:prstGeom prst="rect">
            <a:avLst/>
          </a:prstGeom>
          <a:noFill/>
          <a:ln>
            <a:noFill/>
          </a:ln>
        </p:spPr>
      </p:pic>
      <p:grpSp>
        <p:nvGrpSpPr>
          <p:cNvPr id="458" name="Google Shape;458;g11cbaaed8d8_2_178"/>
          <p:cNvGrpSpPr/>
          <p:nvPr/>
        </p:nvGrpSpPr>
        <p:grpSpPr>
          <a:xfrm>
            <a:off x="-36684" y="5846980"/>
            <a:ext cx="12228684" cy="1086466"/>
            <a:chOff x="-36684" y="5846980"/>
            <a:chExt cx="12228684" cy="1086466"/>
          </a:xfrm>
        </p:grpSpPr>
        <p:sp>
          <p:nvSpPr>
            <p:cNvPr id="459" name="Google Shape;459;g11cbaaed8d8_2_178"/>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60" name="Google Shape;460;g11cbaaed8d8_2_178"/>
            <p:cNvPicPr preferRelativeResize="0"/>
            <p:nvPr/>
          </p:nvPicPr>
          <p:blipFill rotWithShape="1">
            <a:blip r:embed="rId7">
              <a:alphaModFix/>
            </a:blip>
            <a:srcRect b="0" l="0" r="0" t="0"/>
            <a:stretch/>
          </p:blipFill>
          <p:spPr>
            <a:xfrm>
              <a:off x="-36684" y="5846980"/>
              <a:ext cx="1080818" cy="1086466"/>
            </a:xfrm>
            <a:prstGeom prst="rect">
              <a:avLst/>
            </a:prstGeom>
            <a:noFill/>
            <a:ln>
              <a:noFill/>
            </a:ln>
          </p:spPr>
        </p:pic>
        <p:pic>
          <p:nvPicPr>
            <p:cNvPr id="461" name="Google Shape;461;g11cbaaed8d8_2_178"/>
            <p:cNvPicPr preferRelativeResize="0"/>
            <p:nvPr/>
          </p:nvPicPr>
          <p:blipFill rotWithShape="1">
            <a:blip r:embed="rId8">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11cbaaed8d8_2_1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400">
                <a:latin typeface="Helvetica Neue"/>
                <a:ea typeface="Helvetica Neue"/>
                <a:cs typeface="Helvetica Neue"/>
                <a:sym typeface="Helvetica Neue"/>
              </a:rPr>
              <a:t>Solution to cord/Bluetooth problem</a:t>
            </a:r>
            <a:endParaRPr sz="3400">
              <a:latin typeface="Helvetica Neue"/>
              <a:ea typeface="Helvetica Neue"/>
              <a:cs typeface="Helvetica Neue"/>
              <a:sym typeface="Helvetica Neue"/>
            </a:endParaRPr>
          </a:p>
        </p:txBody>
      </p:sp>
      <p:pic>
        <p:nvPicPr>
          <p:cNvPr id="467" name="Google Shape;467;g11cbaaed8d8_2_189"/>
          <p:cNvPicPr preferRelativeResize="0"/>
          <p:nvPr>
            <p:ph idx="1" type="body"/>
          </p:nvPr>
        </p:nvPicPr>
        <p:blipFill rotWithShape="1">
          <a:blip r:embed="rId3">
            <a:alphaModFix/>
          </a:blip>
          <a:srcRect b="0" l="0" r="0" t="0"/>
          <a:stretch/>
        </p:blipFill>
        <p:spPr>
          <a:xfrm>
            <a:off x="1948455" y="1690688"/>
            <a:ext cx="3270328" cy="4351338"/>
          </a:xfrm>
          <a:prstGeom prst="rect">
            <a:avLst/>
          </a:prstGeom>
          <a:noFill/>
          <a:ln>
            <a:noFill/>
          </a:ln>
        </p:spPr>
      </p:pic>
      <p:sp>
        <p:nvSpPr>
          <p:cNvPr id="468" name="Google Shape;468;g11cbaaed8d8_2_189"/>
          <p:cNvSpPr txBox="1"/>
          <p:nvPr/>
        </p:nvSpPr>
        <p:spPr>
          <a:xfrm>
            <a:off x="266330" y="1690688"/>
            <a:ext cx="157134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Correct pinout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for cord connection:</a:t>
            </a:r>
            <a:endParaRPr/>
          </a:p>
        </p:txBody>
      </p:sp>
      <p:pic>
        <p:nvPicPr>
          <p:cNvPr id="469" name="Google Shape;469;g11cbaaed8d8_2_189"/>
          <p:cNvPicPr preferRelativeResize="0"/>
          <p:nvPr/>
        </p:nvPicPr>
        <p:blipFill rotWithShape="1">
          <a:blip r:embed="rId4">
            <a:alphaModFix/>
          </a:blip>
          <a:srcRect b="0" l="0" r="0" t="0"/>
          <a:stretch/>
        </p:blipFill>
        <p:spPr>
          <a:xfrm rot="-5400000">
            <a:off x="5984401" y="2446455"/>
            <a:ext cx="5173629" cy="3101740"/>
          </a:xfrm>
          <a:prstGeom prst="rect">
            <a:avLst/>
          </a:prstGeom>
          <a:noFill/>
          <a:ln>
            <a:noFill/>
          </a:ln>
        </p:spPr>
      </p:pic>
      <p:sp>
        <p:nvSpPr>
          <p:cNvPr id="470" name="Google Shape;470;g11cbaaed8d8_2_189"/>
          <p:cNvSpPr txBox="1"/>
          <p:nvPr/>
        </p:nvSpPr>
        <p:spPr>
          <a:xfrm>
            <a:off x="5487746" y="1690688"/>
            <a:ext cx="15325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For Bluetooth:</a:t>
            </a:r>
            <a:endParaRPr/>
          </a:p>
        </p:txBody>
      </p:sp>
      <p:grpSp>
        <p:nvGrpSpPr>
          <p:cNvPr id="471" name="Google Shape;471;g11cbaaed8d8_2_189"/>
          <p:cNvGrpSpPr/>
          <p:nvPr/>
        </p:nvGrpSpPr>
        <p:grpSpPr>
          <a:xfrm>
            <a:off x="-36684" y="5846980"/>
            <a:ext cx="12228684" cy="1086466"/>
            <a:chOff x="-36684" y="5846980"/>
            <a:chExt cx="12228684" cy="1086466"/>
          </a:xfrm>
        </p:grpSpPr>
        <p:sp>
          <p:nvSpPr>
            <p:cNvPr id="472" name="Google Shape;472;g11cbaaed8d8_2_189"/>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73" name="Google Shape;473;g11cbaaed8d8_2_189"/>
            <p:cNvPicPr preferRelativeResize="0"/>
            <p:nvPr/>
          </p:nvPicPr>
          <p:blipFill rotWithShape="1">
            <a:blip r:embed="rId5">
              <a:alphaModFix/>
            </a:blip>
            <a:srcRect b="0" l="0" r="0" t="0"/>
            <a:stretch/>
          </p:blipFill>
          <p:spPr>
            <a:xfrm>
              <a:off x="-36684" y="5846980"/>
              <a:ext cx="1080818" cy="1086466"/>
            </a:xfrm>
            <a:prstGeom prst="rect">
              <a:avLst/>
            </a:prstGeom>
            <a:noFill/>
            <a:ln>
              <a:noFill/>
            </a:ln>
          </p:spPr>
        </p:pic>
        <p:pic>
          <p:nvPicPr>
            <p:cNvPr id="474" name="Google Shape;474;g11cbaaed8d8_2_189"/>
            <p:cNvPicPr preferRelativeResize="0"/>
            <p:nvPr/>
          </p:nvPicPr>
          <p:blipFill rotWithShape="1">
            <a:blip r:embed="rId6">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11cbaaed8d8_2_1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latin typeface="Helvetica Neue"/>
                <a:ea typeface="Helvetica Neue"/>
                <a:cs typeface="Helvetica Neue"/>
                <a:sym typeface="Helvetica Neue"/>
              </a:rPr>
              <a:t>Arduino Uno</a:t>
            </a:r>
            <a:endParaRPr>
              <a:latin typeface="Helvetica Neue"/>
              <a:ea typeface="Helvetica Neue"/>
              <a:cs typeface="Helvetica Neue"/>
              <a:sym typeface="Helvetica Neue"/>
            </a:endParaRPr>
          </a:p>
        </p:txBody>
      </p:sp>
      <p:sp>
        <p:nvSpPr>
          <p:cNvPr id="480" name="Google Shape;480;g11cbaaed8d8_2_19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Test:</a:t>
            </a:r>
            <a:endParaRPr/>
          </a:p>
          <a:p>
            <a:pPr indent="0" lvl="0" marL="0" rtl="0" algn="l">
              <a:lnSpc>
                <a:spcPct val="90000"/>
              </a:lnSpc>
              <a:spcBef>
                <a:spcPts val="1000"/>
              </a:spcBef>
              <a:spcAft>
                <a:spcPts val="0"/>
              </a:spcAft>
              <a:buClr>
                <a:schemeClr val="dk1"/>
              </a:buClr>
              <a:buSzPts val="2800"/>
              <a:buNone/>
            </a:pPr>
            <a:r>
              <a:t/>
            </a:r>
            <a:endParaRPr/>
          </a:p>
        </p:txBody>
      </p:sp>
      <p:pic>
        <p:nvPicPr>
          <p:cNvPr id="481" name="Google Shape;481;g11cbaaed8d8_2_197"/>
          <p:cNvPicPr preferRelativeResize="0"/>
          <p:nvPr/>
        </p:nvPicPr>
        <p:blipFill rotWithShape="1">
          <a:blip r:embed="rId3">
            <a:alphaModFix/>
          </a:blip>
          <a:srcRect b="0" l="0" r="0" t="0"/>
          <a:stretch/>
        </p:blipFill>
        <p:spPr>
          <a:xfrm>
            <a:off x="308725" y="2323375"/>
            <a:ext cx="6473626" cy="3641425"/>
          </a:xfrm>
          <a:prstGeom prst="rect">
            <a:avLst/>
          </a:prstGeom>
          <a:noFill/>
          <a:ln>
            <a:noFill/>
          </a:ln>
        </p:spPr>
      </p:pic>
      <p:pic>
        <p:nvPicPr>
          <p:cNvPr id="482" name="Google Shape;482;g11cbaaed8d8_2_197"/>
          <p:cNvPicPr preferRelativeResize="0"/>
          <p:nvPr/>
        </p:nvPicPr>
        <p:blipFill rotWithShape="1">
          <a:blip r:embed="rId4">
            <a:alphaModFix/>
          </a:blip>
          <a:srcRect b="0" l="0" r="0" t="0"/>
          <a:stretch/>
        </p:blipFill>
        <p:spPr>
          <a:xfrm rot="-5400000">
            <a:off x="8039220" y="1275316"/>
            <a:ext cx="2890939" cy="5139446"/>
          </a:xfrm>
          <a:prstGeom prst="rect">
            <a:avLst/>
          </a:prstGeom>
          <a:noFill/>
          <a:ln>
            <a:noFill/>
          </a:ln>
        </p:spPr>
      </p:pic>
      <p:grpSp>
        <p:nvGrpSpPr>
          <p:cNvPr id="483" name="Google Shape;483;g11cbaaed8d8_2_197"/>
          <p:cNvGrpSpPr/>
          <p:nvPr/>
        </p:nvGrpSpPr>
        <p:grpSpPr>
          <a:xfrm>
            <a:off x="-36684" y="5846980"/>
            <a:ext cx="12228684" cy="1086466"/>
            <a:chOff x="-36684" y="5846980"/>
            <a:chExt cx="12228684" cy="1086466"/>
          </a:xfrm>
        </p:grpSpPr>
        <p:sp>
          <p:nvSpPr>
            <p:cNvPr id="484" name="Google Shape;484;g11cbaaed8d8_2_197"/>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85" name="Google Shape;485;g11cbaaed8d8_2_197"/>
            <p:cNvPicPr preferRelativeResize="0"/>
            <p:nvPr/>
          </p:nvPicPr>
          <p:blipFill rotWithShape="1">
            <a:blip r:embed="rId5">
              <a:alphaModFix/>
            </a:blip>
            <a:srcRect b="0" l="0" r="0" t="0"/>
            <a:stretch/>
          </p:blipFill>
          <p:spPr>
            <a:xfrm>
              <a:off x="-36684" y="5846980"/>
              <a:ext cx="1080818" cy="1086466"/>
            </a:xfrm>
            <a:prstGeom prst="rect">
              <a:avLst/>
            </a:prstGeom>
            <a:noFill/>
            <a:ln>
              <a:noFill/>
            </a:ln>
          </p:spPr>
        </p:pic>
        <p:pic>
          <p:nvPicPr>
            <p:cNvPr id="486" name="Google Shape;486;g11cbaaed8d8_2_197"/>
            <p:cNvPicPr preferRelativeResize="0"/>
            <p:nvPr/>
          </p:nvPicPr>
          <p:blipFill rotWithShape="1">
            <a:blip r:embed="rId6">
              <a:alphaModFix/>
            </a:blip>
            <a:srcRect b="0" l="0" r="0" t="0"/>
            <a:stretch/>
          </p:blipFill>
          <p:spPr>
            <a:xfrm>
              <a:off x="11259887" y="5909199"/>
              <a:ext cx="714375" cy="962025"/>
            </a:xfrm>
            <a:prstGeom prst="rect">
              <a:avLst/>
            </a:prstGeom>
            <a:noFill/>
            <a:ln>
              <a:noFill/>
            </a:ln>
          </p:spPr>
        </p:pic>
      </p:grpSp>
      <p:pic>
        <p:nvPicPr>
          <p:cNvPr id="487" name="Google Shape;487;g11cbaaed8d8_2_197" title="IMG-3130.MOV">
            <a:hlinkClick r:id="rId7"/>
          </p:cNvPr>
          <p:cNvPicPr preferRelativeResize="0"/>
          <p:nvPr/>
        </p:nvPicPr>
        <p:blipFill>
          <a:blip r:embed="rId8">
            <a:alphaModFix/>
          </a:blip>
          <a:stretch>
            <a:fillRect/>
          </a:stretch>
        </p:blipFill>
        <p:spPr>
          <a:xfrm>
            <a:off x="6817500" y="2286800"/>
            <a:ext cx="5236900" cy="34290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2600"/>
                                        <p:tgtEl>
                                          <p:spTgt spid="482"/>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11cbaaed8d8_2_2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200">
                <a:latin typeface="Helvetica Neue"/>
                <a:ea typeface="Helvetica Neue"/>
                <a:cs typeface="Helvetica Neue"/>
                <a:sym typeface="Helvetica Neue"/>
              </a:rPr>
              <a:t>Arduino Uno</a:t>
            </a:r>
            <a:endParaRPr sz="3200">
              <a:latin typeface="Helvetica Neue"/>
              <a:ea typeface="Helvetica Neue"/>
              <a:cs typeface="Helvetica Neue"/>
              <a:sym typeface="Helvetica Neue"/>
            </a:endParaRPr>
          </a:p>
        </p:txBody>
      </p:sp>
      <p:sp>
        <p:nvSpPr>
          <p:cNvPr id="493" name="Google Shape;493;g11cbaaed8d8_2_2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Test:</a:t>
            </a:r>
            <a:endParaRPr/>
          </a:p>
          <a:p>
            <a:pPr indent="0" lvl="0" marL="0" rtl="0" algn="l">
              <a:lnSpc>
                <a:spcPct val="90000"/>
              </a:lnSpc>
              <a:spcBef>
                <a:spcPts val="1000"/>
              </a:spcBef>
              <a:spcAft>
                <a:spcPts val="0"/>
              </a:spcAft>
              <a:buClr>
                <a:schemeClr val="dk1"/>
              </a:buClr>
              <a:buSzPts val="2800"/>
              <a:buNone/>
            </a:pPr>
            <a:r>
              <a:t/>
            </a:r>
            <a:endParaRPr/>
          </a:p>
        </p:txBody>
      </p:sp>
      <p:pic>
        <p:nvPicPr>
          <p:cNvPr id="494" name="Google Shape;494;g11cbaaed8d8_2_204"/>
          <p:cNvPicPr preferRelativeResize="0"/>
          <p:nvPr/>
        </p:nvPicPr>
        <p:blipFill rotWithShape="1">
          <a:blip r:embed="rId3">
            <a:alphaModFix/>
          </a:blip>
          <a:srcRect b="0" l="0" r="0" t="0"/>
          <a:stretch/>
        </p:blipFill>
        <p:spPr>
          <a:xfrm>
            <a:off x="0" y="2417754"/>
            <a:ext cx="6776051" cy="3633425"/>
          </a:xfrm>
          <a:prstGeom prst="rect">
            <a:avLst/>
          </a:prstGeom>
          <a:noFill/>
          <a:ln>
            <a:noFill/>
          </a:ln>
        </p:spPr>
      </p:pic>
      <p:pic>
        <p:nvPicPr>
          <p:cNvPr id="495" name="Google Shape;495;g11cbaaed8d8_2_204"/>
          <p:cNvPicPr preferRelativeResize="0"/>
          <p:nvPr/>
        </p:nvPicPr>
        <p:blipFill rotWithShape="1">
          <a:blip r:embed="rId4">
            <a:alphaModFix/>
          </a:blip>
          <a:srcRect b="0" l="0" r="0" t="0"/>
          <a:stretch/>
        </p:blipFill>
        <p:spPr>
          <a:xfrm rot="-5400000">
            <a:off x="7885077" y="1668371"/>
            <a:ext cx="2624543" cy="4665854"/>
          </a:xfrm>
          <a:prstGeom prst="rect">
            <a:avLst/>
          </a:prstGeom>
          <a:noFill/>
          <a:ln>
            <a:noFill/>
          </a:ln>
        </p:spPr>
      </p:pic>
      <p:grpSp>
        <p:nvGrpSpPr>
          <p:cNvPr id="496" name="Google Shape;496;g11cbaaed8d8_2_204"/>
          <p:cNvGrpSpPr/>
          <p:nvPr/>
        </p:nvGrpSpPr>
        <p:grpSpPr>
          <a:xfrm>
            <a:off x="-36684" y="5846980"/>
            <a:ext cx="12228684" cy="1086466"/>
            <a:chOff x="-36684" y="5846980"/>
            <a:chExt cx="12228684" cy="1086466"/>
          </a:xfrm>
        </p:grpSpPr>
        <p:sp>
          <p:nvSpPr>
            <p:cNvPr id="497" name="Google Shape;497;g11cbaaed8d8_2_204"/>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498" name="Google Shape;498;g11cbaaed8d8_2_204"/>
            <p:cNvPicPr preferRelativeResize="0"/>
            <p:nvPr/>
          </p:nvPicPr>
          <p:blipFill rotWithShape="1">
            <a:blip r:embed="rId5">
              <a:alphaModFix/>
            </a:blip>
            <a:srcRect b="0" l="0" r="0" t="0"/>
            <a:stretch/>
          </p:blipFill>
          <p:spPr>
            <a:xfrm>
              <a:off x="-36684" y="5846980"/>
              <a:ext cx="1080818" cy="1086466"/>
            </a:xfrm>
            <a:prstGeom prst="rect">
              <a:avLst/>
            </a:prstGeom>
            <a:noFill/>
            <a:ln>
              <a:noFill/>
            </a:ln>
          </p:spPr>
        </p:pic>
        <p:pic>
          <p:nvPicPr>
            <p:cNvPr id="499" name="Google Shape;499;g11cbaaed8d8_2_204"/>
            <p:cNvPicPr preferRelativeResize="0"/>
            <p:nvPr/>
          </p:nvPicPr>
          <p:blipFill rotWithShape="1">
            <a:blip r:embed="rId6">
              <a:alphaModFix/>
            </a:blip>
            <a:srcRect b="0" l="0" r="0" t="0"/>
            <a:stretch/>
          </p:blipFill>
          <p:spPr>
            <a:xfrm>
              <a:off x="11259887" y="5909199"/>
              <a:ext cx="714375" cy="962025"/>
            </a:xfrm>
            <a:prstGeom prst="rect">
              <a:avLst/>
            </a:prstGeom>
            <a:noFill/>
            <a:ln>
              <a:noFill/>
            </a:ln>
          </p:spPr>
        </p:pic>
      </p:grpSp>
      <p:pic>
        <p:nvPicPr>
          <p:cNvPr id="500" name="Google Shape;500;g11cbaaed8d8_2_204" title="IMG-3131.MOV">
            <a:hlinkClick r:id="rId7"/>
          </p:cNvPr>
          <p:cNvPicPr preferRelativeResize="0"/>
          <p:nvPr/>
        </p:nvPicPr>
        <p:blipFill>
          <a:blip r:embed="rId8">
            <a:alphaModFix/>
          </a:blip>
          <a:stretch>
            <a:fillRect/>
          </a:stretch>
        </p:blipFill>
        <p:spPr>
          <a:xfrm>
            <a:off x="6864425" y="2286800"/>
            <a:ext cx="466585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2301"/>
                                        <p:tgtEl>
                                          <p:spTgt spid="495"/>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11cbaaed8d8_0_21"/>
          <p:cNvSpPr txBox="1"/>
          <p:nvPr/>
        </p:nvSpPr>
        <p:spPr>
          <a:xfrm>
            <a:off x="177500" y="2254950"/>
            <a:ext cx="5345400" cy="2348100"/>
          </a:xfrm>
          <a:prstGeom prst="rect">
            <a:avLst/>
          </a:prstGeom>
          <a:noFill/>
          <a:ln>
            <a:noFill/>
          </a:ln>
        </p:spPr>
        <p:txBody>
          <a:bodyPr anchorCtr="0" anchor="t" bIns="45700" lIns="0" spcFirstLastPara="1" rIns="0" wrap="square" tIns="45700">
            <a:normAutofit fontScale="25000" lnSpcReduction="20000"/>
          </a:bodyPr>
          <a:lstStyle/>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 In the case of a dummy cell made of electrical components, there’s no need for a three electrode system because charge carrier is electron and potential between WE and CE is invariant.</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3041">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1900">
                <a:latin typeface="Helvetica Neue"/>
                <a:ea typeface="Helvetica Neue"/>
                <a:cs typeface="Helvetica Neue"/>
                <a:sym typeface="Helvetica Neue"/>
              </a:rPr>
              <a:t> </a:t>
            </a:r>
            <a:endParaRPr sz="19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rPr i="1" lang="en-US" sz="8600">
                <a:latin typeface="Helvetica Neue"/>
                <a:ea typeface="Helvetica Neue"/>
                <a:cs typeface="Helvetica Neue"/>
                <a:sym typeface="Helvetica Neue"/>
              </a:rPr>
              <a:t>					Example 1</a:t>
            </a:r>
            <a:endParaRPr i="1" sz="86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181" name="Google Shape;181;g11cbaaed8d8_0_21"/>
          <p:cNvGrpSpPr/>
          <p:nvPr/>
        </p:nvGrpSpPr>
        <p:grpSpPr>
          <a:xfrm>
            <a:off x="-36684" y="5846980"/>
            <a:ext cx="12228684" cy="1086466"/>
            <a:chOff x="-36684" y="5846980"/>
            <a:chExt cx="12228684" cy="1086466"/>
          </a:xfrm>
        </p:grpSpPr>
        <p:sp>
          <p:nvSpPr>
            <p:cNvPr id="182" name="Google Shape;182;g11cbaaed8d8_0_21"/>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183" name="Google Shape;183;g11cbaaed8d8_0_21"/>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84" name="Google Shape;184;g11cbaaed8d8_0_21"/>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185" name="Google Shape;185;g11cbaaed8d8_0_21"/>
          <p:cNvPicPr preferRelativeResize="0"/>
          <p:nvPr/>
        </p:nvPicPr>
        <p:blipFill>
          <a:blip r:embed="rId5">
            <a:alphaModFix/>
          </a:blip>
          <a:stretch>
            <a:fillRect/>
          </a:stretch>
        </p:blipFill>
        <p:spPr>
          <a:xfrm>
            <a:off x="5743300" y="2046725"/>
            <a:ext cx="6296301" cy="3800250"/>
          </a:xfrm>
          <a:prstGeom prst="rect">
            <a:avLst/>
          </a:prstGeom>
          <a:noFill/>
          <a:ln>
            <a:noFill/>
          </a:ln>
        </p:spPr>
      </p:pic>
      <p:sp>
        <p:nvSpPr>
          <p:cNvPr id="186" name="Google Shape;186;g11cbaaed8d8_0_21"/>
          <p:cNvSpPr/>
          <p:nvPr/>
        </p:nvSpPr>
        <p:spPr>
          <a:xfrm>
            <a:off x="4913300" y="4144525"/>
            <a:ext cx="609600" cy="43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11cbaaed8d8_2_2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300">
                <a:latin typeface="Helvetica Neue"/>
                <a:ea typeface="Helvetica Neue"/>
                <a:cs typeface="Helvetica Neue"/>
                <a:sym typeface="Helvetica Neue"/>
              </a:rPr>
              <a:t>Arduino Uno</a:t>
            </a:r>
            <a:endParaRPr sz="3300">
              <a:latin typeface="Helvetica Neue"/>
              <a:ea typeface="Helvetica Neue"/>
              <a:cs typeface="Helvetica Neue"/>
              <a:sym typeface="Helvetica Neue"/>
            </a:endParaRPr>
          </a:p>
        </p:txBody>
      </p:sp>
      <p:sp>
        <p:nvSpPr>
          <p:cNvPr id="506" name="Google Shape;506;g11cbaaed8d8_2_2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Write and Send string of character to Terminal Emulator</a:t>
            </a:r>
            <a:endParaRPr/>
          </a:p>
          <a:p>
            <a:pPr indent="0" lvl="0" marL="0" rtl="0" algn="l">
              <a:lnSpc>
                <a:spcPct val="90000"/>
              </a:lnSpc>
              <a:spcBef>
                <a:spcPts val="1000"/>
              </a:spcBef>
              <a:spcAft>
                <a:spcPts val="0"/>
              </a:spcAft>
              <a:buClr>
                <a:schemeClr val="dk1"/>
              </a:buClr>
              <a:buSzPts val="2800"/>
              <a:buNone/>
            </a:pPr>
            <a:r>
              <a:rPr lang="en-US"/>
              <a:t>Using C:</a:t>
            </a:r>
            <a:endParaRPr/>
          </a:p>
          <a:p>
            <a:pPr indent="0" lvl="0" marL="0" rtl="0" algn="l">
              <a:lnSpc>
                <a:spcPct val="90000"/>
              </a:lnSpc>
              <a:spcBef>
                <a:spcPts val="1000"/>
              </a:spcBef>
              <a:spcAft>
                <a:spcPts val="0"/>
              </a:spcAft>
              <a:buClr>
                <a:schemeClr val="dk1"/>
              </a:buClr>
              <a:buSzPts val="2800"/>
              <a:buNone/>
            </a:pPr>
            <a:r>
              <a:t/>
            </a:r>
            <a:endParaRPr/>
          </a:p>
        </p:txBody>
      </p:sp>
      <p:pic>
        <p:nvPicPr>
          <p:cNvPr id="507" name="Google Shape;507;g11cbaaed8d8_2_211"/>
          <p:cNvPicPr preferRelativeResize="0"/>
          <p:nvPr/>
        </p:nvPicPr>
        <p:blipFill rotWithShape="1">
          <a:blip r:embed="rId3">
            <a:alphaModFix/>
          </a:blip>
          <a:srcRect b="0" l="0" r="0" t="0"/>
          <a:stretch/>
        </p:blipFill>
        <p:spPr>
          <a:xfrm>
            <a:off x="838200" y="2731851"/>
            <a:ext cx="2914348" cy="2914348"/>
          </a:xfrm>
          <a:prstGeom prst="rect">
            <a:avLst/>
          </a:prstGeom>
          <a:noFill/>
          <a:ln>
            <a:noFill/>
          </a:ln>
        </p:spPr>
      </p:pic>
      <p:pic>
        <p:nvPicPr>
          <p:cNvPr id="508" name="Google Shape;508;g11cbaaed8d8_2_211"/>
          <p:cNvPicPr preferRelativeResize="0"/>
          <p:nvPr/>
        </p:nvPicPr>
        <p:blipFill rotWithShape="1">
          <a:blip r:embed="rId4">
            <a:alphaModFix/>
          </a:blip>
          <a:srcRect b="0" l="0" r="0" t="0"/>
          <a:stretch/>
        </p:blipFill>
        <p:spPr>
          <a:xfrm rot="-5400000">
            <a:off x="4222497" y="1947121"/>
            <a:ext cx="1764894" cy="2343452"/>
          </a:xfrm>
          <a:prstGeom prst="rect">
            <a:avLst/>
          </a:prstGeom>
          <a:noFill/>
          <a:ln>
            <a:noFill/>
          </a:ln>
        </p:spPr>
      </p:pic>
      <p:pic>
        <p:nvPicPr>
          <p:cNvPr id="509" name="Google Shape;509;g11cbaaed8d8_2_211"/>
          <p:cNvPicPr preferRelativeResize="0"/>
          <p:nvPr/>
        </p:nvPicPr>
        <p:blipFill rotWithShape="1">
          <a:blip r:embed="rId5">
            <a:alphaModFix/>
          </a:blip>
          <a:srcRect b="0" l="0" r="0" t="0"/>
          <a:stretch/>
        </p:blipFill>
        <p:spPr>
          <a:xfrm>
            <a:off x="3933218" y="4001294"/>
            <a:ext cx="2343452" cy="2639243"/>
          </a:xfrm>
          <a:prstGeom prst="rect">
            <a:avLst/>
          </a:prstGeom>
          <a:noFill/>
          <a:ln>
            <a:noFill/>
          </a:ln>
        </p:spPr>
      </p:pic>
      <p:pic>
        <p:nvPicPr>
          <p:cNvPr id="510" name="Google Shape;510;g11cbaaed8d8_2_211"/>
          <p:cNvPicPr preferRelativeResize="0"/>
          <p:nvPr/>
        </p:nvPicPr>
        <p:blipFill rotWithShape="1">
          <a:blip r:embed="rId6">
            <a:alphaModFix/>
          </a:blip>
          <a:srcRect b="0" l="0" r="0" t="0"/>
          <a:stretch/>
        </p:blipFill>
        <p:spPr>
          <a:xfrm>
            <a:off x="6457340" y="2550941"/>
            <a:ext cx="5158902" cy="2900706"/>
          </a:xfrm>
          <a:prstGeom prst="rect">
            <a:avLst/>
          </a:prstGeom>
          <a:noFill/>
          <a:ln>
            <a:noFill/>
          </a:ln>
        </p:spPr>
      </p:pic>
      <p:grpSp>
        <p:nvGrpSpPr>
          <p:cNvPr id="511" name="Google Shape;511;g11cbaaed8d8_2_211"/>
          <p:cNvGrpSpPr/>
          <p:nvPr/>
        </p:nvGrpSpPr>
        <p:grpSpPr>
          <a:xfrm>
            <a:off x="-36684" y="5846980"/>
            <a:ext cx="12228684" cy="1086466"/>
            <a:chOff x="-36684" y="5846980"/>
            <a:chExt cx="12228684" cy="1086466"/>
          </a:xfrm>
        </p:grpSpPr>
        <p:sp>
          <p:nvSpPr>
            <p:cNvPr id="512" name="Google Shape;512;g11cbaaed8d8_2_211"/>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513" name="Google Shape;513;g11cbaaed8d8_2_211"/>
            <p:cNvPicPr preferRelativeResize="0"/>
            <p:nvPr/>
          </p:nvPicPr>
          <p:blipFill rotWithShape="1">
            <a:blip r:embed="rId7">
              <a:alphaModFix/>
            </a:blip>
            <a:srcRect b="0" l="0" r="0" t="0"/>
            <a:stretch/>
          </p:blipFill>
          <p:spPr>
            <a:xfrm>
              <a:off x="-36684" y="5846980"/>
              <a:ext cx="1080818" cy="1086466"/>
            </a:xfrm>
            <a:prstGeom prst="rect">
              <a:avLst/>
            </a:prstGeom>
            <a:noFill/>
            <a:ln>
              <a:noFill/>
            </a:ln>
          </p:spPr>
        </p:pic>
        <p:pic>
          <p:nvPicPr>
            <p:cNvPr id="514" name="Google Shape;514;g11cbaaed8d8_2_211"/>
            <p:cNvPicPr preferRelativeResize="0"/>
            <p:nvPr/>
          </p:nvPicPr>
          <p:blipFill rotWithShape="1">
            <a:blip r:embed="rId8">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11cbaaed8d8_2_2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Helvetica Neue"/>
                <a:ea typeface="Helvetica Neue"/>
                <a:cs typeface="Helvetica Neue"/>
                <a:sym typeface="Helvetica Neue"/>
              </a:rPr>
              <a:t>Arduino Uno</a:t>
            </a:r>
            <a:endParaRPr sz="3600">
              <a:latin typeface="Helvetica Neue"/>
              <a:ea typeface="Helvetica Neue"/>
              <a:cs typeface="Helvetica Neue"/>
              <a:sym typeface="Helvetica Neue"/>
            </a:endParaRPr>
          </a:p>
        </p:txBody>
      </p:sp>
      <p:sp>
        <p:nvSpPr>
          <p:cNvPr id="520" name="Google Shape;520;g11cbaaed8d8_2_2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Using Arduino IDE:</a:t>
            </a:r>
            <a:endParaRPr/>
          </a:p>
          <a:p>
            <a:pPr indent="0" lvl="0" marL="0" rtl="0" algn="l">
              <a:lnSpc>
                <a:spcPct val="90000"/>
              </a:lnSpc>
              <a:spcBef>
                <a:spcPts val="1000"/>
              </a:spcBef>
              <a:spcAft>
                <a:spcPts val="0"/>
              </a:spcAft>
              <a:buClr>
                <a:schemeClr val="dk1"/>
              </a:buClr>
              <a:buSzPts val="2800"/>
              <a:buNone/>
            </a:pPr>
            <a:r>
              <a:t/>
            </a:r>
            <a:endParaRPr/>
          </a:p>
        </p:txBody>
      </p:sp>
      <p:pic>
        <p:nvPicPr>
          <p:cNvPr id="521" name="Google Shape;521;g11cbaaed8d8_2_220"/>
          <p:cNvPicPr preferRelativeResize="0"/>
          <p:nvPr/>
        </p:nvPicPr>
        <p:blipFill rotWithShape="1">
          <a:blip r:embed="rId3">
            <a:alphaModFix/>
          </a:blip>
          <a:srcRect b="0" l="0" r="0" t="0"/>
          <a:stretch/>
        </p:blipFill>
        <p:spPr>
          <a:xfrm>
            <a:off x="838200" y="2451958"/>
            <a:ext cx="5644786" cy="3098690"/>
          </a:xfrm>
          <a:prstGeom prst="rect">
            <a:avLst/>
          </a:prstGeom>
          <a:noFill/>
          <a:ln>
            <a:noFill/>
          </a:ln>
        </p:spPr>
      </p:pic>
      <p:pic>
        <p:nvPicPr>
          <p:cNvPr id="522" name="Google Shape;522;g11cbaaed8d8_2_220"/>
          <p:cNvPicPr preferRelativeResize="0"/>
          <p:nvPr/>
        </p:nvPicPr>
        <p:blipFill rotWithShape="1">
          <a:blip r:embed="rId4">
            <a:alphaModFix/>
          </a:blip>
          <a:srcRect b="0" l="0" r="0" t="0"/>
          <a:stretch/>
        </p:blipFill>
        <p:spPr>
          <a:xfrm>
            <a:off x="6654638" y="2035855"/>
            <a:ext cx="5456676" cy="3432745"/>
          </a:xfrm>
          <a:prstGeom prst="rect">
            <a:avLst/>
          </a:prstGeom>
          <a:noFill/>
          <a:ln>
            <a:noFill/>
          </a:ln>
        </p:spPr>
      </p:pic>
      <p:grpSp>
        <p:nvGrpSpPr>
          <p:cNvPr id="523" name="Google Shape;523;g11cbaaed8d8_2_220"/>
          <p:cNvGrpSpPr/>
          <p:nvPr/>
        </p:nvGrpSpPr>
        <p:grpSpPr>
          <a:xfrm>
            <a:off x="-36684" y="5846980"/>
            <a:ext cx="12228684" cy="1086466"/>
            <a:chOff x="-36684" y="5846980"/>
            <a:chExt cx="12228684" cy="1086466"/>
          </a:xfrm>
        </p:grpSpPr>
        <p:sp>
          <p:nvSpPr>
            <p:cNvPr id="524" name="Google Shape;524;g11cbaaed8d8_2_220"/>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525" name="Google Shape;525;g11cbaaed8d8_2_220"/>
            <p:cNvPicPr preferRelativeResize="0"/>
            <p:nvPr/>
          </p:nvPicPr>
          <p:blipFill rotWithShape="1">
            <a:blip r:embed="rId5">
              <a:alphaModFix/>
            </a:blip>
            <a:srcRect b="0" l="0" r="0" t="0"/>
            <a:stretch/>
          </p:blipFill>
          <p:spPr>
            <a:xfrm>
              <a:off x="-36684" y="5846980"/>
              <a:ext cx="1080818" cy="1086466"/>
            </a:xfrm>
            <a:prstGeom prst="rect">
              <a:avLst/>
            </a:prstGeom>
            <a:noFill/>
            <a:ln>
              <a:noFill/>
            </a:ln>
          </p:spPr>
        </p:pic>
        <p:pic>
          <p:nvPicPr>
            <p:cNvPr id="526" name="Google Shape;526;g11cbaaed8d8_2_220"/>
            <p:cNvPicPr preferRelativeResize="0"/>
            <p:nvPr/>
          </p:nvPicPr>
          <p:blipFill rotWithShape="1">
            <a:blip r:embed="rId6">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11cbaaed8d8_0_2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100">
                <a:latin typeface="Helvetica Neue"/>
                <a:ea typeface="Helvetica Neue"/>
                <a:cs typeface="Helvetica Neue"/>
                <a:sym typeface="Helvetica Neue"/>
              </a:rPr>
              <a:t>Next Week Plans</a:t>
            </a:r>
            <a:endParaRPr sz="3100">
              <a:latin typeface="Helvetica Neue"/>
              <a:ea typeface="Helvetica Neue"/>
              <a:cs typeface="Helvetica Neue"/>
              <a:sym typeface="Helvetica Neue"/>
            </a:endParaRPr>
          </a:p>
        </p:txBody>
      </p:sp>
      <p:sp>
        <p:nvSpPr>
          <p:cNvPr id="532" name="Google Shape;532;g11cbaaed8d8_0_2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Start electrodeposition</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Build electric robot arms and other things(that might be helpful to the project)</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grpSp>
        <p:nvGrpSpPr>
          <p:cNvPr id="533" name="Google Shape;533;g11cbaaed8d8_0_223"/>
          <p:cNvGrpSpPr/>
          <p:nvPr/>
        </p:nvGrpSpPr>
        <p:grpSpPr>
          <a:xfrm>
            <a:off x="-36684" y="5846980"/>
            <a:ext cx="12228684" cy="1086466"/>
            <a:chOff x="-36684" y="5846980"/>
            <a:chExt cx="12228684" cy="1086466"/>
          </a:xfrm>
        </p:grpSpPr>
        <p:sp>
          <p:nvSpPr>
            <p:cNvPr id="534" name="Google Shape;534;g11cbaaed8d8_0_223"/>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535" name="Google Shape;535;g11cbaaed8d8_0_223"/>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536" name="Google Shape;536;g11cbaaed8d8_0_223"/>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11cbaaed8d8_2_2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800">
                <a:latin typeface="Helvetica Neue"/>
                <a:ea typeface="Helvetica Neue"/>
                <a:cs typeface="Helvetica Neue"/>
                <a:sym typeface="Helvetica Neue"/>
              </a:rPr>
              <a:t>Reference</a:t>
            </a:r>
            <a:endParaRPr sz="3800">
              <a:latin typeface="Helvetica Neue"/>
              <a:ea typeface="Helvetica Neue"/>
              <a:cs typeface="Helvetica Neue"/>
              <a:sym typeface="Helvetica Neue"/>
            </a:endParaRPr>
          </a:p>
        </p:txBody>
      </p:sp>
      <p:sp>
        <p:nvSpPr>
          <p:cNvPr id="542" name="Google Shape;542;g11cbaaed8d8_2_2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u="sng">
                <a:solidFill>
                  <a:schemeClr val="hlink"/>
                </a:solidFill>
                <a:hlinkClick r:id="rId3"/>
              </a:rPr>
              <a:t>https://www.palmsens.com/app/uploads/2020/04/PSAN0401-Use-Bluetooth-on-EmStat-Pico-dev-board.pdf</a:t>
            </a:r>
            <a:endParaRPr/>
          </a:p>
          <a:p>
            <a:pPr indent="0" lvl="0" marL="0" rtl="0" algn="l">
              <a:lnSpc>
                <a:spcPct val="90000"/>
              </a:lnSpc>
              <a:spcBef>
                <a:spcPts val="1000"/>
              </a:spcBef>
              <a:spcAft>
                <a:spcPts val="0"/>
              </a:spcAft>
              <a:buClr>
                <a:schemeClr val="dk1"/>
              </a:buClr>
              <a:buSzPts val="2800"/>
              <a:buNone/>
            </a:pPr>
            <a:r>
              <a:rPr lang="en-US" u="sng">
                <a:solidFill>
                  <a:schemeClr val="hlink"/>
                </a:solidFill>
                <a:hlinkClick r:id="rId4"/>
              </a:rPr>
              <a:t>https://www.palmsens.com/product/oem-emstat-pico-development-kit/</a:t>
            </a:r>
            <a:endParaRPr/>
          </a:p>
          <a:p>
            <a:pPr indent="0" lvl="0" marL="0" rtl="0" algn="l">
              <a:lnSpc>
                <a:spcPct val="90000"/>
              </a:lnSpc>
              <a:spcBef>
                <a:spcPts val="1000"/>
              </a:spcBef>
              <a:spcAft>
                <a:spcPts val="0"/>
              </a:spcAft>
              <a:buClr>
                <a:schemeClr val="dk1"/>
              </a:buClr>
              <a:buSzPts val="2800"/>
              <a:buNone/>
            </a:pPr>
            <a:r>
              <a:rPr lang="en-US" u="sng">
                <a:solidFill>
                  <a:schemeClr val="hlink"/>
                </a:solidFill>
                <a:hlinkClick r:id="rId5"/>
              </a:rPr>
              <a:t>https://www.palmsens.com/app/uploads/2021/04/PSDAT-ESP-EmStat-Pico-Datasheet.pdf</a:t>
            </a:r>
            <a:endParaRPr/>
          </a:p>
          <a:p>
            <a:pPr indent="0" lvl="0" marL="0" rtl="0" algn="l">
              <a:lnSpc>
                <a:spcPct val="90000"/>
              </a:lnSpc>
              <a:spcBef>
                <a:spcPts val="1000"/>
              </a:spcBef>
              <a:spcAft>
                <a:spcPts val="0"/>
              </a:spcAft>
              <a:buClr>
                <a:schemeClr val="dk1"/>
              </a:buClr>
              <a:buSzPts val="2800"/>
              <a:buNone/>
            </a:pPr>
            <a:r>
              <a:rPr lang="en-US" u="sng">
                <a:solidFill>
                  <a:schemeClr val="hlink"/>
                </a:solidFill>
                <a:hlinkClick r:id="rId6"/>
              </a:rPr>
              <a:t>https://www.palmsens.com/app/uploads/2020/02/ESPico-dev-board-overview-card.pdf</a:t>
            </a:r>
            <a:endParaRPr/>
          </a:p>
          <a:p>
            <a:pPr indent="0" lvl="0" marL="0" rtl="0" algn="l">
              <a:lnSpc>
                <a:spcPct val="90000"/>
              </a:lnSpc>
              <a:spcBef>
                <a:spcPts val="1000"/>
              </a:spcBef>
              <a:spcAft>
                <a:spcPts val="0"/>
              </a:spcAft>
              <a:buClr>
                <a:schemeClr val="dk1"/>
              </a:buClr>
              <a:buSzPts val="2800"/>
              <a:buNone/>
            </a:pPr>
            <a:r>
              <a:t/>
            </a:r>
            <a:endParaRPr/>
          </a:p>
        </p:txBody>
      </p:sp>
      <p:grpSp>
        <p:nvGrpSpPr>
          <p:cNvPr id="543" name="Google Shape;543;g11cbaaed8d8_2_227"/>
          <p:cNvGrpSpPr/>
          <p:nvPr/>
        </p:nvGrpSpPr>
        <p:grpSpPr>
          <a:xfrm>
            <a:off x="-36684" y="5846980"/>
            <a:ext cx="12228684" cy="1086466"/>
            <a:chOff x="-36684" y="5846980"/>
            <a:chExt cx="12228684" cy="1086466"/>
          </a:xfrm>
        </p:grpSpPr>
        <p:sp>
          <p:nvSpPr>
            <p:cNvPr id="544" name="Google Shape;544;g11cbaaed8d8_2_227"/>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545" name="Google Shape;545;g11cbaaed8d8_2_227"/>
            <p:cNvPicPr preferRelativeResize="0"/>
            <p:nvPr/>
          </p:nvPicPr>
          <p:blipFill rotWithShape="1">
            <a:blip r:embed="rId7">
              <a:alphaModFix/>
            </a:blip>
            <a:srcRect b="0" l="0" r="0" t="0"/>
            <a:stretch/>
          </p:blipFill>
          <p:spPr>
            <a:xfrm>
              <a:off x="-36684" y="5846980"/>
              <a:ext cx="1080818" cy="1086466"/>
            </a:xfrm>
            <a:prstGeom prst="rect">
              <a:avLst/>
            </a:prstGeom>
            <a:noFill/>
            <a:ln>
              <a:noFill/>
            </a:ln>
          </p:spPr>
        </p:pic>
        <p:pic>
          <p:nvPicPr>
            <p:cNvPr id="546" name="Google Shape;546;g11cbaaed8d8_2_227"/>
            <p:cNvPicPr preferRelativeResize="0"/>
            <p:nvPr/>
          </p:nvPicPr>
          <p:blipFill rotWithShape="1">
            <a:blip r:embed="rId8">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11cbaaed8d8_0_35"/>
          <p:cNvSpPr txBox="1"/>
          <p:nvPr/>
        </p:nvSpPr>
        <p:spPr>
          <a:xfrm>
            <a:off x="246350" y="1563225"/>
            <a:ext cx="5105100" cy="4283700"/>
          </a:xfrm>
          <a:prstGeom prst="rect">
            <a:avLst/>
          </a:prstGeom>
          <a:noFill/>
          <a:ln>
            <a:noFill/>
          </a:ln>
        </p:spPr>
        <p:txBody>
          <a:bodyPr anchorCtr="0" anchor="t" bIns="45700" lIns="0" spcFirstLastPara="1" rIns="0" wrap="square" tIns="45700">
            <a:normAutofit fontScale="25000" lnSpcReduction="20000"/>
          </a:bodyPr>
          <a:lstStyle/>
          <a:p>
            <a:pPr indent="0" lvl="0" marL="0" marR="0" rtl="0" algn="l">
              <a:lnSpc>
                <a:spcPct val="90000"/>
              </a:lnSpc>
              <a:spcBef>
                <a:spcPts val="600"/>
              </a:spcBef>
              <a:spcAft>
                <a:spcPts val="0"/>
              </a:spcAft>
              <a:buNone/>
            </a:pPr>
            <a:r>
              <a:rPr i="1" lang="en-US" sz="8897">
                <a:latin typeface="Helvetica Neue"/>
                <a:ea typeface="Helvetica Neue"/>
                <a:cs typeface="Helvetica Neue"/>
                <a:sym typeface="Helvetica Neue"/>
              </a:rPr>
              <a:t>Example 2: Sensor in electrolyte</a:t>
            </a:r>
            <a:endParaRPr i="1" sz="88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In the case of electrolyte, the charge carrier is ions and potential is unstable, which is why the Reference electrode is needed.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The surface of the sensor submerged in electrolyte forms an unknown circuit and needs to be determined from data.</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3041">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1900">
                <a:latin typeface="Helvetica Neue"/>
                <a:ea typeface="Helvetica Neue"/>
                <a:cs typeface="Helvetica Neue"/>
                <a:sym typeface="Helvetica Neue"/>
              </a:rPr>
              <a:t> </a:t>
            </a:r>
            <a:endParaRPr sz="19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192" name="Google Shape;192;g11cbaaed8d8_0_35"/>
          <p:cNvGrpSpPr/>
          <p:nvPr/>
        </p:nvGrpSpPr>
        <p:grpSpPr>
          <a:xfrm>
            <a:off x="-36684" y="5846980"/>
            <a:ext cx="12228684" cy="1086466"/>
            <a:chOff x="-36684" y="5846980"/>
            <a:chExt cx="12228684" cy="1086466"/>
          </a:xfrm>
        </p:grpSpPr>
        <p:sp>
          <p:nvSpPr>
            <p:cNvPr id="193" name="Google Shape;193;g11cbaaed8d8_0_35"/>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194" name="Google Shape;194;g11cbaaed8d8_0_35"/>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95" name="Google Shape;195;g11cbaaed8d8_0_35"/>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196" name="Google Shape;196;g11cbaaed8d8_0_35"/>
          <p:cNvPicPr preferRelativeResize="0"/>
          <p:nvPr/>
        </p:nvPicPr>
        <p:blipFill>
          <a:blip r:embed="rId5">
            <a:alphaModFix/>
          </a:blip>
          <a:stretch>
            <a:fillRect/>
          </a:stretch>
        </p:blipFill>
        <p:spPr>
          <a:xfrm>
            <a:off x="5744150" y="2046717"/>
            <a:ext cx="5301903" cy="3647863"/>
          </a:xfrm>
          <a:prstGeom prst="rect">
            <a:avLst/>
          </a:prstGeom>
          <a:noFill/>
          <a:ln>
            <a:noFill/>
          </a:ln>
        </p:spPr>
      </p:pic>
      <p:pic>
        <p:nvPicPr>
          <p:cNvPr id="197" name="Google Shape;197;g11cbaaed8d8_0_35"/>
          <p:cNvPicPr preferRelativeResize="0"/>
          <p:nvPr/>
        </p:nvPicPr>
        <p:blipFill>
          <a:blip r:embed="rId6">
            <a:alphaModFix/>
          </a:blip>
          <a:stretch>
            <a:fillRect/>
          </a:stretch>
        </p:blipFill>
        <p:spPr>
          <a:xfrm>
            <a:off x="5961847" y="4811475"/>
            <a:ext cx="1070994" cy="883100"/>
          </a:xfrm>
          <a:prstGeom prst="rect">
            <a:avLst/>
          </a:prstGeom>
          <a:noFill/>
          <a:ln>
            <a:noFill/>
          </a:ln>
        </p:spPr>
      </p:pic>
      <p:pic>
        <p:nvPicPr>
          <p:cNvPr id="198" name="Google Shape;198;g11cbaaed8d8_0_35"/>
          <p:cNvPicPr preferRelativeResize="0"/>
          <p:nvPr/>
        </p:nvPicPr>
        <p:blipFill>
          <a:blip r:embed="rId7">
            <a:alphaModFix/>
          </a:blip>
          <a:stretch>
            <a:fillRect/>
          </a:stretch>
        </p:blipFill>
        <p:spPr>
          <a:xfrm rot="1417087">
            <a:off x="4395093" y="5001195"/>
            <a:ext cx="1577164" cy="1048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1cbaaed8d8_0_50"/>
          <p:cNvSpPr txBox="1"/>
          <p:nvPr/>
        </p:nvSpPr>
        <p:spPr>
          <a:xfrm>
            <a:off x="703225" y="656900"/>
            <a:ext cx="5436300" cy="5472600"/>
          </a:xfrm>
          <a:prstGeom prst="rect">
            <a:avLst/>
          </a:prstGeom>
          <a:noFill/>
          <a:ln>
            <a:noFill/>
          </a:ln>
        </p:spPr>
        <p:txBody>
          <a:bodyPr anchorCtr="0" anchor="t" bIns="45700" lIns="0" spcFirstLastPara="1" rIns="0" wrap="square" tIns="45700">
            <a:normAutofit fontScale="25000" lnSpcReduction="20000"/>
          </a:bodyPr>
          <a:lstStyle/>
          <a:p>
            <a:pPr indent="0" lvl="0" marL="0" marR="0" rtl="0" algn="l">
              <a:lnSpc>
                <a:spcPct val="10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The sensors detects two kinds of toxic substance: heavy metal(e.g., lead) and microplastics(e.g.,</a:t>
            </a:r>
            <a:r>
              <a:rPr lang="en-US" sz="8000">
                <a:latin typeface="Helvetica Neue"/>
                <a:ea typeface="Helvetica Neue"/>
                <a:cs typeface="Helvetica Neue"/>
                <a:sym typeface="Helvetica Neue"/>
              </a:rPr>
              <a:t> </a:t>
            </a:r>
            <a:r>
              <a:rPr lang="en-US" sz="8000">
                <a:solidFill>
                  <a:schemeClr val="dk1"/>
                </a:solidFill>
                <a:highlight>
                  <a:srgbClr val="FFFFFF"/>
                </a:highlight>
                <a:latin typeface="Helvetica Neue"/>
                <a:ea typeface="Helvetica Neue"/>
                <a:cs typeface="Helvetica Neue"/>
                <a:sym typeface="Helvetica Neue"/>
              </a:rPr>
              <a:t>Perfluorooctane Sulfonate or </a:t>
            </a:r>
            <a:r>
              <a:rPr lang="en-US" sz="8000">
                <a:solidFill>
                  <a:schemeClr val="dk1"/>
                </a:solidFill>
                <a:latin typeface="Helvetica Neue"/>
                <a:ea typeface="Helvetica Neue"/>
                <a:cs typeface="Helvetica Neue"/>
                <a:sym typeface="Helvetica Neue"/>
              </a:rPr>
              <a:t>PFOS</a:t>
            </a:r>
            <a:r>
              <a:rPr lang="en-US" sz="8097">
                <a:latin typeface="Helvetica Neue"/>
                <a:ea typeface="Helvetica Neue"/>
                <a:cs typeface="Helvetica Neue"/>
                <a:sym typeface="Helvetica Neue"/>
              </a:rPr>
              <a:t>).</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Heavy metal are conductive and can be treated like a regular circuit element.</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Microplastics are non-conductive, which is why we calculate its impedance by using Nyquist plot and Bode plot(Electrochemical Impedance Spectroscopy or EIS).</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PFAS chemicals cycle through the environment</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8097">
                <a:latin typeface="Helvetica Neue"/>
                <a:ea typeface="Helvetica Neue"/>
                <a:cs typeface="Helvetica Neue"/>
                <a:sym typeface="Helvetica Neue"/>
              </a:rPr>
              <a:t>in the air, water, soil, and sediments– and eventually accumulate in fish, wildlife, and people.</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3041">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100000"/>
              </a:lnSpc>
              <a:spcBef>
                <a:spcPts val="600"/>
              </a:spcBef>
              <a:spcAft>
                <a:spcPts val="0"/>
              </a:spcAft>
              <a:buNone/>
            </a:pPr>
            <a:r>
              <a:rPr lang="en-US" sz="1900">
                <a:latin typeface="Helvetica Neue"/>
                <a:ea typeface="Helvetica Neue"/>
                <a:cs typeface="Helvetica Neue"/>
                <a:sym typeface="Helvetica Neue"/>
              </a:rPr>
              <a:t> </a:t>
            </a:r>
            <a:endParaRPr sz="1900">
              <a:latin typeface="Helvetica Neue"/>
              <a:ea typeface="Helvetica Neue"/>
              <a:cs typeface="Helvetica Neue"/>
              <a:sym typeface="Helvetica Neue"/>
            </a:endParaRPr>
          </a:p>
          <a:p>
            <a:pPr indent="0" lvl="0" marL="914400" marR="0" rtl="0" algn="l">
              <a:lnSpc>
                <a:spcPct val="100000"/>
              </a:lnSpc>
              <a:spcBef>
                <a:spcPts val="600"/>
              </a:spcBef>
              <a:spcAft>
                <a:spcPts val="0"/>
              </a:spcAft>
              <a:buNone/>
            </a:pPr>
            <a:r>
              <a:t/>
            </a:r>
            <a:endParaRPr sz="1800">
              <a:latin typeface="Helvetica Neue"/>
              <a:ea typeface="Helvetica Neue"/>
              <a:cs typeface="Helvetica Neue"/>
              <a:sym typeface="Helvetica Neue"/>
            </a:endParaRPr>
          </a:p>
          <a:p>
            <a:pPr indent="0" lvl="0" marL="914400" marR="0" rtl="0" algn="l">
              <a:lnSpc>
                <a:spcPct val="100000"/>
              </a:lnSpc>
              <a:spcBef>
                <a:spcPts val="600"/>
              </a:spcBef>
              <a:spcAft>
                <a:spcPts val="0"/>
              </a:spcAft>
              <a:buNone/>
            </a:pPr>
            <a:r>
              <a:t/>
            </a:r>
            <a:endParaRPr sz="1800">
              <a:latin typeface="Helvetica Neue"/>
              <a:ea typeface="Helvetica Neue"/>
              <a:cs typeface="Helvetica Neue"/>
              <a:sym typeface="Helvetica Neue"/>
            </a:endParaRPr>
          </a:p>
          <a:p>
            <a:pPr indent="0" lvl="0" marL="457200" marR="0" rtl="0" algn="l">
              <a:lnSpc>
                <a:spcPct val="10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10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10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204" name="Google Shape;204;g11cbaaed8d8_0_50"/>
          <p:cNvGrpSpPr/>
          <p:nvPr/>
        </p:nvGrpSpPr>
        <p:grpSpPr>
          <a:xfrm>
            <a:off x="-36684" y="5846980"/>
            <a:ext cx="12228684" cy="1086466"/>
            <a:chOff x="-36684" y="5846980"/>
            <a:chExt cx="12228684" cy="1086466"/>
          </a:xfrm>
        </p:grpSpPr>
        <p:sp>
          <p:nvSpPr>
            <p:cNvPr id="205" name="Google Shape;205;g11cbaaed8d8_0_50"/>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06" name="Google Shape;206;g11cbaaed8d8_0_50"/>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207" name="Google Shape;207;g11cbaaed8d8_0_50"/>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208" name="Google Shape;208;g11cbaaed8d8_0_50"/>
          <p:cNvPicPr preferRelativeResize="0"/>
          <p:nvPr/>
        </p:nvPicPr>
        <p:blipFill>
          <a:blip r:embed="rId5">
            <a:alphaModFix/>
          </a:blip>
          <a:stretch>
            <a:fillRect/>
          </a:stretch>
        </p:blipFill>
        <p:spPr>
          <a:xfrm>
            <a:off x="6375400" y="1244625"/>
            <a:ext cx="5559424" cy="42971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pSp>
        <p:nvGrpSpPr>
          <p:cNvPr id="213" name="Google Shape;213;g11cbaaed8d8_0_234"/>
          <p:cNvGrpSpPr/>
          <p:nvPr/>
        </p:nvGrpSpPr>
        <p:grpSpPr>
          <a:xfrm>
            <a:off x="-36684" y="5846980"/>
            <a:ext cx="12228684" cy="1086466"/>
            <a:chOff x="-36684" y="5846980"/>
            <a:chExt cx="12228684" cy="1086466"/>
          </a:xfrm>
        </p:grpSpPr>
        <p:sp>
          <p:nvSpPr>
            <p:cNvPr id="214" name="Google Shape;214;g11cbaaed8d8_0_234"/>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15" name="Google Shape;215;g11cbaaed8d8_0_234"/>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216" name="Google Shape;216;g11cbaaed8d8_0_234"/>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
        <p:nvSpPr>
          <p:cNvPr id="217" name="Google Shape;217;g11cbaaed8d8_0_234"/>
          <p:cNvSpPr txBox="1"/>
          <p:nvPr/>
        </p:nvSpPr>
        <p:spPr>
          <a:xfrm>
            <a:off x="869850" y="441225"/>
            <a:ext cx="8559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700">
                <a:latin typeface="Helvetica Neue"/>
                <a:ea typeface="Helvetica Neue"/>
                <a:cs typeface="Helvetica Neue"/>
                <a:sym typeface="Helvetica Neue"/>
              </a:rPr>
              <a:t>PFAS Health Effects</a:t>
            </a:r>
            <a:endParaRPr i="1" sz="2700">
              <a:latin typeface="Helvetica Neue"/>
              <a:ea typeface="Helvetica Neue"/>
              <a:cs typeface="Helvetica Neue"/>
              <a:sym typeface="Helvetica Neue"/>
            </a:endParaRPr>
          </a:p>
        </p:txBody>
      </p:sp>
      <p:pic>
        <p:nvPicPr>
          <p:cNvPr id="218" name="Google Shape;218;g11cbaaed8d8_0_234"/>
          <p:cNvPicPr preferRelativeResize="0"/>
          <p:nvPr/>
        </p:nvPicPr>
        <p:blipFill rotWithShape="1">
          <a:blip r:embed="rId5">
            <a:alphaModFix/>
          </a:blip>
          <a:srcRect b="2018" l="0" r="0" t="0"/>
          <a:stretch/>
        </p:blipFill>
        <p:spPr>
          <a:xfrm>
            <a:off x="6883225" y="1215900"/>
            <a:ext cx="4614026" cy="2964649"/>
          </a:xfrm>
          <a:prstGeom prst="rect">
            <a:avLst/>
          </a:prstGeom>
          <a:noFill/>
          <a:ln>
            <a:noFill/>
          </a:ln>
        </p:spPr>
      </p:pic>
      <p:pic>
        <p:nvPicPr>
          <p:cNvPr id="219" name="Google Shape;219;g11cbaaed8d8_0_234"/>
          <p:cNvPicPr preferRelativeResize="0"/>
          <p:nvPr/>
        </p:nvPicPr>
        <p:blipFill rotWithShape="1">
          <a:blip r:embed="rId6">
            <a:alphaModFix/>
          </a:blip>
          <a:srcRect b="15426" l="0" r="0" t="0"/>
          <a:stretch/>
        </p:blipFill>
        <p:spPr>
          <a:xfrm>
            <a:off x="152400" y="1346325"/>
            <a:ext cx="4789402" cy="2025300"/>
          </a:xfrm>
          <a:prstGeom prst="rect">
            <a:avLst/>
          </a:prstGeom>
          <a:noFill/>
          <a:ln>
            <a:noFill/>
          </a:ln>
        </p:spPr>
      </p:pic>
      <p:pic>
        <p:nvPicPr>
          <p:cNvPr id="220" name="Google Shape;220;g11cbaaed8d8_0_234"/>
          <p:cNvPicPr preferRelativeResize="0"/>
          <p:nvPr/>
        </p:nvPicPr>
        <p:blipFill rotWithShape="1">
          <a:blip r:embed="rId7">
            <a:alphaModFix/>
          </a:blip>
          <a:srcRect b="14464" l="0" r="0" t="0"/>
          <a:stretch/>
        </p:blipFill>
        <p:spPr>
          <a:xfrm>
            <a:off x="730250" y="3548100"/>
            <a:ext cx="6001674" cy="2566725"/>
          </a:xfrm>
          <a:prstGeom prst="rect">
            <a:avLst/>
          </a:prstGeom>
          <a:noFill/>
          <a:ln>
            <a:noFill/>
          </a:ln>
        </p:spPr>
      </p:pic>
      <p:cxnSp>
        <p:nvCxnSpPr>
          <p:cNvPr id="221" name="Google Shape;221;g11cbaaed8d8_0_234"/>
          <p:cNvCxnSpPr>
            <a:stCxn id="219" idx="3"/>
            <a:endCxn id="218" idx="1"/>
          </p:cNvCxnSpPr>
          <p:nvPr/>
        </p:nvCxnSpPr>
        <p:spPr>
          <a:xfrm>
            <a:off x="4941802" y="2358975"/>
            <a:ext cx="1941300" cy="339300"/>
          </a:xfrm>
          <a:prstGeom prst="straightConnector1">
            <a:avLst/>
          </a:prstGeom>
          <a:noFill/>
          <a:ln cap="flat" cmpd="sng" w="9525">
            <a:solidFill>
              <a:schemeClr val="dk2"/>
            </a:solidFill>
            <a:prstDash val="solid"/>
            <a:round/>
            <a:headEnd len="med" w="med" type="none"/>
            <a:tailEnd len="med" w="med" type="triangle"/>
          </a:ln>
        </p:spPr>
      </p:cxnSp>
      <p:cxnSp>
        <p:nvCxnSpPr>
          <p:cNvPr id="222" name="Google Shape;222;g11cbaaed8d8_0_234"/>
          <p:cNvCxnSpPr>
            <a:stCxn id="218" idx="2"/>
          </p:cNvCxnSpPr>
          <p:nvPr/>
        </p:nvCxnSpPr>
        <p:spPr>
          <a:xfrm flipH="1">
            <a:off x="6795038" y="4180549"/>
            <a:ext cx="2395200" cy="950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11cbaaed8d8_0_62"/>
          <p:cNvSpPr txBox="1"/>
          <p:nvPr/>
        </p:nvSpPr>
        <p:spPr>
          <a:xfrm>
            <a:off x="864325" y="403775"/>
            <a:ext cx="5301900" cy="4789800"/>
          </a:xfrm>
          <a:prstGeom prst="rect">
            <a:avLst/>
          </a:prstGeom>
          <a:noFill/>
          <a:ln>
            <a:noFill/>
          </a:ln>
        </p:spPr>
        <p:txBody>
          <a:bodyPr anchorCtr="0" anchor="t" bIns="45700" lIns="0" spcFirstLastPara="1" rIns="0" wrap="square" tIns="45700">
            <a:normAutofit fontScale="47500" lnSpcReduction="10000"/>
          </a:bodyPr>
          <a:lstStyle/>
          <a:p>
            <a:pPr indent="0" lvl="0" marL="0" marR="0" rtl="0" algn="l">
              <a:lnSpc>
                <a:spcPct val="90000"/>
              </a:lnSpc>
              <a:spcBef>
                <a:spcPts val="600"/>
              </a:spcBef>
              <a:spcAft>
                <a:spcPts val="0"/>
              </a:spcAft>
              <a:buNone/>
            </a:pPr>
            <a:r>
              <a:t/>
            </a:r>
            <a:endParaRPr sz="2423">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3137">
                <a:latin typeface="Helvetica Neue"/>
                <a:ea typeface="Helvetica Neue"/>
                <a:cs typeface="Helvetica Neue"/>
                <a:sym typeface="Helvetica Neue"/>
              </a:rPr>
              <a:t> </a:t>
            </a:r>
            <a:endParaRPr sz="313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313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313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4046">
                <a:latin typeface="Helvetica Neue"/>
                <a:ea typeface="Helvetica Neue"/>
                <a:cs typeface="Helvetica Neue"/>
                <a:sym typeface="Helvetica Neue"/>
              </a:rPr>
              <a:t>How the electropolymerization of sensor works:</a:t>
            </a:r>
            <a:endParaRPr sz="4046">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3326">
                <a:latin typeface="Helvetica Neue"/>
                <a:ea typeface="Helvetica Neue"/>
                <a:cs typeface="Helvetica Neue"/>
                <a:sym typeface="Helvetica Neue"/>
              </a:rPr>
              <a:t>													</a:t>
            </a:r>
            <a:endParaRPr sz="3326">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8097">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3041">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t/>
            </a:r>
            <a:endParaRPr sz="1900">
              <a:latin typeface="Helvetica Neue"/>
              <a:ea typeface="Helvetica Neue"/>
              <a:cs typeface="Helvetica Neue"/>
              <a:sym typeface="Helvetica Neue"/>
            </a:endParaRPr>
          </a:p>
          <a:p>
            <a:pPr indent="0" lvl="0" marL="0" marR="0" rtl="0" algn="l">
              <a:lnSpc>
                <a:spcPct val="90000"/>
              </a:lnSpc>
              <a:spcBef>
                <a:spcPts val="600"/>
              </a:spcBef>
              <a:spcAft>
                <a:spcPts val="0"/>
              </a:spcAft>
              <a:buNone/>
            </a:pPr>
            <a:r>
              <a:rPr lang="en-US" sz="1900">
                <a:latin typeface="Helvetica Neue"/>
                <a:ea typeface="Helvetica Neue"/>
                <a:cs typeface="Helvetica Neue"/>
                <a:sym typeface="Helvetica Neue"/>
              </a:rPr>
              <a:t> </a:t>
            </a:r>
            <a:endParaRPr sz="19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sz="1800">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a:p>
            <a:pPr indent="0" lvl="0" marL="914400" marR="0" rtl="0" algn="l">
              <a:lnSpc>
                <a:spcPct val="90000"/>
              </a:lnSpc>
              <a:spcBef>
                <a:spcPts val="60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a:p>
            <a:pPr indent="0" lvl="0" marL="457200" marR="0" rtl="0" algn="l">
              <a:lnSpc>
                <a:spcPct val="90000"/>
              </a:lnSpc>
              <a:spcBef>
                <a:spcPts val="600"/>
              </a:spcBef>
              <a:spcAft>
                <a:spcPts val="0"/>
              </a:spcAft>
              <a:buClr>
                <a:srgbClr val="000000"/>
              </a:buClr>
              <a:buSzPct val="1000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grpSp>
        <p:nvGrpSpPr>
          <p:cNvPr id="228" name="Google Shape;228;g11cbaaed8d8_0_62"/>
          <p:cNvGrpSpPr/>
          <p:nvPr/>
        </p:nvGrpSpPr>
        <p:grpSpPr>
          <a:xfrm>
            <a:off x="-36684" y="5846980"/>
            <a:ext cx="12228684" cy="1086466"/>
            <a:chOff x="-36684" y="5846980"/>
            <a:chExt cx="12228684" cy="1086466"/>
          </a:xfrm>
        </p:grpSpPr>
        <p:sp>
          <p:nvSpPr>
            <p:cNvPr id="229" name="Google Shape;229;g11cbaaed8d8_0_62"/>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30" name="Google Shape;230;g11cbaaed8d8_0_62"/>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231" name="Google Shape;231;g11cbaaed8d8_0_62"/>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232" name="Google Shape;232;g11cbaaed8d8_0_62"/>
          <p:cNvPicPr preferRelativeResize="0"/>
          <p:nvPr/>
        </p:nvPicPr>
        <p:blipFill>
          <a:blip r:embed="rId5">
            <a:alphaModFix/>
          </a:blip>
          <a:stretch>
            <a:fillRect/>
          </a:stretch>
        </p:blipFill>
        <p:spPr>
          <a:xfrm>
            <a:off x="1007449" y="2351325"/>
            <a:ext cx="5015650" cy="3869376"/>
          </a:xfrm>
          <a:prstGeom prst="rect">
            <a:avLst/>
          </a:prstGeom>
          <a:noFill/>
          <a:ln>
            <a:noFill/>
          </a:ln>
        </p:spPr>
      </p:pic>
      <p:sp>
        <p:nvSpPr>
          <p:cNvPr id="233" name="Google Shape;233;g11cbaaed8d8_0_62"/>
          <p:cNvSpPr txBox="1"/>
          <p:nvPr/>
        </p:nvSpPr>
        <p:spPr>
          <a:xfrm>
            <a:off x="6614150" y="2677875"/>
            <a:ext cx="5301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Calibri"/>
                <a:ea typeface="Calibri"/>
                <a:cs typeface="Calibri"/>
                <a:sym typeface="Calibri"/>
              </a:rPr>
              <a:t>The substances left on the surface of the sensor will affect the current output, and based on that we can measure the</a:t>
            </a:r>
            <a:endParaRPr sz="2100">
              <a:latin typeface="Calibri"/>
              <a:ea typeface="Calibri"/>
              <a:cs typeface="Calibri"/>
              <a:sym typeface="Calibri"/>
            </a:endParaRPr>
          </a:p>
          <a:p>
            <a:pPr indent="0" lvl="0" marL="0" rtl="0" algn="l">
              <a:spcBef>
                <a:spcPts val="0"/>
              </a:spcBef>
              <a:spcAft>
                <a:spcPts val="0"/>
              </a:spcAft>
              <a:buNone/>
            </a:pPr>
            <a:r>
              <a:rPr lang="en-US" sz="2100">
                <a:latin typeface="Calibri"/>
                <a:ea typeface="Calibri"/>
                <a:cs typeface="Calibri"/>
                <a:sym typeface="Calibri"/>
              </a:rPr>
              <a:t>impurities in water.</a:t>
            </a:r>
            <a:endParaRPr sz="21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g11cbaaed8d8_2_75"/>
          <p:cNvPicPr preferRelativeResize="0"/>
          <p:nvPr>
            <p:ph idx="1" type="body"/>
          </p:nvPr>
        </p:nvPicPr>
        <p:blipFill rotWithShape="1">
          <a:blip r:embed="rId3">
            <a:alphaModFix/>
          </a:blip>
          <a:srcRect b="0" l="0" r="0" t="0"/>
          <a:stretch/>
        </p:blipFill>
        <p:spPr>
          <a:xfrm>
            <a:off x="3252500" y="819425"/>
            <a:ext cx="5890500" cy="5222700"/>
          </a:xfrm>
          <a:prstGeom prst="rect">
            <a:avLst/>
          </a:prstGeom>
          <a:noFill/>
          <a:ln>
            <a:noFill/>
          </a:ln>
        </p:spPr>
      </p:pic>
      <p:grpSp>
        <p:nvGrpSpPr>
          <p:cNvPr id="239" name="Google Shape;239;g11cbaaed8d8_2_75"/>
          <p:cNvGrpSpPr/>
          <p:nvPr/>
        </p:nvGrpSpPr>
        <p:grpSpPr>
          <a:xfrm>
            <a:off x="-36684" y="5846980"/>
            <a:ext cx="12228684" cy="1086466"/>
            <a:chOff x="-36684" y="5846980"/>
            <a:chExt cx="12228684" cy="1086466"/>
          </a:xfrm>
        </p:grpSpPr>
        <p:sp>
          <p:nvSpPr>
            <p:cNvPr id="240" name="Google Shape;240;g11cbaaed8d8_2_75"/>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41" name="Google Shape;241;g11cbaaed8d8_2_75"/>
            <p:cNvPicPr preferRelativeResize="0"/>
            <p:nvPr/>
          </p:nvPicPr>
          <p:blipFill rotWithShape="1">
            <a:blip r:embed="rId4">
              <a:alphaModFix/>
            </a:blip>
            <a:srcRect b="0" l="0" r="0" t="0"/>
            <a:stretch/>
          </p:blipFill>
          <p:spPr>
            <a:xfrm>
              <a:off x="-36684" y="5846980"/>
              <a:ext cx="1080818" cy="1086466"/>
            </a:xfrm>
            <a:prstGeom prst="rect">
              <a:avLst/>
            </a:prstGeom>
            <a:noFill/>
            <a:ln>
              <a:noFill/>
            </a:ln>
          </p:spPr>
        </p:pic>
        <p:pic>
          <p:nvPicPr>
            <p:cNvPr id="242" name="Google Shape;242;g11cbaaed8d8_2_75"/>
            <p:cNvPicPr preferRelativeResize="0"/>
            <p:nvPr/>
          </p:nvPicPr>
          <p:blipFill rotWithShape="1">
            <a:blip r:embed="rId5">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1cbaaed8d8_2_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100">
                <a:latin typeface="Helvetica Neue"/>
                <a:ea typeface="Helvetica Neue"/>
                <a:cs typeface="Helvetica Neue"/>
                <a:sym typeface="Helvetica Neue"/>
              </a:rPr>
              <a:t>Electrodeposition preparation</a:t>
            </a:r>
            <a:endParaRPr sz="3100">
              <a:latin typeface="Helvetica Neue"/>
              <a:ea typeface="Helvetica Neue"/>
              <a:cs typeface="Helvetica Neue"/>
              <a:sym typeface="Helvetica Neue"/>
            </a:endParaRPr>
          </a:p>
        </p:txBody>
      </p:sp>
      <p:pic>
        <p:nvPicPr>
          <p:cNvPr id="248" name="Google Shape;248;g11cbaaed8d8_2_81"/>
          <p:cNvPicPr preferRelativeResize="0"/>
          <p:nvPr>
            <p:ph idx="1" type="body"/>
          </p:nvPr>
        </p:nvPicPr>
        <p:blipFill rotWithShape="1">
          <a:blip r:embed="rId3">
            <a:alphaModFix/>
          </a:blip>
          <a:srcRect b="0" l="0" r="0" t="0"/>
          <a:stretch/>
        </p:blipFill>
        <p:spPr>
          <a:xfrm>
            <a:off x="904875" y="1690702"/>
            <a:ext cx="10382100" cy="3730200"/>
          </a:xfrm>
          <a:prstGeom prst="rect">
            <a:avLst/>
          </a:prstGeom>
          <a:noFill/>
          <a:ln>
            <a:noFill/>
          </a:ln>
        </p:spPr>
      </p:pic>
      <p:grpSp>
        <p:nvGrpSpPr>
          <p:cNvPr id="249" name="Google Shape;249;g11cbaaed8d8_2_81"/>
          <p:cNvGrpSpPr/>
          <p:nvPr/>
        </p:nvGrpSpPr>
        <p:grpSpPr>
          <a:xfrm>
            <a:off x="-36684" y="5846980"/>
            <a:ext cx="12228684" cy="1086466"/>
            <a:chOff x="-36684" y="5846980"/>
            <a:chExt cx="12228684" cy="1086466"/>
          </a:xfrm>
        </p:grpSpPr>
        <p:sp>
          <p:nvSpPr>
            <p:cNvPr id="250" name="Google Shape;250;g11cbaaed8d8_2_81"/>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2022</a:t>
              </a:r>
              <a:endParaRPr b="0" i="0" sz="1400" u="none" cap="none" strike="noStrike">
                <a:solidFill>
                  <a:srgbClr val="000000"/>
                </a:solidFill>
                <a:latin typeface="Arial"/>
                <a:ea typeface="Arial"/>
                <a:cs typeface="Arial"/>
                <a:sym typeface="Arial"/>
              </a:endParaRPr>
            </a:p>
          </p:txBody>
        </p:sp>
        <p:pic>
          <p:nvPicPr>
            <p:cNvPr descr="metin, ulaşım, tekerlek içeren bir resim&#10;&#10;Açıklama otomatik olarak oluşturuldu" id="251" name="Google Shape;251;g11cbaaed8d8_2_81"/>
            <p:cNvPicPr preferRelativeResize="0"/>
            <p:nvPr/>
          </p:nvPicPr>
          <p:blipFill rotWithShape="1">
            <a:blip r:embed="rId4">
              <a:alphaModFix/>
            </a:blip>
            <a:srcRect b="0" l="0" r="0" t="0"/>
            <a:stretch/>
          </p:blipFill>
          <p:spPr>
            <a:xfrm>
              <a:off x="-36684" y="5846980"/>
              <a:ext cx="1080818" cy="1086466"/>
            </a:xfrm>
            <a:prstGeom prst="rect">
              <a:avLst/>
            </a:prstGeom>
            <a:noFill/>
            <a:ln>
              <a:noFill/>
            </a:ln>
          </p:spPr>
        </p:pic>
        <p:pic>
          <p:nvPicPr>
            <p:cNvPr id="252" name="Google Shape;252;g11cbaaed8d8_2_81"/>
            <p:cNvPicPr preferRelativeResize="0"/>
            <p:nvPr/>
          </p:nvPicPr>
          <p:blipFill rotWithShape="1">
            <a:blip r:embed="rId5">
              <a:alphaModFix/>
            </a:blip>
            <a:srcRect b="0" l="0" r="0" t="0"/>
            <a:stretch/>
          </p:blipFill>
          <p:spPr>
            <a:xfrm>
              <a:off x="11259887" y="5909199"/>
              <a:ext cx="714375" cy="962025"/>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2021-05-16T03:04:08Z</dcterms:created>
  <dc:creator>Kara</dc:creator>
</cp:coreProperties>
</file>