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64" r:id="rId3"/>
    <p:sldId id="267" r:id="rId4"/>
    <p:sldId id="271" r:id="rId5"/>
    <p:sldId id="272" r:id="rId6"/>
    <p:sldId id="259" r:id="rId7"/>
    <p:sldId id="265" r:id="rId8"/>
    <p:sldId id="263" r:id="rId9"/>
    <p:sldId id="270" r:id="rId10"/>
    <p:sldId id="269" r:id="rId11"/>
    <p:sldId id="266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A29"/>
    <a:srgbClr val="29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9" autoAdjust="0"/>
    <p:restoredTop sz="94643"/>
  </p:normalViewPr>
  <p:slideViewPr>
    <p:cSldViewPr snapToGrid="0">
      <p:cViewPr varScale="1">
        <p:scale>
          <a:sx n="105" d="100"/>
          <a:sy n="105" d="100"/>
        </p:scale>
        <p:origin x="592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210D-E1F3-1447-A59A-0B2E34B0E5E4}" type="datetimeFigureOut">
              <a:rPr lang="en-US" smtClean="0"/>
              <a:t>6/24/22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54FAA-521C-7E49-A4BA-F6EFF3D73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80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title slide</a:t>
            </a:r>
          </a:p>
          <a:p>
            <a:r>
              <a:rPr lang="en-US" dirty="0"/>
              <a:t>Split up more based on accomplishments, issues, and future work!  More of </a:t>
            </a:r>
            <a:r>
              <a:rPr lang="en-US"/>
              <a:t>a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54FAA-521C-7E49-A4BA-F6EFF3D736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76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54FAA-521C-7E49-A4BA-F6EFF3D736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75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title slide</a:t>
            </a:r>
          </a:p>
          <a:p>
            <a:r>
              <a:rPr lang="en-US" dirty="0"/>
              <a:t>Split up more based on accomplishments, issues, and future work!  More of a 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54FAA-521C-7E49-A4BA-F6EFF3D736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32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title slide</a:t>
            </a:r>
          </a:p>
          <a:p>
            <a:r>
              <a:rPr lang="en-US" dirty="0"/>
              <a:t>Split up more based on accomplishments, issues, and future work!  More of a 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54FAA-521C-7E49-A4BA-F6EFF3D736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54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54FAA-521C-7E49-A4BA-F6EFF3D736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06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54FAA-521C-7E49-A4BA-F6EFF3D736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36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54FAA-521C-7E49-A4BA-F6EFF3D736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45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54FAA-521C-7E49-A4BA-F6EFF3D736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35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title slide</a:t>
            </a:r>
          </a:p>
          <a:p>
            <a:r>
              <a:rPr lang="en-US" dirty="0"/>
              <a:t>Split up more based on accomplishments, issues, and future work!  More of a 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54FAA-521C-7E49-A4BA-F6EFF3D736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96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Figures for publications must be in pdf format (easiest)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can write list of materials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Note if these animals are in East Tennessee: many projects start at home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54FAA-521C-7E49-A4BA-F6EFF3D736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41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54FAA-521C-7E49-A4BA-F6EFF3D736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86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040FD2-2AD3-4E7C-AE0E-4963F4555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C3DE744-3005-46E9-A44C-308C9309E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CF70145-5AFA-49FC-8612-E465F9A6E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C9F84DD-4A83-4422-95E9-A6C016C2F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6CF902-3630-46E9-9136-EB20E7CA0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1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0BF90C-7224-48F4-876B-B2C25C6F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547988E-F705-4104-ACB8-3C4189626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C667B8A-3422-4E06-9D44-54614C57D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5DCAD74-B662-444A-A43C-EC43ECA80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B876F7D-B1AA-4BCF-A41D-25C8D9A35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2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97DE8C3-019C-44E3-940F-494AB39B41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E06E024-3EA2-4562-B8FF-975B3AC73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6BE6124-018C-489A-8635-DDBA18357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D729DF8-540C-476A-AC4D-9CE51A1C6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C8E0EE4-054A-43A1-B2C1-D3D7F8F2E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6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F57516-C983-4EC3-9AFD-CBB82EE74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303887-4831-4DAA-B99B-EE527B883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87696A0-D1ED-4DB6-9BEB-5A4A3B6CF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3E4C33E-F419-4C14-9A0C-BE6CE4942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72D4C73-3E52-48B7-B350-A1AAA8F9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5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1EB6EE-5A9B-4D16-A4C3-900E0F016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8BE3B57-6B57-4CBD-AB6C-1937F521B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B0E9C68-F886-4520-8FA7-87C36AA8E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AA54FAD-15F0-4C70-8197-B3CDF6898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1D009D-8F7B-4A53-9B27-869012A30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6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971EC2-F5F9-4217-88E2-E90F7A61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B721F8-044E-4AF3-869F-7421308A8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B63CDFB-A5FE-4AC1-BD0F-152061039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53FF0EA-5ADB-472A-BE07-E9110A22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6/24/22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4916172-3D04-4A16-B674-5385AEEAC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512B97F-02BB-4D0E-852F-7F3762607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6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6E7664-CFAB-491E-A9C6-573E9B73E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13DEFFA-6EC7-420C-94D6-32C2C0EFA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CEC95B9-16DC-4819-8C18-435922BE5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1D7B9A4-5932-476C-A9C3-25E9024AD2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256B103-8213-4394-A889-6ED1C0FC7C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6203DCA-56EF-4C0E-BAAD-6499BEBB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6/24/22</a:t>
            </a:fld>
            <a:endParaRPr lang="en-US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B9F67AC-869D-4317-9FCD-15FC815A2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34DEEEE-A2DB-4644-B6EA-88D3AAE1D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9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9B1FBA-C951-4AC1-B42F-30DC22471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B3BE860-14DE-4BC2-A16C-35739DFCA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6/24/22</a:t>
            </a:fld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43AB8DA-8B98-4230-8CBF-9C6A29200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0841957-4BE8-48D7-8B4A-F89D13B0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3CE9EED-2512-4457-90A0-1625E8A01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6/24/22</a:t>
            </a:fld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BB345A2-8648-4F58-9315-87AD62D86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FD380A0-CBF1-42E2-B40E-27B460F14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683573-F9AD-49C1-9B81-04669F08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722EEE-4BB1-43AB-9340-31E6366C2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11529A2-F4C2-4B5E-AD84-237C0CFED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882D414-787E-4F5B-99F5-18877972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6/24/22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781CA77-25C1-4277-A452-CFE20EFF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E2D133D-AA30-427A-A300-0C2A52041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2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B4B650-331D-4986-A920-826AB4CD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296D178-4F55-473F-A976-D8BC17913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9762EC1-B450-4F13-8675-37552F83C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890C4DE-347A-4B9F-8C2E-4B4EB4D0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6/24/22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7ED68B1-9F2B-4899-994F-70BA16CB4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1B875B4-0213-4DBB-8AB1-F79A3F28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2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A50FF66-8A96-412F-97FD-275FAAC9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294FBB3-CFC5-44B2-BB07-B3665C2C2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899E3B4-F0E9-4BD5-A084-736BD8DAFE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68B02-4492-4219-91D7-AA2B2A7E4A13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F893053-2F55-46E7-AF1C-5174F7A3B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BCF4CE2-A5F0-4D04-9B98-365DE57BA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9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tif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2022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8E98976E-9057-C340-9D8C-0618DC034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316" y="1811373"/>
            <a:ext cx="8903368" cy="2730771"/>
          </a:xfrm>
        </p:spPr>
        <p:txBody>
          <a:bodyPr anchor="t">
            <a:normAutofit/>
          </a:bodyPr>
          <a:lstStyle/>
          <a:p>
            <a:pPr algn="ctr"/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The Interaction of Animal Furs with Water Flow to Identify </a:t>
            </a:r>
            <a:r>
              <a:rPr lang="en-US" b="1" dirty="0">
                <a:solidFill>
                  <a:srgbClr val="FFCA29"/>
                </a:solidFill>
                <a:latin typeface="Helvetica" charset="0"/>
                <a:ea typeface="Helvetica" charset="0"/>
                <a:cs typeface="Helvetica" charset="0"/>
              </a:rPr>
              <a:t>Biologically-Driven Anti-Fouling 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Mechanisms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4A0302F-557B-4F4B-B11D-A5DFEE368CB6}"/>
              </a:ext>
            </a:extLst>
          </p:cNvPr>
          <p:cNvSpPr txBox="1">
            <a:spLocks/>
          </p:cNvSpPr>
          <p:nvPr/>
        </p:nvSpPr>
        <p:spPr>
          <a:xfrm>
            <a:off x="2024661" y="4475648"/>
            <a:ext cx="8142678" cy="1207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Alex Carter and Douglas Shu</a:t>
            </a:r>
            <a:br>
              <a:rPr lang="en-US" sz="3600" b="1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1800" b="1" dirty="0">
                <a:latin typeface="Helvetica" charset="0"/>
                <a:ea typeface="Helvetica" charset="0"/>
                <a:cs typeface="Helvetica" charset="0"/>
              </a:rPr>
              <a:t>Dr. Andrew Dickerson, Milos </a:t>
            </a:r>
            <a:r>
              <a:rPr lang="en-US" sz="1800" b="1" dirty="0" err="1">
                <a:latin typeface="Helvetica" charset="0"/>
                <a:ea typeface="Helvetica" charset="0"/>
                <a:cs typeface="Helvetica" charset="0"/>
              </a:rPr>
              <a:t>Krsmanovic</a:t>
            </a:r>
            <a:r>
              <a:rPr lang="en-US" sz="1800" b="1" dirty="0">
                <a:latin typeface="Helvetica" charset="0"/>
                <a:ea typeface="Helvetica" charset="0"/>
                <a:cs typeface="Helvetica" charset="0"/>
              </a:rPr>
              <a:t>, Dr. </a:t>
            </a:r>
            <a:r>
              <a:rPr lang="en-US" sz="1800" b="1" dirty="0" err="1">
                <a:latin typeface="Helvetica" charset="0"/>
                <a:ea typeface="Helvetica" charset="0"/>
                <a:cs typeface="Helvetica" charset="0"/>
              </a:rPr>
              <a:t>Damla</a:t>
            </a:r>
            <a:r>
              <a:rPr lang="en-US" sz="1800" b="1" dirty="0">
                <a:latin typeface="Helvetica" charset="0"/>
                <a:ea typeface="Helvetica" charset="0"/>
                <a:cs typeface="Helvetica" charset="0"/>
              </a:rPr>
              <a:t> Turgut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7B155E-EE84-E946-8FF8-E19E70F207FB}"/>
              </a:ext>
            </a:extLst>
          </p:cNvPr>
          <p:cNvSpPr/>
          <p:nvPr/>
        </p:nvSpPr>
        <p:spPr>
          <a:xfrm>
            <a:off x="4144504" y="1034279"/>
            <a:ext cx="4044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1168" lvl="1" indent="0">
              <a:buFont typeface="Calibri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Week 6 (June 20 – June 24, 2022) </a:t>
            </a:r>
            <a:endParaRPr lang="en-US" b="1" i="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898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1F19949-E7A8-6049-86CF-EB42E6BACB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29" b="32469"/>
          <a:stretch/>
        </p:blipFill>
        <p:spPr>
          <a:xfrm>
            <a:off x="6490313" y="1437474"/>
            <a:ext cx="4265985" cy="1539010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2022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ED3E4AD-629F-1244-865F-D21CC740F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43" y="787496"/>
            <a:ext cx="4265984" cy="1529045"/>
          </a:xfrm>
        </p:spPr>
        <p:txBody>
          <a:bodyPr anchor="t">
            <a:noAutofit/>
          </a:bodyPr>
          <a:lstStyle/>
          <a:p>
            <a:r>
              <a:rPr lang="en-US" sz="4000" b="1" dirty="0">
                <a:solidFill>
                  <a:srgbClr val="FFCA29"/>
                </a:solidFill>
                <a:latin typeface="Helvetica" charset="0"/>
                <a:ea typeface="Helvetica" charset="0"/>
                <a:cs typeface="Helvetica" charset="0"/>
              </a:rPr>
              <a:t>MATLAB Code </a:t>
            </a:r>
            <a:r>
              <a:rPr lang="en-US" sz="4000" b="1" dirty="0">
                <a:latin typeface="Helvetica" charset="0"/>
                <a:ea typeface="Helvetica" charset="0"/>
                <a:cs typeface="Helvetica" charset="0"/>
              </a:rPr>
              <a:t>Development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B580024-992F-724F-A3DE-F918174C7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013" y="2094395"/>
            <a:ext cx="4055546" cy="3814804"/>
          </a:xfrm>
        </p:spPr>
        <p:txBody>
          <a:bodyPr>
            <a:normAutofit fontScale="92500"/>
          </a:bodyPr>
          <a:lstStyle/>
          <a:p>
            <a:r>
              <a:rPr lang="en-US" dirty="0"/>
              <a:t>Tracking issue of endpoint and bottom point of fur</a:t>
            </a:r>
          </a:p>
          <a:p>
            <a:pPr lvl="1"/>
            <a:r>
              <a:rPr lang="en-US" dirty="0"/>
              <a:t>If extra pixel pops up (potentially resolution issue) our code tracks the wrong point</a:t>
            </a:r>
          </a:p>
          <a:p>
            <a:pPr lvl="1"/>
            <a:r>
              <a:rPr lang="en-US" dirty="0"/>
              <a:t>Order is right-most column, bottom-most row</a:t>
            </a:r>
          </a:p>
          <a:p>
            <a:pPr lvl="1"/>
            <a:r>
              <a:rPr lang="en-US" dirty="0"/>
              <a:t>Gets rid of bubble tracking issue but this is new</a:t>
            </a:r>
          </a:p>
          <a:p>
            <a:pPr lvl="1"/>
            <a:r>
              <a:rPr lang="en-US" dirty="0"/>
              <a:t>Fixed via code specification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E5257262-3728-BD4A-A286-8E8632FE1982}"/>
              </a:ext>
            </a:extLst>
          </p:cNvPr>
          <p:cNvSpPr txBox="1">
            <a:spLocks/>
          </p:cNvSpPr>
          <p:nvPr/>
        </p:nvSpPr>
        <p:spPr>
          <a:xfrm>
            <a:off x="6519447" y="1507681"/>
            <a:ext cx="1303864" cy="3998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Nylon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4B5E27ED-AA64-2645-9CB9-A1BFEEF56D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523" r="89238" b="56615"/>
          <a:stretch/>
        </p:blipFill>
        <p:spPr>
          <a:xfrm>
            <a:off x="6338640" y="3050253"/>
            <a:ext cx="2859319" cy="2961211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A54C57-194F-C241-BDCE-B9D5F2694816}"/>
              </a:ext>
            </a:extLst>
          </p:cNvPr>
          <p:cNvCxnSpPr>
            <a:cxnSpLocks/>
          </p:cNvCxnSpPr>
          <p:nvPr/>
        </p:nvCxnSpPr>
        <p:spPr>
          <a:xfrm flipH="1">
            <a:off x="9139832" y="2572512"/>
            <a:ext cx="1467209" cy="1036320"/>
          </a:xfrm>
          <a:prstGeom prst="line">
            <a:avLst/>
          </a:prstGeom>
          <a:ln w="25400">
            <a:solidFill>
              <a:srgbClr val="FFCA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5ED40592-2D05-E046-B65B-18AA0CED05B5}"/>
              </a:ext>
            </a:extLst>
          </p:cNvPr>
          <p:cNvSpPr/>
          <p:nvPr/>
        </p:nvSpPr>
        <p:spPr>
          <a:xfrm>
            <a:off x="6123935" y="2905621"/>
            <a:ext cx="3288730" cy="3250477"/>
          </a:xfrm>
          <a:prstGeom prst="ellipse">
            <a:avLst/>
          </a:prstGeom>
          <a:noFill/>
          <a:ln w="38100">
            <a:solidFill>
              <a:srgbClr val="FFC9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CF6528-0AB8-F14E-8C17-1C5806082092}"/>
              </a:ext>
            </a:extLst>
          </p:cNvPr>
          <p:cNvSpPr/>
          <p:nvPr/>
        </p:nvSpPr>
        <p:spPr>
          <a:xfrm flipH="1">
            <a:off x="9191567" y="4364736"/>
            <a:ext cx="45719" cy="6096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82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2022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8E98976E-9057-C340-9D8C-0618DC034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316" y="2911328"/>
            <a:ext cx="8903368" cy="1035344"/>
          </a:xfrm>
        </p:spPr>
        <p:txBody>
          <a:bodyPr anchor="t"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Plans For Next Week</a:t>
            </a:r>
          </a:p>
        </p:txBody>
      </p:sp>
    </p:spTree>
    <p:extLst>
      <p:ext uri="{BB962C8B-B14F-4D97-AF65-F5344CB8AC3E}">
        <p14:creationId xmlns:p14="http://schemas.microsoft.com/office/powerpoint/2010/main" val="4179523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2022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C1698609-F107-AB42-8DF2-9EA19E28F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24" y="564649"/>
            <a:ext cx="5216981" cy="1325563"/>
          </a:xfrm>
        </p:spPr>
        <p:txBody>
          <a:bodyPr anchor="t">
            <a:noAutofit/>
          </a:bodyPr>
          <a:lstStyle/>
          <a:p>
            <a:r>
              <a:rPr lang="en-US" sz="4000" b="1" dirty="0">
                <a:latin typeface="Helvetica" charset="0"/>
                <a:ea typeface="Helvetica" charset="0"/>
                <a:cs typeface="Helvetica" charset="0"/>
              </a:rPr>
              <a:t>Future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C49C2A1-CBF1-A64F-AEFA-41D972661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131" y="1492386"/>
            <a:ext cx="9088409" cy="4351338"/>
          </a:xfrm>
        </p:spPr>
        <p:txBody>
          <a:bodyPr>
            <a:normAutofit/>
          </a:bodyPr>
          <a:lstStyle/>
          <a:p>
            <a:r>
              <a:rPr lang="en-US" dirty="0"/>
              <a:t>Continue working on paper and poster</a:t>
            </a:r>
          </a:p>
          <a:p>
            <a:r>
              <a:rPr lang="en-US" dirty="0"/>
              <a:t>Plans to continue taking fast capture videos of furs in flow</a:t>
            </a:r>
          </a:p>
          <a:p>
            <a:r>
              <a:rPr lang="en-US" dirty="0"/>
              <a:t>Continue optimizing variable extraction from data in MATLAB</a:t>
            </a:r>
          </a:p>
          <a:p>
            <a:r>
              <a:rPr lang="en-US" dirty="0"/>
              <a:t>Continue Machine Learning code in Python</a:t>
            </a:r>
          </a:p>
          <a:p>
            <a:pPr lvl="1"/>
            <a:r>
              <a:rPr lang="en-US" dirty="0"/>
              <a:t>Develop Random Forest Regressor and Gradient Boosting Regressor and Support Vector Regressor further</a:t>
            </a:r>
          </a:p>
        </p:txBody>
      </p:sp>
    </p:spTree>
    <p:extLst>
      <p:ext uri="{BB962C8B-B14F-4D97-AF65-F5344CB8AC3E}">
        <p14:creationId xmlns:p14="http://schemas.microsoft.com/office/powerpoint/2010/main" val="712964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2021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8E98976E-9057-C340-9D8C-0618DC034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316" y="2911328"/>
            <a:ext cx="8903368" cy="1035344"/>
          </a:xfrm>
        </p:spPr>
        <p:txBody>
          <a:bodyPr anchor="t"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Accomplishments</a:t>
            </a:r>
          </a:p>
        </p:txBody>
      </p:sp>
    </p:spTree>
    <p:extLst>
      <p:ext uri="{BB962C8B-B14F-4D97-AF65-F5344CB8AC3E}">
        <p14:creationId xmlns:p14="http://schemas.microsoft.com/office/powerpoint/2010/main" val="109527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2022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D5E99238-7500-0948-8C77-A921E0550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24" y="564649"/>
            <a:ext cx="5216981" cy="1325563"/>
          </a:xfrm>
        </p:spPr>
        <p:txBody>
          <a:bodyPr anchor="t">
            <a:noAutofit/>
          </a:bodyPr>
          <a:lstStyle/>
          <a:p>
            <a:r>
              <a:rPr lang="en-US" sz="4000" b="1" dirty="0">
                <a:solidFill>
                  <a:srgbClr val="FFCA29"/>
                </a:solidFill>
                <a:latin typeface="Helvetica" charset="0"/>
                <a:ea typeface="Helvetica" charset="0"/>
                <a:cs typeface="Helvetica" charset="0"/>
              </a:rPr>
              <a:t>Physical </a:t>
            </a:r>
            <a:r>
              <a:rPr lang="en-US" sz="4000" b="1" dirty="0">
                <a:latin typeface="Helvetica" charset="0"/>
                <a:ea typeface="Helvetica" charset="0"/>
                <a:cs typeface="Helvetica" charset="0"/>
              </a:rPr>
              <a:t>Experiment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563D8B4-2CC7-6B4F-B0CD-4A3399855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132" y="1492386"/>
            <a:ext cx="4303594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Continued taking videos with new experimental plan</a:t>
            </a:r>
          </a:p>
          <a:p>
            <a:r>
              <a:rPr lang="en-US" dirty="0"/>
              <a:t>Discovered more efficient method to video taking considering linear pressure drop over a given time period</a:t>
            </a:r>
          </a:p>
          <a:p>
            <a:r>
              <a:rPr lang="en-US" dirty="0"/>
              <a:t>Began Reynold’s number calculations for new flow cell</a:t>
            </a:r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3D4EDF2-0F4F-5C44-B103-9CDB35A43B2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253" r="24925"/>
          <a:stretch/>
        </p:blipFill>
        <p:spPr>
          <a:xfrm rot="16200000">
            <a:off x="7678500" y="435290"/>
            <a:ext cx="1537023" cy="2909840"/>
          </a:xfrm>
          <a:prstGeom prst="rect">
            <a:avLst/>
          </a:prstGeom>
        </p:spPr>
      </p:pic>
      <p:sp>
        <p:nvSpPr>
          <p:cNvPr id="17" name="Triangle 16">
            <a:extLst>
              <a:ext uri="{FF2B5EF4-FFF2-40B4-BE49-F238E27FC236}">
                <a16:creationId xmlns:a16="http://schemas.microsoft.com/office/drawing/2014/main" id="{9F489B98-811E-2F42-8413-C629C90CCA3D}"/>
              </a:ext>
            </a:extLst>
          </p:cNvPr>
          <p:cNvSpPr/>
          <p:nvPr/>
        </p:nvSpPr>
        <p:spPr>
          <a:xfrm rot="16200000">
            <a:off x="6853891" y="1531248"/>
            <a:ext cx="671869" cy="717927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BCBBC642-71DF-9C42-9D67-F698959DC900}"/>
              </a:ext>
            </a:extLst>
          </p:cNvPr>
          <p:cNvSpPr/>
          <p:nvPr/>
        </p:nvSpPr>
        <p:spPr>
          <a:xfrm rot="5208627">
            <a:off x="9350128" y="1488809"/>
            <a:ext cx="671869" cy="717927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220526-500FPS-2000MLMIN-NYLON-TEST-01-03_FORPRES-C001H001S0001_Trim" descr="220526-500FPS-2000MLMIN-NYLON-TEST-01-03_FORPRES-C001H001S0001_Trim">
            <a:hlinkClick r:id="" action="ppaction://media"/>
            <a:extLst>
              <a:ext uri="{FF2B5EF4-FFF2-40B4-BE49-F238E27FC236}">
                <a16:creationId xmlns:a16="http://schemas.microsoft.com/office/drawing/2014/main" id="{B1C7C9E0-F1FD-E543-A95B-F0AE0084891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89825" y="3184844"/>
            <a:ext cx="3098941" cy="2789047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043224B-4A13-A94D-AC12-EEC9A693962E}"/>
              </a:ext>
            </a:extLst>
          </p:cNvPr>
          <p:cNvSpPr/>
          <p:nvPr/>
        </p:nvSpPr>
        <p:spPr>
          <a:xfrm>
            <a:off x="7027950" y="2726425"/>
            <a:ext cx="3288730" cy="3250477"/>
          </a:xfrm>
          <a:prstGeom prst="ellipse">
            <a:avLst/>
          </a:prstGeom>
          <a:noFill/>
          <a:ln w="38100">
            <a:solidFill>
              <a:srgbClr val="FFC9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5CF794-07D0-9B40-A863-3CD61816FD58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7920681" y="1890212"/>
            <a:ext cx="751634" cy="836213"/>
          </a:xfrm>
          <a:prstGeom prst="line">
            <a:avLst/>
          </a:prstGeom>
          <a:ln w="25400">
            <a:solidFill>
              <a:srgbClr val="FFCA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86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2022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D5E99238-7500-0948-8C77-A921E0550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24" y="564649"/>
            <a:ext cx="5216981" cy="1325563"/>
          </a:xfrm>
        </p:spPr>
        <p:txBody>
          <a:bodyPr anchor="t">
            <a:noAutofit/>
          </a:bodyPr>
          <a:lstStyle/>
          <a:p>
            <a:r>
              <a:rPr lang="en-US" sz="4000" b="1" dirty="0">
                <a:solidFill>
                  <a:srgbClr val="FFCA29"/>
                </a:solidFill>
                <a:latin typeface="Helvetica" charset="0"/>
                <a:ea typeface="Helvetica" charset="0"/>
                <a:cs typeface="Helvetica" charset="0"/>
              </a:rPr>
              <a:t>Paper </a:t>
            </a:r>
            <a:r>
              <a:rPr lang="en-US" sz="4000" b="1" dirty="0">
                <a:latin typeface="Helvetica" charset="0"/>
                <a:ea typeface="Helvetica" charset="0"/>
                <a:cs typeface="Helvetica" charset="0"/>
              </a:rPr>
              <a:t>and Poster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563D8B4-2CC7-6B4F-B0CD-4A3399855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132" y="1492386"/>
            <a:ext cx="4303594" cy="4351338"/>
          </a:xfrm>
        </p:spPr>
        <p:txBody>
          <a:bodyPr>
            <a:normAutofit/>
          </a:bodyPr>
          <a:lstStyle/>
          <a:p>
            <a:r>
              <a:rPr lang="en-US" dirty="0"/>
              <a:t>Finished abstract, introduction, and most of related works section of paper</a:t>
            </a:r>
          </a:p>
          <a:p>
            <a:r>
              <a:rPr lang="en-US" dirty="0"/>
              <a:t>Finished template for poster and now need to fill in the information</a:t>
            </a:r>
          </a:p>
          <a:p>
            <a:r>
              <a:rPr lang="en-US" dirty="0"/>
              <a:t>Would love to do peer review if possible early next week (eek)</a:t>
            </a:r>
          </a:p>
        </p:txBody>
      </p:sp>
      <p:pic>
        <p:nvPicPr>
          <p:cNvPr id="2050" name="Picture 2" descr="Scientific Posters on Behance">
            <a:extLst>
              <a:ext uri="{FF2B5EF4-FFF2-40B4-BE49-F238E27FC236}">
                <a16:creationId xmlns:a16="http://schemas.microsoft.com/office/drawing/2014/main" id="{C987D614-7DBC-2149-B55C-81D05CEDA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244" y="564649"/>
            <a:ext cx="3812032" cy="285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38EAAA5-021B-184E-95C9-F5F9CC0CBA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914" y="1557861"/>
            <a:ext cx="309470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56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2022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ED3E4AD-629F-1244-865F-D21CC740F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43" y="787496"/>
            <a:ext cx="4265984" cy="1529045"/>
          </a:xfrm>
        </p:spPr>
        <p:txBody>
          <a:bodyPr anchor="t">
            <a:noAutofit/>
          </a:bodyPr>
          <a:lstStyle/>
          <a:p>
            <a:r>
              <a:rPr lang="en-US" sz="4000" b="1" dirty="0">
                <a:solidFill>
                  <a:srgbClr val="FFCA29"/>
                </a:solidFill>
                <a:latin typeface="Helvetica" charset="0"/>
                <a:ea typeface="Helvetica" charset="0"/>
                <a:cs typeface="Helvetica" charset="0"/>
              </a:rPr>
              <a:t>Python Code </a:t>
            </a:r>
            <a:r>
              <a:rPr lang="en-US" sz="4000" b="1" dirty="0">
                <a:latin typeface="Helvetica" charset="0"/>
                <a:ea typeface="Helvetica" charset="0"/>
                <a:cs typeface="Helvetica" charset="0"/>
              </a:rPr>
              <a:t>Development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4652E72-7A49-6B45-B80F-0498D23BF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174" y="2575560"/>
            <a:ext cx="7581900" cy="2133600"/>
          </a:xfrm>
          <a:prstGeom prst="rect">
            <a:avLst/>
          </a:prstGeom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8FBD700-7281-0A4E-B850-551A56691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33" y="2204547"/>
            <a:ext cx="2700847" cy="3566987"/>
          </a:xfrm>
        </p:spPr>
        <p:txBody>
          <a:bodyPr>
            <a:normAutofit/>
          </a:bodyPr>
          <a:lstStyle/>
          <a:p>
            <a:r>
              <a:rPr lang="en-US" dirty="0"/>
              <a:t>Continued developing Random Forest, Gradient Boosting, and Support Vector Regressors</a:t>
            </a:r>
          </a:p>
        </p:txBody>
      </p:sp>
    </p:spTree>
    <p:extLst>
      <p:ext uri="{BB962C8B-B14F-4D97-AF65-F5344CB8AC3E}">
        <p14:creationId xmlns:p14="http://schemas.microsoft.com/office/powerpoint/2010/main" val="3035159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2022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ED3E4AD-629F-1244-865F-D21CC740F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43" y="787496"/>
            <a:ext cx="4265984" cy="1529045"/>
          </a:xfrm>
        </p:spPr>
        <p:txBody>
          <a:bodyPr anchor="t">
            <a:noAutofit/>
          </a:bodyPr>
          <a:lstStyle/>
          <a:p>
            <a:r>
              <a:rPr lang="en-US" sz="4000" b="1" dirty="0">
                <a:solidFill>
                  <a:srgbClr val="FFCA29"/>
                </a:solidFill>
                <a:latin typeface="Helvetica" charset="0"/>
                <a:ea typeface="Helvetica" charset="0"/>
                <a:cs typeface="Helvetica" charset="0"/>
              </a:rPr>
              <a:t>MATLAB Code </a:t>
            </a:r>
            <a:r>
              <a:rPr lang="en-US" sz="4000" b="1" dirty="0">
                <a:latin typeface="Helvetica" charset="0"/>
                <a:ea typeface="Helvetica" charset="0"/>
                <a:cs typeface="Helvetica" charset="0"/>
              </a:rPr>
              <a:t>Development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0024078-AE90-0B42-A01E-664F7DB08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33" y="2204547"/>
            <a:ext cx="8717599" cy="3566987"/>
          </a:xfrm>
        </p:spPr>
        <p:txBody>
          <a:bodyPr>
            <a:normAutofit/>
          </a:bodyPr>
          <a:lstStyle/>
          <a:p>
            <a:r>
              <a:rPr lang="en-US" dirty="0"/>
              <a:t>Continued gathering data from MATLAB with new experimental procedure to get more variability in what we input into Machine Learning</a:t>
            </a:r>
          </a:p>
          <a:p>
            <a:r>
              <a:rPr lang="en-US" dirty="0"/>
              <a:t>Completely dropped frequency as a variable (officially)</a:t>
            </a:r>
          </a:p>
          <a:p>
            <a:r>
              <a:rPr lang="en-US" dirty="0"/>
              <a:t>Allowed proper endpoint to be tracked</a:t>
            </a:r>
          </a:p>
          <a:p>
            <a:pPr lvl="1"/>
            <a:r>
              <a:rPr lang="en-US" dirty="0"/>
              <a:t>More in struggles section</a:t>
            </a:r>
          </a:p>
        </p:txBody>
      </p:sp>
    </p:spTree>
    <p:extLst>
      <p:ext uri="{BB962C8B-B14F-4D97-AF65-F5344CB8AC3E}">
        <p14:creationId xmlns:p14="http://schemas.microsoft.com/office/powerpoint/2010/main" val="1459326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2022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8E98976E-9057-C340-9D8C-0618DC034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316" y="2531766"/>
            <a:ext cx="8903368" cy="103534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Struggles and How They Were Handled</a:t>
            </a:r>
          </a:p>
        </p:txBody>
      </p:sp>
    </p:spTree>
    <p:extLst>
      <p:ext uri="{BB962C8B-B14F-4D97-AF65-F5344CB8AC3E}">
        <p14:creationId xmlns:p14="http://schemas.microsoft.com/office/powerpoint/2010/main" val="3833727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2022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D5E99238-7500-0948-8C77-A921E0550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24" y="564649"/>
            <a:ext cx="5216981" cy="1325563"/>
          </a:xfrm>
        </p:spPr>
        <p:txBody>
          <a:bodyPr anchor="t">
            <a:noAutofit/>
          </a:bodyPr>
          <a:lstStyle/>
          <a:p>
            <a:r>
              <a:rPr lang="en-US" sz="4000" b="1" dirty="0">
                <a:solidFill>
                  <a:srgbClr val="FFCA29"/>
                </a:solidFill>
                <a:latin typeface="Helvetica" charset="0"/>
                <a:ea typeface="Helvetica" charset="0"/>
                <a:cs typeface="Helvetica" charset="0"/>
              </a:rPr>
              <a:t>Physical </a:t>
            </a:r>
            <a:r>
              <a:rPr lang="en-US" sz="4000" b="1" dirty="0">
                <a:latin typeface="Helvetica" charset="0"/>
                <a:ea typeface="Helvetica" charset="0"/>
                <a:cs typeface="Helvetica" charset="0"/>
              </a:rPr>
              <a:t>Experiment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563D8B4-2CC7-6B4F-B0CD-4A3399855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131" y="1492386"/>
            <a:ext cx="8270557" cy="4351338"/>
          </a:xfrm>
        </p:spPr>
        <p:txBody>
          <a:bodyPr>
            <a:normAutofit/>
          </a:bodyPr>
          <a:lstStyle/>
          <a:p>
            <a:r>
              <a:rPr lang="en-US" dirty="0"/>
              <a:t>400 through 700 ml/min fur were not showing significant movement especially below 15 mm</a:t>
            </a:r>
          </a:p>
          <a:p>
            <a:pPr lvl="1"/>
            <a:r>
              <a:rPr lang="en-US" dirty="0"/>
              <a:t>Changing to more data points at higher flow rate ranges to capture more significant movement</a:t>
            </a:r>
          </a:p>
        </p:txBody>
      </p:sp>
    </p:spTree>
    <p:extLst>
      <p:ext uri="{BB962C8B-B14F-4D97-AF65-F5344CB8AC3E}">
        <p14:creationId xmlns:p14="http://schemas.microsoft.com/office/powerpoint/2010/main" val="2947218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2022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ED3E4AD-629F-1244-865F-D21CC740F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43" y="787496"/>
            <a:ext cx="4265984" cy="1529045"/>
          </a:xfrm>
        </p:spPr>
        <p:txBody>
          <a:bodyPr anchor="t">
            <a:noAutofit/>
          </a:bodyPr>
          <a:lstStyle/>
          <a:p>
            <a:r>
              <a:rPr lang="en-US" sz="4000" b="1" dirty="0">
                <a:solidFill>
                  <a:srgbClr val="FFCA29"/>
                </a:solidFill>
                <a:latin typeface="Helvetica" charset="0"/>
                <a:ea typeface="Helvetica" charset="0"/>
                <a:cs typeface="Helvetica" charset="0"/>
              </a:rPr>
              <a:t>Python Code </a:t>
            </a:r>
            <a:r>
              <a:rPr lang="en-US" sz="4000" b="1" dirty="0">
                <a:latin typeface="Helvetica" charset="0"/>
                <a:ea typeface="Helvetica" charset="0"/>
                <a:cs typeface="Helvetica" charset="0"/>
              </a:rPr>
              <a:t>Development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8FBD700-7281-0A4E-B850-551A56691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33" y="2204547"/>
            <a:ext cx="3462847" cy="3566987"/>
          </a:xfrm>
        </p:spPr>
        <p:txBody>
          <a:bodyPr>
            <a:normAutofit/>
          </a:bodyPr>
          <a:lstStyle/>
          <a:p>
            <a:r>
              <a:rPr lang="en-US" dirty="0"/>
              <a:t>Multi-variable input harder to plot</a:t>
            </a:r>
          </a:p>
          <a:p>
            <a:r>
              <a:rPr lang="en-US" dirty="0"/>
              <a:t>Error plot used with some difficulty</a:t>
            </a:r>
          </a:p>
          <a:p>
            <a:r>
              <a:rPr lang="en-US" dirty="0"/>
              <a:t>3D plot used to compare fur length and other variables</a:t>
            </a:r>
          </a:p>
        </p:txBody>
      </p:sp>
      <p:pic>
        <p:nvPicPr>
          <p:cNvPr id="9" name="Picture 8" descr="Chart, radar chart, scatter chart&#10;&#10;Description automatically generated">
            <a:extLst>
              <a:ext uri="{FF2B5EF4-FFF2-40B4-BE49-F238E27FC236}">
                <a16:creationId xmlns:a16="http://schemas.microsoft.com/office/drawing/2014/main" id="{6C76B163-FAD1-4647-855C-440534B1B3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984" y="2316541"/>
            <a:ext cx="3573973" cy="3349477"/>
          </a:xfrm>
          <a:prstGeom prst="rect">
            <a:avLst/>
          </a:prstGeom>
        </p:spPr>
      </p:pic>
      <p:pic>
        <p:nvPicPr>
          <p:cNvPr id="12" name="Picture 11" descr="Chart, scatter chart&#10;&#10;Description automatically generated">
            <a:extLst>
              <a:ext uri="{FF2B5EF4-FFF2-40B4-BE49-F238E27FC236}">
                <a16:creationId xmlns:a16="http://schemas.microsoft.com/office/drawing/2014/main" id="{BB38D3F8-6C54-7947-85CB-839D013C1C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523" y="460255"/>
            <a:ext cx="35560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25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2614</TotalTime>
  <Words>567</Words>
  <Application>Microsoft Macintosh PowerPoint</Application>
  <PresentationFormat>Widescreen</PresentationFormat>
  <Paragraphs>75</Paragraphs>
  <Slides>12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Helvetica Neue</vt:lpstr>
      <vt:lpstr>Office Teması</vt:lpstr>
      <vt:lpstr>The Interaction of Animal Furs with Water Flow to Identify Biologically-Driven Anti-Fouling Mechanisms</vt:lpstr>
      <vt:lpstr>Accomplishments</vt:lpstr>
      <vt:lpstr>Physical Experiment</vt:lpstr>
      <vt:lpstr>Paper and Poster</vt:lpstr>
      <vt:lpstr>Python Code Development</vt:lpstr>
      <vt:lpstr>MATLAB Code Development</vt:lpstr>
      <vt:lpstr>Struggles and How They Were Handled</vt:lpstr>
      <vt:lpstr>Physical Experiment</vt:lpstr>
      <vt:lpstr>Python Code Development</vt:lpstr>
      <vt:lpstr>MATLAB Code Development</vt:lpstr>
      <vt:lpstr>Plans For Next Week</vt:lpstr>
      <vt:lpstr>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Kara</dc:creator>
  <cp:lastModifiedBy>Carter, Alex</cp:lastModifiedBy>
  <cp:revision>15</cp:revision>
  <dcterms:created xsi:type="dcterms:W3CDTF">2021-05-16T03:04:08Z</dcterms:created>
  <dcterms:modified xsi:type="dcterms:W3CDTF">2022-06-24T14:14:11Z</dcterms:modified>
</cp:coreProperties>
</file>