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29"/>
    <a:srgbClr val="29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1689B4-BFF1-7235-4661-75361576A3CD}" v="163" dt="2022-06-23T18:01:56.739"/>
    <p1510:client id="{2DF2AEEB-022A-41A0-819C-B4322ABB0C06}" v="1691" dt="2022-06-23T18:26:57.2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040FD2-2AD3-4E7C-AE0E-4963F4555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C3DE744-3005-46E9-A44C-308C9309E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CF70145-5AFA-49FC-8612-E465F9A6E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C9F84DD-4A83-4422-95E9-A6C016C2F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6CF902-3630-46E9-9136-EB20E7CA0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1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0BF90C-7224-48F4-876B-B2C25C6F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547988E-F705-4104-ACB8-3C4189626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C667B8A-3422-4E06-9D44-54614C57D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5DCAD74-B662-444A-A43C-EC43ECA80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B876F7D-B1AA-4BCF-A41D-25C8D9A35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2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97DE8C3-019C-44E3-940F-494AB39B41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E06E024-3EA2-4562-B8FF-975B3AC73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6BE6124-018C-489A-8635-DDBA18357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D729DF8-540C-476A-AC4D-9CE51A1C6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C8E0EE4-054A-43A1-B2C1-D3D7F8F2E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6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F57516-C983-4EC3-9AFD-CBB82EE74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303887-4831-4DAA-B99B-EE527B883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87696A0-D1ED-4DB6-9BEB-5A4A3B6CF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3E4C33E-F419-4C14-9A0C-BE6CE4942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72D4C73-3E52-48B7-B350-A1AAA8F9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5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1EB6EE-5A9B-4D16-A4C3-900E0F016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8BE3B57-6B57-4CBD-AB6C-1937F521B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B0E9C68-F886-4520-8FA7-87C36AA8E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AA54FAD-15F0-4C70-8197-B3CDF6898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1D009D-8F7B-4A53-9B27-869012A30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6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971EC2-F5F9-4217-88E2-E90F7A61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B721F8-044E-4AF3-869F-7421308A8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B63CDFB-A5FE-4AC1-BD0F-152061039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53FF0EA-5ADB-472A-BE07-E9110A22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4916172-3D04-4A16-B674-5385AEEAC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512B97F-02BB-4D0E-852F-7F3762607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6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6E7664-CFAB-491E-A9C6-573E9B73E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13DEFFA-6EC7-420C-94D6-32C2C0EFA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CEC95B9-16DC-4819-8C18-435922BE5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1D7B9A4-5932-476C-A9C3-25E9024AD2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256B103-8213-4394-A889-6ED1C0FC7C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6203DCA-56EF-4C0E-BAAD-6499BEBB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B9F67AC-869D-4317-9FCD-15FC815A2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34DEEEE-A2DB-4644-B6EA-88D3AAE1D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9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9B1FBA-C951-4AC1-B42F-30DC22471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B3BE860-14DE-4BC2-A16C-35739DFCA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43AB8DA-8B98-4230-8CBF-9C6A29200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0841957-4BE8-48D7-8B4A-F89D13B0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3CE9EED-2512-4457-90A0-1625E8A01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BB345A2-8648-4F58-9315-87AD62D86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FD380A0-CBF1-42E2-B40E-27B460F14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683573-F9AD-49C1-9B81-04669F08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722EEE-4BB1-43AB-9340-31E6366C2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11529A2-F4C2-4B5E-AD84-237C0CFED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882D414-787E-4F5B-99F5-18877972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781CA77-25C1-4277-A452-CFE20EFF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E2D133D-AA30-427A-A300-0C2A52041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2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B4B650-331D-4986-A920-826AB4CD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296D178-4F55-473F-A976-D8BC17913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9762EC1-B450-4F13-8675-37552F83C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890C4DE-347A-4B9F-8C2E-4B4EB4D0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7ED68B1-9F2B-4899-994F-70BA16CB4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1B875B4-0213-4DBB-8AB1-F79A3F28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2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A50FF66-8A96-412F-97FD-275FAAC9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294FBB3-CFC5-44B2-BB07-B3665C2C2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899E3B4-F0E9-4BD5-A084-736BD8DAFE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68B02-4492-4219-91D7-AA2B2A7E4A13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F893053-2F55-46E7-AF1C-5174F7A3B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BCF4CE2-A5F0-4D04-9B98-365DE57BA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9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1FB707-723E-42B4-964D-8CBEF9DC7A40}"/>
              </a:ext>
            </a:extLst>
          </p:cNvPr>
          <p:cNvSpPr txBox="1">
            <a:spLocks/>
          </p:cNvSpPr>
          <p:nvPr/>
        </p:nvSpPr>
        <p:spPr>
          <a:xfrm>
            <a:off x="1151221" y="388959"/>
            <a:ext cx="9873499" cy="18801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spcBef>
                <a:spcPts val="1200"/>
              </a:spcBef>
            </a:pPr>
            <a:r>
              <a:rPr lang="en-US" sz="2600" dirty="0"/>
              <a:t>Project 3:</a:t>
            </a:r>
            <a:r>
              <a:rPr lang="en-US" sz="2600" b="1" dirty="0"/>
              <a:t> Designing mobility services using large-scale data from a smart city testbed</a:t>
            </a:r>
          </a:p>
          <a:p>
            <a:pPr>
              <a:spcBef>
                <a:spcPts val="1200"/>
              </a:spcBef>
            </a:pPr>
            <a:br>
              <a:rPr lang="en-US" sz="2000" dirty="0"/>
            </a:br>
            <a:r>
              <a:rPr lang="en-US" sz="2100" dirty="0"/>
              <a:t>REU Students: </a:t>
            </a:r>
            <a:r>
              <a:rPr lang="en-US" sz="2100" b="1" dirty="0"/>
              <a:t>Ashley Mojica &amp; </a:t>
            </a:r>
            <a:r>
              <a:rPr lang="en-US" sz="2100" b="1" dirty="0" err="1"/>
              <a:t>Molika</a:t>
            </a:r>
            <a:r>
              <a:rPr lang="en-US" sz="2100" b="1" dirty="0"/>
              <a:t> So</a:t>
            </a:r>
            <a:endParaRPr lang="en-US" sz="2100" dirty="0"/>
          </a:p>
          <a:p>
            <a:pPr>
              <a:spcBef>
                <a:spcPts val="1200"/>
              </a:spcBef>
            </a:pPr>
            <a:r>
              <a:rPr lang="en-US" sz="2100" spc="-50" dirty="0"/>
              <a:t>Faculty</a:t>
            </a:r>
            <a:r>
              <a:rPr lang="en-US" sz="2100" spc="-50" dirty="0">
                <a:solidFill>
                  <a:srgbClr val="000000"/>
                </a:solidFill>
              </a:rPr>
              <a:t> mentor(s): </a:t>
            </a:r>
            <a:r>
              <a:rPr lang="en-US" sz="2100" b="1" spc="-50" dirty="0" err="1"/>
              <a:t>Samiul</a:t>
            </a:r>
            <a:r>
              <a:rPr lang="en-US" sz="2100" b="1" spc="-50" dirty="0"/>
              <a:t> Hasan, </a:t>
            </a:r>
            <a:r>
              <a:rPr lang="en-US" sz="2100" b="1" spc="-50" dirty="0" err="1"/>
              <a:t>Shaurya</a:t>
            </a:r>
            <a:r>
              <a:rPr lang="en-US" sz="2100" b="1" spc="-50" dirty="0"/>
              <a:t> Agarwal &amp; </a:t>
            </a:r>
            <a:r>
              <a:rPr lang="en-US" sz="2100" b="1" spc="-50" dirty="0" err="1"/>
              <a:t>Damla</a:t>
            </a:r>
            <a:r>
              <a:rPr lang="en-US" sz="2100" b="1" spc="-50" dirty="0"/>
              <a:t> Turgut </a:t>
            </a:r>
            <a:endParaRPr lang="en-US" sz="2100" b="1" spc="-50" dirty="0">
              <a:solidFill>
                <a:srgbClr val="00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CC7AAF-86E2-487B-9A05-A97339E82F28}"/>
              </a:ext>
            </a:extLst>
          </p:cNvPr>
          <p:cNvSpPr txBox="1">
            <a:spLocks/>
          </p:cNvSpPr>
          <p:nvPr/>
        </p:nvSpPr>
        <p:spPr>
          <a:xfrm>
            <a:off x="1151221" y="2358153"/>
            <a:ext cx="9869586" cy="4065525"/>
          </a:xfrm>
          <a:prstGeom prst="rect">
            <a:avLst/>
          </a:prstGeom>
        </p:spPr>
        <p:txBody>
          <a:bodyPr vert="horz" lIns="0" tIns="45720" rIns="0" bIns="45720" rtlCol="0" anchor="t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0660" lvl="1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Week 6 (June 20 -  24, 2022)</a:t>
            </a:r>
            <a:endParaRPr lang="en-US" i="1" dirty="0">
              <a:solidFill>
                <a:srgbClr val="000000"/>
              </a:solidFill>
              <a:latin typeface="Helvetica Neue"/>
            </a:endParaRPr>
          </a:p>
          <a:p>
            <a:pPr marL="200660" lvl="1" indent="0">
              <a:buFont typeface="Calibri" pitchFamily="34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Accomplishments:</a:t>
            </a:r>
          </a:p>
          <a:p>
            <a:pPr marL="486410" lvl="1" indent="-285750"/>
            <a:r>
              <a:rPr lang="en-US" sz="2000" dirty="0">
                <a:solidFill>
                  <a:srgbClr val="0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Obtained the Waymo dataset</a:t>
            </a:r>
          </a:p>
          <a:p>
            <a:pPr marL="486410" lvl="1" indent="-285750"/>
            <a:r>
              <a:rPr lang="en-US" sz="2000" dirty="0">
                <a:solidFill>
                  <a:srgbClr val="0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Troubleshooted </a:t>
            </a:r>
            <a:r>
              <a:rPr lang="en-US" sz="2000" dirty="0" err="1">
                <a:solidFill>
                  <a:srgbClr val="0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mmdetection</a:t>
            </a:r>
            <a:r>
              <a:rPr lang="en-US" sz="2000" dirty="0">
                <a:solidFill>
                  <a:srgbClr val="0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 data conversion files</a:t>
            </a:r>
          </a:p>
          <a:p>
            <a:pPr marL="486410" lvl="1" indent="-285750"/>
            <a:r>
              <a:rPr lang="en-US" sz="2000" dirty="0">
                <a:solidFill>
                  <a:srgbClr val="0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Became more familiar with terminal commands </a:t>
            </a:r>
          </a:p>
          <a:p>
            <a:pPr marL="200660" lvl="1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Problem &amp; Solutions:</a:t>
            </a:r>
          </a:p>
          <a:p>
            <a:pPr marL="486410" lvl="1" indent="-285750"/>
            <a:r>
              <a:rPr lang="en-US" sz="2000" dirty="0">
                <a:solidFill>
                  <a:srgbClr val="0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Waymo data needs to be in KITTI format in order to be trained/tested by the SECOND program. </a:t>
            </a:r>
          </a:p>
          <a:p>
            <a:pPr marL="486410" lvl="1" indent="-285750"/>
            <a:r>
              <a:rPr lang="en-US" sz="2000" dirty="0">
                <a:solidFill>
                  <a:srgbClr val="0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The TensorFlow for the Waymo dataset conversion program is outdated and incompatible with specific versions of Python, Torch, and CUDA drivers.</a:t>
            </a:r>
          </a:p>
          <a:p>
            <a:pPr marL="200660" lvl="1" indent="0">
              <a:buFont typeface="Calibri" pitchFamily="34" charset="0"/>
              <a:buNone/>
            </a:pPr>
            <a:r>
              <a:rPr lang="en-US" sz="2000" b="1" dirty="0">
                <a:solidFill>
                  <a:srgbClr val="0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Plans for next week:</a:t>
            </a:r>
          </a:p>
          <a:p>
            <a:pPr marL="383540" lvl="1"/>
            <a:r>
              <a:rPr lang="en-US" sz="2000" dirty="0">
                <a:solidFill>
                  <a:srgbClr val="0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Work on &amp; finish poster/paper</a:t>
            </a:r>
            <a:endParaRPr lang="en-US" sz="2000" b="1" dirty="0">
              <a:solidFill>
                <a:srgbClr val="000000"/>
              </a:solidFill>
              <a:latin typeface="Helvetica Neue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0481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Helvetica Neue" panose="02000503000000020004"/>
                  <a:cs typeface="Times New Roman"/>
                </a:rPr>
                <a:t>NSF REU Research Experience on Internet of Things 2022</a:t>
              </a:r>
              <a:endParaRPr lang="en-US" sz="2000">
                <a:solidFill>
                  <a:schemeClr val="tx1"/>
                </a:solidFill>
                <a:latin typeface="Helvetica Neue" panose="02000503000000020004"/>
                <a:cs typeface="Times New Roman" panose="02020603050405020304" pitchFamily="18" charset="0"/>
              </a:endParaRP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633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6F32-FC80-43E3-8518-5EAD99C3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049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Helvetica Neue" panose="02000503000000020004"/>
              </a:rPr>
              <a:t>Trouble Shooting Condensed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772DA-024D-4AEE-B912-E636219EE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4065"/>
            <a:ext cx="10515600" cy="450446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Downloaded an older version of Waymo dataset</a:t>
            </a:r>
          </a:p>
          <a:p>
            <a:r>
              <a:rPr lang="en-US" dirty="0"/>
              <a:t>Downgraded python to downgrade TensorFlow</a:t>
            </a:r>
          </a:p>
          <a:p>
            <a:r>
              <a:rPr lang="en-US" dirty="0"/>
              <a:t>We fixed syntax issues in the code </a:t>
            </a:r>
          </a:p>
          <a:p>
            <a:r>
              <a:rPr lang="en-US" dirty="0"/>
              <a:t>Redownloaded mmcv (</a:t>
            </a:r>
            <a:r>
              <a:rPr lang="en-US" dirty="0" err="1"/>
              <a:t>MMDetection</a:t>
            </a:r>
            <a:r>
              <a:rPr lang="en-US" dirty="0"/>
              <a:t> Computer Vision) and </a:t>
            </a:r>
            <a:r>
              <a:rPr lang="en-US" dirty="0" err="1"/>
              <a:t>mmdet</a:t>
            </a:r>
            <a:r>
              <a:rPr lang="en-US" dirty="0"/>
              <a:t> (</a:t>
            </a:r>
            <a:r>
              <a:rPr lang="en-US" dirty="0" err="1"/>
              <a:t>MMDetection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Led to CUDA runtime not found an error</a:t>
            </a:r>
          </a:p>
          <a:p>
            <a:r>
              <a:rPr lang="en-US" dirty="0"/>
              <a:t>Downgraded Torch, </a:t>
            </a:r>
            <a:r>
              <a:rPr lang="en-US" dirty="0" err="1"/>
              <a:t>Pytorch</a:t>
            </a:r>
            <a:r>
              <a:rPr lang="en-US" dirty="0"/>
              <a:t>, and </a:t>
            </a:r>
            <a:r>
              <a:rPr lang="en-US" dirty="0" err="1"/>
              <a:t>TorchVision</a:t>
            </a:r>
            <a:endParaRPr lang="en-US" dirty="0"/>
          </a:p>
          <a:p>
            <a:r>
              <a:rPr lang="en-US" dirty="0"/>
              <a:t>Upgraded CUDA toolkit, but the upgrade was not being detected during runtime</a:t>
            </a:r>
          </a:p>
          <a:p>
            <a:r>
              <a:rPr lang="en-US" dirty="0"/>
              <a:t>Downgraded </a:t>
            </a:r>
            <a:r>
              <a:rPr lang="en-US" dirty="0" err="1"/>
              <a:t>protobuf</a:t>
            </a:r>
            <a:r>
              <a:rPr lang="en-US" dirty="0"/>
              <a:t> to match </a:t>
            </a:r>
            <a:r>
              <a:rPr lang="en-US" dirty="0" err="1"/>
              <a:t>protoc</a:t>
            </a:r>
            <a:r>
              <a:rPr lang="en-US" dirty="0"/>
              <a:t> version </a:t>
            </a:r>
          </a:p>
          <a:p>
            <a:r>
              <a:rPr lang="en-US" dirty="0"/>
              <a:t>Tried to create a separate environment on our personal computers, but still experienced the same issues</a:t>
            </a:r>
          </a:p>
          <a:p>
            <a:endParaRPr lang="en-US" dirty="0"/>
          </a:p>
        </p:txBody>
      </p:sp>
      <p:grpSp>
        <p:nvGrpSpPr>
          <p:cNvPr id="4" name="Grup 1">
            <a:extLst>
              <a:ext uri="{FF2B5EF4-FFF2-40B4-BE49-F238E27FC236}">
                <a16:creationId xmlns:a16="http://schemas.microsoft.com/office/drawing/2014/main" id="{A8BE65F3-B373-4C6A-8110-A037EAC600EA}"/>
              </a:ext>
            </a:extLst>
          </p:cNvPr>
          <p:cNvGrpSpPr/>
          <p:nvPr/>
        </p:nvGrpSpPr>
        <p:grpSpPr>
          <a:xfrm>
            <a:off x="-36684" y="5840481"/>
            <a:ext cx="12228684" cy="1086465"/>
            <a:chOff x="-36684" y="5846980"/>
            <a:chExt cx="12228684" cy="1086465"/>
          </a:xfrm>
        </p:grpSpPr>
        <p:sp>
          <p:nvSpPr>
            <p:cNvPr id="5" name="Dikdörtgen 5">
              <a:extLst>
                <a:ext uri="{FF2B5EF4-FFF2-40B4-BE49-F238E27FC236}">
                  <a16:creationId xmlns:a16="http://schemas.microsoft.com/office/drawing/2014/main" id="{02987C71-BC09-4B72-AA3A-268C8E9EAEA5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latin typeface="Helvetica Neue" panose="02000503000000020004"/>
                  <a:cs typeface="Times New Roman"/>
                </a:rPr>
                <a:t>NSF REU Research Experience on Internet of Things 2022</a:t>
              </a:r>
              <a:endParaRPr lang="en-US" sz="2000">
                <a:solidFill>
                  <a:schemeClr val="tx1"/>
                </a:solidFill>
                <a:latin typeface="Helvetica Neue" panose="02000503000000020004"/>
                <a:cs typeface="Times New Roman" panose="02020603050405020304" pitchFamily="18" charset="0"/>
              </a:endParaRPr>
            </a:p>
          </p:txBody>
        </p:sp>
        <p:pic>
          <p:nvPicPr>
            <p:cNvPr id="6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D8313EA3-A42B-4F0D-A888-7AEEAD2A2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7" name="Resim 9">
              <a:extLst>
                <a:ext uri="{FF2B5EF4-FFF2-40B4-BE49-F238E27FC236}">
                  <a16:creationId xmlns:a16="http://schemas.microsoft.com/office/drawing/2014/main" id="{3A12B719-3CED-4653-87FE-EAC1B4E75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0770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6DD4F714B89B49A1FFA3C95CEEF1DB" ma:contentTypeVersion="7" ma:contentTypeDescription="Create a new document." ma:contentTypeScope="" ma:versionID="924fdd209e381a04fd0debc020a54ef9">
  <xsd:schema xmlns:xsd="http://www.w3.org/2001/XMLSchema" xmlns:xs="http://www.w3.org/2001/XMLSchema" xmlns:p="http://schemas.microsoft.com/office/2006/metadata/properties" xmlns:ns3="b94dd94e-33be-4d9a-ae6a-e31ff6f50bc7" xmlns:ns4="8100af77-abe3-4d8d-b1d8-52fe661bc54b" targetNamespace="http://schemas.microsoft.com/office/2006/metadata/properties" ma:root="true" ma:fieldsID="5a131bf43b1d53be68a6bfcf04995642" ns3:_="" ns4:_="">
    <xsd:import namespace="b94dd94e-33be-4d9a-ae6a-e31ff6f50bc7"/>
    <xsd:import namespace="8100af77-abe3-4d8d-b1d8-52fe661bc54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dd94e-33be-4d9a-ae6a-e31ff6f50b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0af77-abe3-4d8d-b1d8-52fe661bc54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23724D-64E8-4189-9542-82C9D1808A73}">
  <ds:schemaRefs>
    <ds:schemaRef ds:uri="8100af77-abe3-4d8d-b1d8-52fe661bc54b"/>
    <ds:schemaRef ds:uri="b94dd94e-33be-4d9a-ae6a-e31ff6f50bc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D172DAB-9E03-4428-B1A2-DEBBFDC90C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1648CF-DACC-4338-AB75-89EEC9FE6ABC}">
  <ds:schemaRefs>
    <ds:schemaRef ds:uri="8100af77-abe3-4d8d-b1d8-52fe661bc54b"/>
    <ds:schemaRef ds:uri="b94dd94e-33be-4d9a-ae6a-e31ff6f50bc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226</Words>
  <Application>Microsoft Office PowerPoint</Application>
  <PresentationFormat>Widescreen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Helvetica Neue</vt:lpstr>
      <vt:lpstr>Office Teması</vt:lpstr>
      <vt:lpstr>PowerPoint Presentation</vt:lpstr>
      <vt:lpstr>Trouble Shooting Condensed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Kara</dc:creator>
  <cp:lastModifiedBy>Ashley Mojica</cp:lastModifiedBy>
  <cp:revision>3</cp:revision>
  <dcterms:created xsi:type="dcterms:W3CDTF">2021-05-16T03:04:08Z</dcterms:created>
  <dcterms:modified xsi:type="dcterms:W3CDTF">2022-06-23T18:26:57Z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0x010100056DD4F714B89B49A1FFA3C95CEEF1DB</vt:lpwstr>
  </property>
</Properties>
</file>