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Helvetica Neue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uot5rP60p4kAIxH1Nsm9v1la5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HelveticaNeue-bold.fntdata"/><Relationship Id="rId12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Italic.fntdata"/><Relationship Id="rId14" Type="http://schemas.openxmlformats.org/officeDocument/2006/relationships/font" Target="fonts/HelveticaNeue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383e26b2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3383e26b2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383e26b2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g13383e26b29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383e26b29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13383e26b29_1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383e26b2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13383e26b29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383e26b2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g13383e26b29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383e26b2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13383e26b29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g13383e26b29_0_5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85" name="Google Shape;85;g13383e26b29_0_5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86" name="Google Shape;86;g13383e26b29_0_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g13383e26b29_0_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g13383e26b29_0_5"/>
          <p:cNvSpPr txBox="1"/>
          <p:nvPr>
            <p:ph type="ctrTitle"/>
          </p:nvPr>
        </p:nvSpPr>
        <p:spPr>
          <a:xfrm>
            <a:off x="1524000" y="7405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Project 8</a:t>
            </a:r>
            <a:r>
              <a:rPr lang="en-US"/>
              <a:t>: </a:t>
            </a:r>
            <a:r>
              <a:rPr lang="en-US"/>
              <a:t>Privacy aware health monitoring for the elderly</a:t>
            </a:r>
            <a:endParaRPr/>
          </a:p>
        </p:txBody>
      </p:sp>
      <p:sp>
        <p:nvSpPr>
          <p:cNvPr id="89" name="Google Shape;89;g13383e26b29_0_5"/>
          <p:cNvSpPr txBox="1"/>
          <p:nvPr>
            <p:ph idx="1" type="subTitle"/>
          </p:nvPr>
        </p:nvSpPr>
        <p:spPr>
          <a:xfrm>
            <a:off x="1523988" y="38506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REU Students: </a:t>
            </a:r>
            <a:r>
              <a:rPr b="1" lang="en-US"/>
              <a:t>Chris Gittings</a:t>
            </a:r>
            <a:endParaRPr b="1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Faculty mentor(s): </a:t>
            </a:r>
            <a:r>
              <a:rPr b="1" lang="en-US"/>
              <a:t>Ladislau Bölöni and Damla Turgut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Week #4</a:t>
            </a:r>
            <a:r>
              <a:rPr lang="en-US"/>
              <a:t> (June 6  – June 10, 2022)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/>
        </p:nvSpPr>
        <p:spPr>
          <a:xfrm>
            <a:off x="919266" y="215817"/>
            <a:ext cx="842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1" lang="en-US" sz="4800">
                <a:latin typeface="Helvetica Neue"/>
                <a:ea typeface="Helvetica Neue"/>
                <a:cs typeface="Helvetica Neue"/>
                <a:sym typeface="Helvetica Neue"/>
              </a:rPr>
              <a:t>Accomplishments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919275" y="1600625"/>
            <a:ext cx="5251500" cy="11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4318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Helvetica Neue"/>
              <a:buAutoNum type="arabicPeriod"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Curated Image Dataset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6" name="Google Shape;96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97" name="Google Shape;97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98" name="Google Shape;9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"/>
          <p:cNvSpPr txBox="1"/>
          <p:nvPr/>
        </p:nvSpPr>
        <p:spPr>
          <a:xfrm>
            <a:off x="919275" y="2564050"/>
            <a:ext cx="5559900" cy="3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Total Images: 32,706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Images with People: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26,377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■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Images With a Fallen/Falling Person: 361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■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Total Categories: 93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Images without People: 5,968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Images gathered from google image scrapes and  3 datasets used by other researchers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3600" y="38281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79800" y="-55333"/>
            <a:ext cx="1743075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8141775" y="2363800"/>
            <a:ext cx="174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Examples of Fallen People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13375" y="3434200"/>
            <a:ext cx="2549625" cy="194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55100" y="3563925"/>
            <a:ext cx="2036565" cy="257793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9720000" y="5452825"/>
            <a:ext cx="247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Examples of Non-Fallen People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383e26b29_0_53"/>
          <p:cNvSpPr txBox="1"/>
          <p:nvPr/>
        </p:nvSpPr>
        <p:spPr>
          <a:xfrm>
            <a:off x="919266" y="215817"/>
            <a:ext cx="842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1" lang="en-US" sz="4800">
                <a:latin typeface="Helvetica Neue"/>
                <a:ea typeface="Helvetica Neue"/>
                <a:cs typeface="Helvetica Neue"/>
                <a:sym typeface="Helvetica Neue"/>
              </a:rPr>
              <a:t>Accomplishments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g13383e26b29_0_53"/>
          <p:cNvSpPr txBox="1"/>
          <p:nvPr/>
        </p:nvSpPr>
        <p:spPr>
          <a:xfrm>
            <a:off x="6170725" y="1514525"/>
            <a:ext cx="5889000" cy="11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2.  Started Coding Person Recognition ML Model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3" name="Google Shape;113;g13383e26b29_0_53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14" name="Google Shape;114;g13383e26b29_0_53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15" name="Google Shape;115;g13383e26b29_0_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g13383e26b29_0_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g13383e26b29_0_53"/>
          <p:cNvSpPr txBox="1"/>
          <p:nvPr/>
        </p:nvSpPr>
        <p:spPr>
          <a:xfrm>
            <a:off x="6632100" y="2622775"/>
            <a:ext cx="5559900" cy="3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Progress So Far: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Decided on using PyCharm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Getting all image paths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Converting image paths to RGB arrays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Choosing a number of images to use in the final dataset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Splitting the data into train, validation, and test sets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8" name="Google Shape;118;g13383e26b29_0_53"/>
          <p:cNvPicPr preferRelativeResize="0"/>
          <p:nvPr/>
        </p:nvPicPr>
        <p:blipFill rotWithShape="1">
          <a:blip r:embed="rId5">
            <a:alphaModFix/>
          </a:blip>
          <a:srcRect b="0" l="0" r="38864" t="0"/>
          <a:stretch/>
        </p:blipFill>
        <p:spPr>
          <a:xfrm>
            <a:off x="1110175" y="1762175"/>
            <a:ext cx="4861051" cy="42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383e26b29_1_19"/>
          <p:cNvSpPr txBox="1"/>
          <p:nvPr/>
        </p:nvSpPr>
        <p:spPr>
          <a:xfrm>
            <a:off x="1080816" y="201117"/>
            <a:ext cx="842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1" lang="en-US" sz="4800"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g13383e26b29_1_19"/>
          <p:cNvSpPr txBox="1"/>
          <p:nvPr/>
        </p:nvSpPr>
        <p:spPr>
          <a:xfrm>
            <a:off x="1080825" y="1894325"/>
            <a:ext cx="8041500" cy="3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100"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  <a:endParaRPr b="1"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I currently have the images sorted by 93 states, but many images can fall under multiple categories (overlapping categories)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100">
                <a:latin typeface="Helvetica Neue"/>
                <a:ea typeface="Helvetica Neue"/>
                <a:cs typeface="Helvetica Neue"/>
                <a:sym typeface="Helvetica Neue"/>
              </a:rPr>
              <a:t>Solution</a:t>
            </a:r>
            <a:endParaRPr b="1"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Two Options: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◦"/>
            </a:pPr>
            <a:r>
              <a:rPr i="1" lang="en-US" sz="1800">
                <a:latin typeface="Helvetica Neue"/>
                <a:ea typeface="Helvetica Neue"/>
                <a:cs typeface="Helvetica Neue"/>
                <a:sym typeface="Helvetica Neue"/>
              </a:rPr>
              <a:t>Combine categories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 to decrease overlap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Label the states as [person or no person] and [</a:t>
            </a:r>
            <a:r>
              <a:rPr i="1" lang="en-US" sz="1800">
                <a:latin typeface="Helvetica Neue"/>
                <a:ea typeface="Helvetica Neue"/>
                <a:cs typeface="Helvetica Neue"/>
                <a:sym typeface="Helvetica Neue"/>
              </a:rPr>
              <a:t>fallen or not fallen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Current Approach: Discussion with mentors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5" name="Google Shape;125;g13383e26b29_1_19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26" name="Google Shape;126;g13383e26b29_1_19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27" name="Google Shape;127;g13383e26b29_1_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g13383e26b29_1_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9" name="Google Shape;129;g13383e26b29_1_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02125" y="945574"/>
            <a:ext cx="2148625" cy="32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3383e26b29_1_19"/>
          <p:cNvSpPr txBox="1"/>
          <p:nvPr/>
        </p:nvSpPr>
        <p:spPr>
          <a:xfrm>
            <a:off x="9502125" y="4282200"/>
            <a:ext cx="214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Example: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Jumping AND Jumping Jack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383e26b29_1_1"/>
          <p:cNvSpPr txBox="1"/>
          <p:nvPr/>
        </p:nvSpPr>
        <p:spPr>
          <a:xfrm>
            <a:off x="1080816" y="201117"/>
            <a:ext cx="842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1" lang="en-US" sz="4800"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g13383e26b29_1_1"/>
          <p:cNvSpPr txBox="1"/>
          <p:nvPr/>
        </p:nvSpPr>
        <p:spPr>
          <a:xfrm>
            <a:off x="1080825" y="1894325"/>
            <a:ext cx="8978700" cy="3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100"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  <a:endParaRPr b="1"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What IDE do I use to code my ML algorithm?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100">
                <a:latin typeface="Helvetica Neue"/>
                <a:ea typeface="Helvetica Neue"/>
                <a:cs typeface="Helvetica Neue"/>
                <a:sym typeface="Helvetica Neue"/>
              </a:rPr>
              <a:t>Solution</a:t>
            </a:r>
            <a:endParaRPr b="1"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Internet research indicates that PyCharm works well for machine learning in Python machine learning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Already had PyCharm installed, so no need to download anything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7" name="Google Shape;137;g13383e26b29_1_1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38" name="Google Shape;138;g13383e26b29_1_1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39" name="Google Shape;139;g13383e26b29_1_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g13383e26b29_1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1" name="Google Shape;141;g13383e26b29_1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3400" y="925500"/>
            <a:ext cx="2449675" cy="24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13383e26b29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4622" y="3191822"/>
            <a:ext cx="1329850" cy="199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3383e26b29_1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5575" y="2136190"/>
            <a:ext cx="1827675" cy="124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3383e26b29_1_10"/>
          <p:cNvSpPr txBox="1"/>
          <p:nvPr/>
        </p:nvSpPr>
        <p:spPr>
          <a:xfrm>
            <a:off x="1080816" y="201117"/>
            <a:ext cx="842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1" lang="en-US" sz="4800"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g13383e26b29_1_10"/>
          <p:cNvSpPr txBox="1"/>
          <p:nvPr/>
        </p:nvSpPr>
        <p:spPr>
          <a:xfrm>
            <a:off x="1080825" y="1894325"/>
            <a:ext cx="8978700" cy="3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100"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  <a:endParaRPr b="1"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Which model is best for recognizing the presence of people in images?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100">
                <a:latin typeface="Helvetica Neue"/>
                <a:ea typeface="Helvetica Neue"/>
                <a:cs typeface="Helvetica Neue"/>
                <a:sym typeface="Helvetica Neue"/>
              </a:rPr>
              <a:t>Solution</a:t>
            </a:r>
            <a:endParaRPr b="1"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ResNet, VGG-19, and ViT have all been recommended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12001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All are pre-trained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Approach: Next week I will test all three on my dataset and choose the one with the highest accuracy.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50" name="Google Shape;150;g13383e26b29_1_1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51" name="Google Shape;151;g13383e26b29_1_1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52" name="Google Shape;152;g13383e26b29_1_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g13383e26b29_1_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4" name="Google Shape;154;g13383e26b29_1_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52500" y="490150"/>
            <a:ext cx="1976749" cy="241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3383e26b29_1_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20375" y="2824663"/>
            <a:ext cx="1827675" cy="182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383e26b29_0_28"/>
          <p:cNvSpPr txBox="1"/>
          <p:nvPr/>
        </p:nvSpPr>
        <p:spPr>
          <a:xfrm>
            <a:off x="1080816" y="201117"/>
            <a:ext cx="842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1" lang="en-US" sz="4800">
                <a:latin typeface="Helvetica Neue"/>
                <a:ea typeface="Helvetica Neue"/>
                <a:cs typeface="Helvetica Neue"/>
                <a:sym typeface="Helvetica Neue"/>
              </a:rPr>
              <a:t>Plans for Next Week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g13383e26b29_0_28"/>
          <p:cNvSpPr txBox="1"/>
          <p:nvPr/>
        </p:nvSpPr>
        <p:spPr>
          <a:xfrm>
            <a:off x="1080825" y="2374400"/>
            <a:ext cx="8978700" cy="3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74295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Finalize Image Dataset Categories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the 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ResNet, VGG-19, and ViT models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Employ Data Loading for improved program performance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Determine optimal train, validation, and test set sizes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74295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 this week’s progress and part 2 of the model with mentors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62" name="Google Shape;162;g13383e26b29_0_28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63" name="Google Shape;163;g13383e26b29_0_28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64" name="Google Shape;164;g13383e26b29_0_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g13383e26b29_0_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