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ji+Y8eAczPVuywha4fJwrV4Ok8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customschemas.google.com/relationships/presentationmetadata" Target="meta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d1ae5c65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11d1ae5c653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2d4af5f85_0_2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32d4af5f85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2d4af5f85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32d4af5f85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2d4af5f85_0_2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132d4af5f85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2d4af5f85_0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132d4af5f85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32d4af5f85_0_3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132d4af5f85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32d4af5f85_0_5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32d4af5f85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d1ae5c653_3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11d1ae5c653_3_3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d1ae5c653_3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11d1ae5c653_3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d1ae5c653_3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11d1ae5c653_3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d1ae5c653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11d1ae5c653_3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32d4af5f85_0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132d4af5f85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2d4af5f85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132d4af5f85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32d4af5f85_0_1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132d4af5f85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32d4af5f85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132d4af5f85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32d4af5f85_0_2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132d4af5f85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32d4af5f85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132d4af5f85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132d4af5f85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32d4af5f85_0_2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132d4af5f85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1" name="Shape 11"/>
        <p:cNvGrpSpPr/>
        <p:nvPr/>
      </p:nvGrpSpPr>
      <p:grpSpPr>
        <a:xfrm>
          <a:off x="0" y="0"/>
          <a:ext cx="0" cy="0"/>
          <a:chOff x="0" y="0"/>
          <a:chExt cx="0" cy="0"/>
        </a:xfrm>
      </p:grpSpPr>
      <p:sp>
        <p:nvSpPr>
          <p:cNvPr id="12" name="Google Shape;1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g132d4af5f85_0_16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g132d4af5f85_0_16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9" name="Google Shape;89;g132d4af5f85_0_1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132d4af5f85_0_1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g132d4af5f85_0_1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g132d4af5f85_0_1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g132d4af5f85_0_17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g132d4af5f85_0_1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132d4af5f85_0_1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g132d4af5f85_0_1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g132d4af5f85_0_17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132d4af5f85_0_17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132d4af5f85_0_1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g132d4af5f85_0_1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g132d4af5f85_0_1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g132d4af5f85_0_1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g132d4af5f85_0_18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7" name="Google Shape;107;g132d4af5f85_0_18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g132d4af5f85_0_1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g132d4af5f85_0_1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g132d4af5f85_0_1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g132d4af5f85_0_18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3" name="Google Shape;113;g132d4af5f85_0_18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4" name="Google Shape;114;g132d4af5f85_0_18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132d4af5f85_0_18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6" name="Google Shape;116;g132d4af5f85_0_18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132d4af5f85_0_1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g132d4af5f85_0_1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g132d4af5f85_0_1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g132d4af5f85_0_1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g132d4af5f85_0_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132d4af5f85_0_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g132d4af5f85_0_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g132d4af5f85_0_2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132d4af5f85_0_2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132d4af5f85_0_2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132d4af5f85_0_20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132d4af5f85_0_20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2" name="Google Shape;132;g132d4af5f85_0_20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3" name="Google Shape;133;g132d4af5f85_0_2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132d4af5f85_0_2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132d4af5f85_0_2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7" name="Shape 17"/>
        <p:cNvGrpSpPr/>
        <p:nvPr/>
      </p:nvGrpSpPr>
      <p:grpSpPr>
        <a:xfrm>
          <a:off x="0" y="0"/>
          <a:ext cx="0" cy="0"/>
          <a:chOff x="0" y="0"/>
          <a:chExt cx="0" cy="0"/>
        </a:xfrm>
      </p:grpSpPr>
      <p:sp>
        <p:nvSpPr>
          <p:cNvPr id="18" name="Google Shape;18;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132d4af5f85_0_21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132d4af5f85_0_214"/>
          <p:cNvSpPr/>
          <p:nvPr>
            <p:ph idx="2" type="pic"/>
          </p:nvPr>
        </p:nvSpPr>
        <p:spPr>
          <a:xfrm>
            <a:off x="5183188" y="987425"/>
            <a:ext cx="6172200" cy="4873500"/>
          </a:xfrm>
          <a:prstGeom prst="rect">
            <a:avLst/>
          </a:prstGeom>
          <a:noFill/>
          <a:ln>
            <a:noFill/>
          </a:ln>
        </p:spPr>
      </p:sp>
      <p:sp>
        <p:nvSpPr>
          <p:cNvPr id="139" name="Google Shape;139;g132d4af5f85_0_21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0" name="Google Shape;140;g132d4af5f85_0_2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132d4af5f85_0_2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132d4af5f85_0_2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132d4af5f85_0_2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132d4af5f85_0_22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132d4af5f85_0_2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132d4af5f85_0_2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132d4af5f85_0_2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132d4af5f85_0_22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132d4af5f85_0_22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132d4af5f85_0_2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132d4af5f85_0_2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132d4af5f85_0_2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p:nvPr>
            <p:ph idx="2" type="pic"/>
          </p:nvPr>
        </p:nvSpPr>
        <p:spPr>
          <a:xfrm>
            <a:off x="5183188" y="987425"/>
            <a:ext cx="6172200" cy="4873625"/>
          </a:xfrm>
          <a:prstGeom prst="rect">
            <a:avLst/>
          </a:prstGeom>
          <a:noFill/>
          <a:ln>
            <a:noFill/>
          </a:ln>
        </p:spPr>
      </p:sp>
      <p:sp>
        <p:nvSpPr>
          <p:cNvPr id="64" name="Google Shape;6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g132d4af5f85_0_1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132d4af5f85_0_1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132d4af5f85_0_1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132d4af5f85_0_1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132d4af5f85_0_1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34.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8.jp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23.jpg"/><Relationship Id="rId5" Type="http://schemas.openxmlformats.org/officeDocument/2006/relationships/image" Target="../media/image7.jpg"/><Relationship Id="rId6" Type="http://schemas.openxmlformats.org/officeDocument/2006/relationships/image" Target="../media/image14.jpg"/><Relationship Id="rId7" Type="http://schemas.openxmlformats.org/officeDocument/2006/relationships/image" Target="../media/image12.jpg"/><Relationship Id="rId8"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3.gif"/><Relationship Id="rId4" Type="http://schemas.openxmlformats.org/officeDocument/2006/relationships/image" Target="../media/image4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1d1ae5c653_3_0"/>
          <p:cNvSpPr txBox="1"/>
          <p:nvPr/>
        </p:nvSpPr>
        <p:spPr>
          <a:xfrm>
            <a:off x="1302012" y="2330026"/>
            <a:ext cx="9588000" cy="1992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lang="en-US" sz="2600">
                <a:solidFill>
                  <a:schemeClr val="dk1"/>
                </a:solidFill>
                <a:latin typeface="Helvetica Neue"/>
                <a:ea typeface="Helvetica Neue"/>
                <a:cs typeface="Helvetica Neue"/>
                <a:sym typeface="Helvetica Neue"/>
              </a:rPr>
              <a:t>Project #5: </a:t>
            </a:r>
            <a:r>
              <a:rPr b="1" lang="en-US" sz="2600">
                <a:solidFill>
                  <a:srgbClr val="606060"/>
                </a:solidFill>
                <a:highlight>
                  <a:srgbClr val="FDFDFD"/>
                </a:highlight>
                <a:latin typeface="Helvetica Neue"/>
                <a:ea typeface="Helvetica Neue"/>
                <a:cs typeface="Helvetica Neue"/>
                <a:sym typeface="Helvetica Neue"/>
              </a:rPr>
              <a:t> </a:t>
            </a:r>
            <a:r>
              <a:rPr b="1" lang="en-US" sz="2600">
                <a:solidFill>
                  <a:schemeClr val="dk1"/>
                </a:solidFill>
                <a:highlight>
                  <a:srgbClr val="FDFDFD"/>
                </a:highlight>
                <a:latin typeface="Helvetica Neue"/>
                <a:ea typeface="Helvetica Neue"/>
                <a:cs typeface="Helvetica Neue"/>
                <a:sym typeface="Helvetica Neue"/>
              </a:rPr>
              <a:t>Biopolymer Based Sensors and Actuators</a:t>
            </a:r>
            <a:br>
              <a:rPr lang="en-US" sz="2600">
                <a:solidFill>
                  <a:schemeClr val="dk1"/>
                </a:solidFill>
                <a:latin typeface="Helvetica Neue"/>
                <a:ea typeface="Helvetica Neue"/>
                <a:cs typeface="Helvetica Neue"/>
                <a:sym typeface="Helvetica Neue"/>
              </a:rPr>
            </a:br>
            <a:r>
              <a:rPr lang="en-US" sz="2400">
                <a:solidFill>
                  <a:schemeClr val="dk1"/>
                </a:solidFill>
                <a:latin typeface="Helvetica Neue"/>
                <a:ea typeface="Helvetica Neue"/>
                <a:cs typeface="Helvetica Neue"/>
                <a:sym typeface="Helvetica Neue"/>
              </a:rPr>
              <a:t>REU Students: Jayla Smalls &amp; Kevin Deng</a:t>
            </a:r>
            <a:endParaRPr b="1" sz="2400">
              <a:solidFill>
                <a:schemeClr val="dk1"/>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2000"/>
              <a:buFont typeface="Helvetica Neue"/>
              <a:buNone/>
            </a:pPr>
            <a:r>
              <a:rPr lang="en-US" sz="2400">
                <a:solidFill>
                  <a:schemeClr val="dk1"/>
                </a:solidFill>
                <a:latin typeface="Helvetica Neue"/>
                <a:ea typeface="Helvetica Neue"/>
                <a:cs typeface="Helvetica Neue"/>
                <a:sym typeface="Helvetica Neue"/>
              </a:rPr>
              <a:t>Faculty mentor(s): </a:t>
            </a:r>
            <a:r>
              <a:rPr lang="en-US" sz="2400">
                <a:solidFill>
                  <a:schemeClr val="dk1"/>
                </a:solidFill>
                <a:highlight>
                  <a:srgbClr val="FDFDFD"/>
                </a:highlight>
                <a:latin typeface="Helvetica Neue"/>
                <a:ea typeface="Helvetica Neue"/>
                <a:cs typeface="Helvetica Neue"/>
                <a:sym typeface="Helvetica Neue"/>
              </a:rPr>
              <a:t>Hyoung Jin Cho and Ladislau Bölöni</a:t>
            </a:r>
            <a:endParaRPr sz="2400">
              <a:solidFill>
                <a:schemeClr val="dk1"/>
              </a:solidFill>
              <a:highlight>
                <a:srgbClr val="FDFDFD"/>
              </a:highlight>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2000"/>
              <a:buFont typeface="Helvetica Neue"/>
              <a:buNone/>
            </a:pPr>
            <a:r>
              <a:t/>
            </a:r>
            <a:endParaRPr sz="2400">
              <a:solidFill>
                <a:schemeClr val="dk1"/>
              </a:solidFill>
              <a:highlight>
                <a:srgbClr val="FDFDFD"/>
              </a:highlight>
              <a:latin typeface="Helvetica Neue"/>
              <a:ea typeface="Helvetica Neue"/>
              <a:cs typeface="Helvetica Neue"/>
              <a:sym typeface="Helvetica Neue"/>
            </a:endParaRPr>
          </a:p>
          <a:p>
            <a:pPr indent="0" lvl="1" marL="201168" rtl="0" algn="ctr">
              <a:lnSpc>
                <a:spcPct val="90000"/>
              </a:lnSpc>
              <a:spcBef>
                <a:spcPts val="0"/>
              </a:spcBef>
              <a:spcAft>
                <a:spcPts val="0"/>
              </a:spcAft>
              <a:buClr>
                <a:schemeClr val="accent1"/>
              </a:buClr>
              <a:buSzPts val="1800"/>
              <a:buFont typeface="Calibri"/>
              <a:buNone/>
            </a:pPr>
            <a:r>
              <a:rPr b="1" lang="en-US" sz="2400">
                <a:solidFill>
                  <a:schemeClr val="dk1"/>
                </a:solidFill>
                <a:latin typeface="Helvetica Neue"/>
                <a:ea typeface="Helvetica Neue"/>
                <a:cs typeface="Helvetica Neue"/>
                <a:sym typeface="Helvetica Neue"/>
              </a:rPr>
              <a:t>Week #4 (Monday June 6, 2022– Friday June 10, 2022)</a:t>
            </a:r>
            <a:r>
              <a:rPr b="1" lang="en-US" sz="1800">
                <a:solidFill>
                  <a:schemeClr val="dk1"/>
                </a:solidFill>
                <a:latin typeface="Helvetica Neue"/>
                <a:ea typeface="Helvetica Neue"/>
                <a:cs typeface="Helvetica Neue"/>
                <a:sym typeface="Helvetica Neue"/>
              </a:rPr>
              <a:t> </a:t>
            </a:r>
            <a:endParaRPr sz="1800">
              <a:solidFill>
                <a:schemeClr val="dk1"/>
              </a:solidFill>
              <a:highlight>
                <a:srgbClr val="FDFDFD"/>
              </a:highlight>
              <a:latin typeface="Helvetica Neue"/>
              <a:ea typeface="Helvetica Neue"/>
              <a:cs typeface="Helvetica Neue"/>
              <a:sym typeface="Helvetica Neue"/>
            </a:endParaRPr>
          </a:p>
        </p:txBody>
      </p:sp>
      <p:grpSp>
        <p:nvGrpSpPr>
          <p:cNvPr id="160" name="Google Shape;160;g11d1ae5c653_3_0"/>
          <p:cNvGrpSpPr/>
          <p:nvPr/>
        </p:nvGrpSpPr>
        <p:grpSpPr>
          <a:xfrm>
            <a:off x="-36684" y="5846980"/>
            <a:ext cx="12228684" cy="1086466"/>
            <a:chOff x="-36684" y="5846980"/>
            <a:chExt cx="12228684" cy="1086466"/>
          </a:xfrm>
        </p:grpSpPr>
        <p:sp>
          <p:nvSpPr>
            <p:cNvPr id="161" name="Google Shape;161;g11d1ae5c653_3_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162" name="Google Shape;162;g11d1ae5c653_3_0"/>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63" name="Google Shape;163;g11d1ae5c653_3_0"/>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32d4af5f85_0_2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a:t>
            </a:r>
            <a:endParaRPr/>
          </a:p>
        </p:txBody>
      </p:sp>
      <p:sp>
        <p:nvSpPr>
          <p:cNvPr id="245" name="Google Shape;245;g132d4af5f85_0_2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For the ones that have cracks on conducting line, coat the conducting thin line with silver paste</a:t>
            </a:r>
            <a:endParaRPr/>
          </a:p>
        </p:txBody>
      </p:sp>
      <p:pic>
        <p:nvPicPr>
          <p:cNvPr id="246" name="Google Shape;246;g132d4af5f85_0_251"/>
          <p:cNvPicPr preferRelativeResize="0"/>
          <p:nvPr/>
        </p:nvPicPr>
        <p:blipFill rotWithShape="1">
          <a:blip r:embed="rId3">
            <a:alphaModFix/>
          </a:blip>
          <a:srcRect b="0" l="0" r="0" t="0"/>
          <a:stretch/>
        </p:blipFill>
        <p:spPr>
          <a:xfrm rot="-5400000">
            <a:off x="5548639" y="1743075"/>
            <a:ext cx="3829050" cy="5038725"/>
          </a:xfrm>
          <a:prstGeom prst="rect">
            <a:avLst/>
          </a:prstGeom>
          <a:noFill/>
          <a:ln>
            <a:noFill/>
          </a:ln>
        </p:spPr>
      </p:pic>
      <p:sp>
        <p:nvSpPr>
          <p:cNvPr id="247" name="Google Shape;247;g132d4af5f85_0_251"/>
          <p:cNvSpPr/>
          <p:nvPr/>
        </p:nvSpPr>
        <p:spPr>
          <a:xfrm>
            <a:off x="8484626" y="4421079"/>
            <a:ext cx="1415700" cy="13938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g132d4af5f85_0_251"/>
          <p:cNvSpPr/>
          <p:nvPr/>
        </p:nvSpPr>
        <p:spPr>
          <a:xfrm>
            <a:off x="8007658" y="4110361"/>
            <a:ext cx="310800" cy="22014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g132d4af5f85_0_251"/>
          <p:cNvSpPr/>
          <p:nvPr/>
        </p:nvSpPr>
        <p:spPr>
          <a:xfrm>
            <a:off x="6822902" y="3231472"/>
            <a:ext cx="1184700" cy="11895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50" name="Google Shape;250;g132d4af5f85_0_251"/>
          <p:cNvCxnSpPr>
            <a:stCxn id="249" idx="2"/>
          </p:cNvCxnSpPr>
          <p:nvPr/>
        </p:nvCxnSpPr>
        <p:spPr>
          <a:xfrm rot="10800000">
            <a:off x="4394402" y="3826222"/>
            <a:ext cx="242850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251" name="Google Shape;251;g132d4af5f85_0_251"/>
          <p:cNvCxnSpPr>
            <a:stCxn id="248" idx="2"/>
          </p:cNvCxnSpPr>
          <p:nvPr/>
        </p:nvCxnSpPr>
        <p:spPr>
          <a:xfrm rot="10800000">
            <a:off x="4394458" y="5211061"/>
            <a:ext cx="361320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252" name="Google Shape;252;g132d4af5f85_0_251"/>
          <p:cNvCxnSpPr>
            <a:stCxn id="247" idx="6"/>
          </p:cNvCxnSpPr>
          <p:nvPr/>
        </p:nvCxnSpPr>
        <p:spPr>
          <a:xfrm>
            <a:off x="9900326" y="5117979"/>
            <a:ext cx="549300" cy="0"/>
          </a:xfrm>
          <a:prstGeom prst="straightConnector1">
            <a:avLst/>
          </a:prstGeom>
          <a:noFill/>
          <a:ln cap="flat" cmpd="sng" w="19050">
            <a:solidFill>
              <a:srgbClr val="FF0000"/>
            </a:solidFill>
            <a:prstDash val="solid"/>
            <a:miter lim="800000"/>
            <a:headEnd len="sm" w="sm" type="none"/>
            <a:tailEnd len="med" w="med" type="triangle"/>
          </a:ln>
        </p:spPr>
      </p:cxnSp>
      <p:sp>
        <p:nvSpPr>
          <p:cNvPr id="253" name="Google Shape;253;g132d4af5f85_0_251"/>
          <p:cNvSpPr txBox="1"/>
          <p:nvPr/>
        </p:nvSpPr>
        <p:spPr>
          <a:xfrm>
            <a:off x="2743739" y="3641609"/>
            <a:ext cx="165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Painted sensors</a:t>
            </a:r>
            <a:endParaRPr/>
          </a:p>
        </p:txBody>
      </p:sp>
      <p:sp>
        <p:nvSpPr>
          <p:cNvPr id="254" name="Google Shape;254;g132d4af5f85_0_251"/>
          <p:cNvSpPr txBox="1"/>
          <p:nvPr/>
        </p:nvSpPr>
        <p:spPr>
          <a:xfrm>
            <a:off x="3617907" y="5026464"/>
            <a:ext cx="723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Brush</a:t>
            </a:r>
            <a:endParaRPr/>
          </a:p>
        </p:txBody>
      </p:sp>
      <p:sp>
        <p:nvSpPr>
          <p:cNvPr id="255" name="Google Shape;255;g132d4af5f85_0_251"/>
          <p:cNvSpPr txBox="1"/>
          <p:nvPr/>
        </p:nvSpPr>
        <p:spPr>
          <a:xfrm>
            <a:off x="10482508" y="4933310"/>
            <a:ext cx="1248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Silver Paste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132d4af5f85_0_2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a:t>
            </a:r>
            <a:endParaRPr/>
          </a:p>
        </p:txBody>
      </p:sp>
      <p:sp>
        <p:nvSpPr>
          <p:cNvPr id="261" name="Google Shape;261;g132d4af5f85_0_2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n-US"/>
              <a:t>Preparing the chitosan solution:</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0.984g magnetic nanoparticles</a:t>
            </a:r>
            <a:endParaRPr/>
          </a:p>
          <a:p>
            <a:pPr indent="0" lvl="0" marL="0" rtl="0" algn="l">
              <a:lnSpc>
                <a:spcPct val="90000"/>
              </a:lnSpc>
              <a:spcBef>
                <a:spcPts val="1000"/>
              </a:spcBef>
              <a:spcAft>
                <a:spcPts val="0"/>
              </a:spcAft>
              <a:buClr>
                <a:schemeClr val="dk1"/>
              </a:buClr>
              <a:buSzPts val="2800"/>
              <a:buNone/>
            </a:pPr>
            <a:r>
              <a:rPr lang="en-US"/>
              <a:t>0.05g chitosan</a:t>
            </a:r>
            <a:endParaRPr/>
          </a:p>
          <a:p>
            <a:pPr indent="0" lvl="0" marL="0" rtl="0" algn="l">
              <a:lnSpc>
                <a:spcPct val="90000"/>
              </a:lnSpc>
              <a:spcBef>
                <a:spcPts val="1000"/>
              </a:spcBef>
              <a:spcAft>
                <a:spcPts val="0"/>
              </a:spcAft>
              <a:buClr>
                <a:schemeClr val="dk1"/>
              </a:buClr>
              <a:buSzPts val="2800"/>
              <a:buNone/>
            </a:pPr>
            <a:r>
              <a:rPr lang="en-US"/>
              <a:t>40ml deionized water</a:t>
            </a:r>
            <a:endParaRPr/>
          </a:p>
          <a:p>
            <a:pPr indent="0" lvl="0" marL="0" rtl="0" algn="l">
              <a:lnSpc>
                <a:spcPct val="90000"/>
              </a:lnSpc>
              <a:spcBef>
                <a:spcPts val="1000"/>
              </a:spcBef>
              <a:spcAft>
                <a:spcPts val="0"/>
              </a:spcAft>
              <a:buClr>
                <a:schemeClr val="dk1"/>
              </a:buClr>
              <a:buSzPts val="2800"/>
              <a:buNone/>
            </a:pPr>
            <a:r>
              <a:rPr lang="en-US"/>
              <a:t>0.23ml acetic acid</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After mixing, stir for 12 hours: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descr="[video-to-gif output image]" id="262" name="Google Shape;262;g132d4af5f85_0_266"/>
          <p:cNvPicPr preferRelativeResize="0"/>
          <p:nvPr/>
        </p:nvPicPr>
        <p:blipFill rotWithShape="1">
          <a:blip r:embed="rId3">
            <a:alphaModFix/>
          </a:blip>
          <a:srcRect b="0" l="0" r="0" t="0"/>
          <a:stretch/>
        </p:blipFill>
        <p:spPr>
          <a:xfrm>
            <a:off x="5419051" y="3970085"/>
            <a:ext cx="1352447" cy="2405341"/>
          </a:xfrm>
          <a:prstGeom prst="rect">
            <a:avLst/>
          </a:prstGeom>
          <a:noFill/>
          <a:ln>
            <a:noFill/>
          </a:ln>
        </p:spPr>
      </p:pic>
      <p:pic>
        <p:nvPicPr>
          <p:cNvPr id="263" name="Google Shape;263;g132d4af5f85_0_266"/>
          <p:cNvPicPr preferRelativeResize="0"/>
          <p:nvPr/>
        </p:nvPicPr>
        <p:blipFill rotWithShape="1">
          <a:blip r:embed="rId4">
            <a:alphaModFix/>
          </a:blip>
          <a:srcRect b="0" l="0" r="0" t="0"/>
          <a:stretch/>
        </p:blipFill>
        <p:spPr>
          <a:xfrm>
            <a:off x="6875782" y="1307871"/>
            <a:ext cx="3885387" cy="4810125"/>
          </a:xfrm>
          <a:prstGeom prst="rect">
            <a:avLst/>
          </a:prstGeom>
          <a:noFill/>
          <a:ln>
            <a:noFill/>
          </a:ln>
        </p:spPr>
      </p:pic>
      <p:sp>
        <p:nvSpPr>
          <p:cNvPr id="264" name="Google Shape;264;g132d4af5f85_0_266"/>
          <p:cNvSpPr/>
          <p:nvPr/>
        </p:nvSpPr>
        <p:spPr>
          <a:xfrm>
            <a:off x="5372428" y="3490992"/>
            <a:ext cx="1445700" cy="2220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32d4af5f85_0_2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 experiment</a:t>
            </a:r>
            <a:endParaRPr/>
          </a:p>
        </p:txBody>
      </p:sp>
      <p:sp>
        <p:nvSpPr>
          <p:cNvPr id="270" name="Google Shape;270;g132d4af5f85_0_2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Connection set up:</a:t>
            </a:r>
            <a:endParaRPr/>
          </a:p>
        </p:txBody>
      </p:sp>
      <p:pic>
        <p:nvPicPr>
          <p:cNvPr id="271" name="Google Shape;271;g132d4af5f85_0_274"/>
          <p:cNvPicPr preferRelativeResize="0"/>
          <p:nvPr/>
        </p:nvPicPr>
        <p:blipFill rotWithShape="1">
          <a:blip r:embed="rId3">
            <a:alphaModFix/>
          </a:blip>
          <a:srcRect b="0" l="0" r="0" t="0"/>
          <a:stretch/>
        </p:blipFill>
        <p:spPr>
          <a:xfrm>
            <a:off x="5574001" y="1502822"/>
            <a:ext cx="3539907" cy="4669278"/>
          </a:xfrm>
          <a:prstGeom prst="rect">
            <a:avLst/>
          </a:prstGeom>
          <a:noFill/>
          <a:ln>
            <a:noFill/>
          </a:ln>
        </p:spPr>
      </p:pic>
      <p:sp>
        <p:nvSpPr>
          <p:cNvPr id="272" name="Google Shape;272;g132d4af5f85_0_274"/>
          <p:cNvSpPr/>
          <p:nvPr/>
        </p:nvSpPr>
        <p:spPr>
          <a:xfrm>
            <a:off x="6818050" y="3595456"/>
            <a:ext cx="363900" cy="3729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73" name="Google Shape;273;g132d4af5f85_0_274"/>
          <p:cNvCxnSpPr>
            <a:stCxn id="272" idx="2"/>
          </p:cNvCxnSpPr>
          <p:nvPr/>
        </p:nvCxnSpPr>
        <p:spPr>
          <a:xfrm flipH="1">
            <a:off x="3995050" y="3781906"/>
            <a:ext cx="2823000" cy="17700"/>
          </a:xfrm>
          <a:prstGeom prst="straightConnector1">
            <a:avLst/>
          </a:prstGeom>
          <a:noFill/>
          <a:ln cap="flat" cmpd="sng" w="19050">
            <a:solidFill>
              <a:srgbClr val="FF0000"/>
            </a:solidFill>
            <a:prstDash val="solid"/>
            <a:miter lim="800000"/>
            <a:headEnd len="sm" w="sm" type="none"/>
            <a:tailEnd len="med" w="med" type="triangle"/>
          </a:ln>
        </p:spPr>
      </p:cxnSp>
      <p:sp>
        <p:nvSpPr>
          <p:cNvPr id="274" name="Google Shape;274;g132d4af5f85_0_274"/>
          <p:cNvSpPr/>
          <p:nvPr/>
        </p:nvSpPr>
        <p:spPr>
          <a:xfrm>
            <a:off x="7182035" y="1571348"/>
            <a:ext cx="186300" cy="25212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75" name="Google Shape;275;g132d4af5f85_0_274"/>
          <p:cNvCxnSpPr/>
          <p:nvPr/>
        </p:nvCxnSpPr>
        <p:spPr>
          <a:xfrm rot="10800000">
            <a:off x="3994835" y="2828385"/>
            <a:ext cx="3187200" cy="0"/>
          </a:xfrm>
          <a:prstGeom prst="straightConnector1">
            <a:avLst/>
          </a:prstGeom>
          <a:noFill/>
          <a:ln cap="flat" cmpd="sng" w="19050">
            <a:solidFill>
              <a:srgbClr val="FF0000"/>
            </a:solidFill>
            <a:prstDash val="solid"/>
            <a:miter lim="800000"/>
            <a:headEnd len="sm" w="sm" type="none"/>
            <a:tailEnd len="med" w="med" type="triangle"/>
          </a:ln>
        </p:spPr>
      </p:cxnSp>
      <p:sp>
        <p:nvSpPr>
          <p:cNvPr id="276" name="Google Shape;276;g132d4af5f85_0_274"/>
          <p:cNvSpPr/>
          <p:nvPr/>
        </p:nvSpPr>
        <p:spPr>
          <a:xfrm>
            <a:off x="7368467" y="3410794"/>
            <a:ext cx="115500" cy="8166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77" name="Google Shape;277;g132d4af5f85_0_274"/>
          <p:cNvCxnSpPr>
            <a:stCxn id="276" idx="6"/>
          </p:cNvCxnSpPr>
          <p:nvPr/>
        </p:nvCxnSpPr>
        <p:spPr>
          <a:xfrm flipH="1" rot="10800000">
            <a:off x="7483967" y="3799594"/>
            <a:ext cx="2490900" cy="19500"/>
          </a:xfrm>
          <a:prstGeom prst="straightConnector1">
            <a:avLst/>
          </a:prstGeom>
          <a:noFill/>
          <a:ln cap="flat" cmpd="sng" w="19050">
            <a:solidFill>
              <a:srgbClr val="FF0000"/>
            </a:solidFill>
            <a:prstDash val="solid"/>
            <a:miter lim="800000"/>
            <a:headEnd len="sm" w="sm" type="none"/>
            <a:tailEnd len="med" w="med" type="triangle"/>
          </a:ln>
        </p:spPr>
      </p:cxnSp>
      <p:sp>
        <p:nvSpPr>
          <p:cNvPr id="278" name="Google Shape;278;g132d4af5f85_0_274"/>
          <p:cNvSpPr txBox="1"/>
          <p:nvPr/>
        </p:nvSpPr>
        <p:spPr>
          <a:xfrm>
            <a:off x="3447593" y="2643719"/>
            <a:ext cx="421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a:t>
            </a:r>
            <a:endParaRPr/>
          </a:p>
        </p:txBody>
      </p:sp>
      <p:sp>
        <p:nvSpPr>
          <p:cNvPr id="279" name="Google Shape;279;g132d4af5f85_0_274"/>
          <p:cNvSpPr txBox="1"/>
          <p:nvPr/>
        </p:nvSpPr>
        <p:spPr>
          <a:xfrm>
            <a:off x="3501772" y="3595456"/>
            <a:ext cx="42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CE</a:t>
            </a:r>
            <a:endParaRPr/>
          </a:p>
        </p:txBody>
      </p:sp>
      <p:sp>
        <p:nvSpPr>
          <p:cNvPr id="280" name="Google Shape;280;g132d4af5f85_0_274"/>
          <p:cNvSpPr txBox="1"/>
          <p:nvPr/>
        </p:nvSpPr>
        <p:spPr>
          <a:xfrm>
            <a:off x="9982823" y="3634500"/>
            <a:ext cx="502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a:t>
            </a:r>
            <a:endParaRPr/>
          </a:p>
        </p:txBody>
      </p:sp>
      <p:pic>
        <p:nvPicPr>
          <p:cNvPr id="281" name="Google Shape;281;g132d4af5f85_0_274"/>
          <p:cNvPicPr preferRelativeResize="0"/>
          <p:nvPr/>
        </p:nvPicPr>
        <p:blipFill rotWithShape="1">
          <a:blip r:embed="rId4">
            <a:alphaModFix/>
          </a:blip>
          <a:srcRect b="0" l="0" r="0" t="0"/>
          <a:stretch/>
        </p:blipFill>
        <p:spPr>
          <a:xfrm>
            <a:off x="587355" y="2257159"/>
            <a:ext cx="2684327" cy="27546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32d4af5f85_0_2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 experiment</a:t>
            </a:r>
            <a:endParaRPr/>
          </a:p>
        </p:txBody>
      </p:sp>
      <p:sp>
        <p:nvSpPr>
          <p:cNvPr id="287" name="Google Shape;287;g132d4af5f85_0_29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Experiment results:</a:t>
            </a:r>
            <a:endParaRPr/>
          </a:p>
          <a:p>
            <a:pPr indent="0" lvl="0" marL="0" rtl="0" algn="l">
              <a:lnSpc>
                <a:spcPct val="90000"/>
              </a:lnSpc>
              <a:spcBef>
                <a:spcPts val="1000"/>
              </a:spcBef>
              <a:spcAft>
                <a:spcPts val="0"/>
              </a:spcAft>
              <a:buClr>
                <a:schemeClr val="dk1"/>
              </a:buClr>
              <a:buSzPts val="2800"/>
              <a:buNone/>
            </a:pPr>
            <a:r>
              <a:t/>
            </a:r>
            <a:endParaRPr/>
          </a:p>
        </p:txBody>
      </p:sp>
      <p:pic>
        <p:nvPicPr>
          <p:cNvPr id="288" name="Google Shape;288;g132d4af5f85_0_290"/>
          <p:cNvPicPr preferRelativeResize="0"/>
          <p:nvPr/>
        </p:nvPicPr>
        <p:blipFill rotWithShape="1">
          <a:blip r:embed="rId3">
            <a:alphaModFix/>
          </a:blip>
          <a:srcRect b="0" l="0" r="0" t="0"/>
          <a:stretch/>
        </p:blipFill>
        <p:spPr>
          <a:xfrm>
            <a:off x="838200" y="2852817"/>
            <a:ext cx="4818957" cy="3131333"/>
          </a:xfrm>
          <a:prstGeom prst="rect">
            <a:avLst/>
          </a:prstGeom>
          <a:noFill/>
          <a:ln>
            <a:noFill/>
          </a:ln>
        </p:spPr>
      </p:pic>
      <p:pic>
        <p:nvPicPr>
          <p:cNvPr id="289" name="Google Shape;289;g132d4af5f85_0_290"/>
          <p:cNvPicPr preferRelativeResize="0"/>
          <p:nvPr/>
        </p:nvPicPr>
        <p:blipFill rotWithShape="1">
          <a:blip r:embed="rId4">
            <a:alphaModFix/>
          </a:blip>
          <a:srcRect b="0" l="0" r="0" t="0"/>
          <a:stretch/>
        </p:blipFill>
        <p:spPr>
          <a:xfrm>
            <a:off x="5999640" y="2059304"/>
            <a:ext cx="5665619" cy="3853892"/>
          </a:xfrm>
          <a:prstGeom prst="rect">
            <a:avLst/>
          </a:prstGeom>
          <a:noFill/>
          <a:ln>
            <a:noFill/>
          </a:ln>
        </p:spPr>
      </p:pic>
      <p:sp>
        <p:nvSpPr>
          <p:cNvPr id="290" name="Google Shape;290;g132d4af5f85_0_290"/>
          <p:cNvSpPr txBox="1"/>
          <p:nvPr/>
        </p:nvSpPr>
        <p:spPr>
          <a:xfrm>
            <a:off x="932155" y="2352583"/>
            <a:ext cx="988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 PFOS</a:t>
            </a:r>
            <a:endParaRPr/>
          </a:p>
        </p:txBody>
      </p:sp>
      <p:sp>
        <p:nvSpPr>
          <p:cNvPr id="291" name="Google Shape;291;g132d4af5f85_0_290"/>
          <p:cNvSpPr txBox="1"/>
          <p:nvPr/>
        </p:nvSpPr>
        <p:spPr>
          <a:xfrm>
            <a:off x="6096000" y="1762704"/>
            <a:ext cx="385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Blue 1 ppb, orange 2 ppb, purple 3 ppb</a:t>
            </a:r>
            <a:endParaRPr/>
          </a:p>
        </p:txBody>
      </p:sp>
      <p:sp>
        <p:nvSpPr>
          <p:cNvPr id="292" name="Google Shape;292;g132d4af5f85_0_290"/>
          <p:cNvSpPr txBox="1"/>
          <p:nvPr/>
        </p:nvSpPr>
        <p:spPr>
          <a:xfrm>
            <a:off x="6649375" y="195309"/>
            <a:ext cx="5085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New parameters: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Mixing time: 4mins		stirring speed: 240rpm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 equilibration: 50s		E DC: 0V</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 AC: 0.05V		Max freq: 100,000 Hz</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Min freq: 20Hz		n freq: 92=24.6/dec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32d4af5f85_0_3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 experiment</a:t>
            </a:r>
            <a:endParaRPr/>
          </a:p>
        </p:txBody>
      </p:sp>
      <p:sp>
        <p:nvSpPr>
          <p:cNvPr id="298" name="Google Shape;298;g132d4af5f85_0_30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 5uL drop of chitosan iron oxide with water:</a:t>
            </a:r>
            <a:endParaRPr/>
          </a:p>
        </p:txBody>
      </p:sp>
      <p:pic>
        <p:nvPicPr>
          <p:cNvPr id="299" name="Google Shape;299;g132d4af5f85_0_300"/>
          <p:cNvPicPr preferRelativeResize="0"/>
          <p:nvPr/>
        </p:nvPicPr>
        <p:blipFill rotWithShape="1">
          <a:blip r:embed="rId3">
            <a:alphaModFix/>
          </a:blip>
          <a:srcRect b="0" l="0" r="0" t="0"/>
          <a:stretch/>
        </p:blipFill>
        <p:spPr>
          <a:xfrm>
            <a:off x="748841" y="3658370"/>
            <a:ext cx="2190750" cy="2705100"/>
          </a:xfrm>
          <a:prstGeom prst="rect">
            <a:avLst/>
          </a:prstGeom>
          <a:noFill/>
          <a:ln>
            <a:noFill/>
          </a:ln>
        </p:spPr>
      </p:pic>
      <p:pic>
        <p:nvPicPr>
          <p:cNvPr id="300" name="Google Shape;300;g132d4af5f85_0_300"/>
          <p:cNvPicPr preferRelativeResize="0"/>
          <p:nvPr/>
        </p:nvPicPr>
        <p:blipFill rotWithShape="1">
          <a:blip r:embed="rId4">
            <a:alphaModFix/>
          </a:blip>
          <a:srcRect b="0" l="0" r="0" t="0"/>
          <a:stretch/>
        </p:blipFill>
        <p:spPr>
          <a:xfrm>
            <a:off x="3028950" y="3919475"/>
            <a:ext cx="2398081" cy="2392425"/>
          </a:xfrm>
          <a:prstGeom prst="rect">
            <a:avLst/>
          </a:prstGeom>
          <a:noFill/>
          <a:ln>
            <a:noFill/>
          </a:ln>
        </p:spPr>
      </p:pic>
      <p:pic>
        <p:nvPicPr>
          <p:cNvPr id="301" name="Google Shape;301;g132d4af5f85_0_300"/>
          <p:cNvPicPr preferRelativeResize="0"/>
          <p:nvPr/>
        </p:nvPicPr>
        <p:blipFill rotWithShape="1">
          <a:blip r:embed="rId5">
            <a:alphaModFix/>
          </a:blip>
          <a:srcRect b="0" l="0" r="0" t="0"/>
          <a:stretch/>
        </p:blipFill>
        <p:spPr>
          <a:xfrm>
            <a:off x="5903651" y="2203881"/>
            <a:ext cx="2862806" cy="3802391"/>
          </a:xfrm>
          <a:prstGeom prst="rect">
            <a:avLst/>
          </a:prstGeom>
          <a:noFill/>
          <a:ln>
            <a:noFill/>
          </a:ln>
        </p:spPr>
      </p:pic>
      <p:pic>
        <p:nvPicPr>
          <p:cNvPr id="302" name="Google Shape;302;g132d4af5f85_0_300"/>
          <p:cNvPicPr preferRelativeResize="0"/>
          <p:nvPr/>
        </p:nvPicPr>
        <p:blipFill rotWithShape="1">
          <a:blip r:embed="rId6">
            <a:alphaModFix/>
          </a:blip>
          <a:srcRect b="0" l="0" r="0" t="0"/>
          <a:stretch/>
        </p:blipFill>
        <p:spPr>
          <a:xfrm>
            <a:off x="9104225" y="270212"/>
            <a:ext cx="2464013" cy="2459808"/>
          </a:xfrm>
          <a:prstGeom prst="rect">
            <a:avLst/>
          </a:prstGeom>
          <a:noFill/>
          <a:ln>
            <a:noFill/>
          </a:ln>
        </p:spPr>
      </p:pic>
      <p:pic>
        <p:nvPicPr>
          <p:cNvPr id="303" name="Google Shape;303;g132d4af5f85_0_300"/>
          <p:cNvPicPr preferRelativeResize="0"/>
          <p:nvPr/>
        </p:nvPicPr>
        <p:blipFill rotWithShape="1">
          <a:blip r:embed="rId7">
            <a:alphaModFix/>
          </a:blip>
          <a:srcRect b="0" l="0" r="0" t="0"/>
          <a:stretch/>
        </p:blipFill>
        <p:spPr>
          <a:xfrm>
            <a:off x="9031307" y="2824933"/>
            <a:ext cx="2609850" cy="1666875"/>
          </a:xfrm>
          <a:prstGeom prst="rect">
            <a:avLst/>
          </a:prstGeom>
          <a:noFill/>
          <a:ln>
            <a:noFill/>
          </a:ln>
        </p:spPr>
      </p:pic>
      <p:pic>
        <p:nvPicPr>
          <p:cNvPr id="304" name="Google Shape;304;g132d4af5f85_0_300"/>
          <p:cNvPicPr preferRelativeResize="0"/>
          <p:nvPr/>
        </p:nvPicPr>
        <p:blipFill rotWithShape="1">
          <a:blip r:embed="rId8">
            <a:alphaModFix/>
          </a:blip>
          <a:srcRect b="0" l="0" r="0" t="0"/>
          <a:stretch/>
        </p:blipFill>
        <p:spPr>
          <a:xfrm rot="-5400000">
            <a:off x="9436454" y="4088306"/>
            <a:ext cx="1799554" cy="2782110"/>
          </a:xfrm>
          <a:prstGeom prst="rect">
            <a:avLst/>
          </a:prstGeom>
          <a:noFill/>
          <a:ln>
            <a:noFill/>
          </a:ln>
        </p:spPr>
      </p:pic>
      <p:sp>
        <p:nvSpPr>
          <p:cNvPr id="305" name="Google Shape;305;g132d4af5f85_0_300"/>
          <p:cNvSpPr txBox="1"/>
          <p:nvPr/>
        </p:nvSpPr>
        <p:spPr>
          <a:xfrm>
            <a:off x="2358961" y="2181042"/>
            <a:ext cx="1914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Concentration: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0.012768g Fe2O3</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0.05g chitosan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0.23mL acetic acid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40mL water</a:t>
            </a:r>
            <a:endParaRPr/>
          </a:p>
        </p:txBody>
      </p:sp>
      <p:sp>
        <p:nvSpPr>
          <p:cNvPr id="306" name="Google Shape;306;g132d4af5f85_0_300"/>
          <p:cNvSpPr txBox="1"/>
          <p:nvPr/>
        </p:nvSpPr>
        <p:spPr>
          <a:xfrm>
            <a:off x="8049108" y="1699612"/>
            <a:ext cx="84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Set up: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132d4af5f85_0_5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 experiment results</a:t>
            </a:r>
            <a:endParaRPr/>
          </a:p>
        </p:txBody>
      </p:sp>
      <p:pic>
        <p:nvPicPr>
          <p:cNvPr id="312" name="Google Shape;312;g132d4af5f85_0_589"/>
          <p:cNvPicPr preferRelativeResize="0"/>
          <p:nvPr>
            <p:ph idx="1" type="body"/>
          </p:nvPr>
        </p:nvPicPr>
        <p:blipFill rotWithShape="1">
          <a:blip r:embed="rId3">
            <a:alphaModFix/>
          </a:blip>
          <a:srcRect b="0" l="0" r="0" t="0"/>
          <a:stretch/>
        </p:blipFill>
        <p:spPr>
          <a:xfrm>
            <a:off x="2363755" y="2012603"/>
            <a:ext cx="7738800" cy="4351200"/>
          </a:xfrm>
          <a:prstGeom prst="rect">
            <a:avLst/>
          </a:prstGeom>
          <a:noFill/>
          <a:ln>
            <a:noFill/>
          </a:ln>
        </p:spPr>
      </p:pic>
      <p:sp>
        <p:nvSpPr>
          <p:cNvPr id="313" name="Google Shape;313;g132d4af5f85_0_589"/>
          <p:cNvSpPr/>
          <p:nvPr/>
        </p:nvSpPr>
        <p:spPr>
          <a:xfrm>
            <a:off x="5029200" y="5609614"/>
            <a:ext cx="301800" cy="2883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4" name="Google Shape;314;g132d4af5f85_0_589"/>
          <p:cNvCxnSpPr>
            <a:stCxn id="313" idx="2"/>
          </p:cNvCxnSpPr>
          <p:nvPr/>
        </p:nvCxnSpPr>
        <p:spPr>
          <a:xfrm flipH="1">
            <a:off x="2112900" y="5753764"/>
            <a:ext cx="2916300" cy="6900"/>
          </a:xfrm>
          <a:prstGeom prst="straightConnector1">
            <a:avLst/>
          </a:prstGeom>
          <a:noFill/>
          <a:ln cap="flat" cmpd="sng" w="19050">
            <a:solidFill>
              <a:srgbClr val="FF0000"/>
            </a:solidFill>
            <a:prstDash val="solid"/>
            <a:miter lim="800000"/>
            <a:headEnd len="sm" w="sm" type="none"/>
            <a:tailEnd len="med" w="med" type="triangle"/>
          </a:ln>
        </p:spPr>
      </p:cxnSp>
      <p:sp>
        <p:nvSpPr>
          <p:cNvPr id="315" name="Google Shape;315;g132d4af5f85_0_589"/>
          <p:cNvSpPr/>
          <p:nvPr/>
        </p:nvSpPr>
        <p:spPr>
          <a:xfrm>
            <a:off x="5852160" y="3767328"/>
            <a:ext cx="320100" cy="3075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6" name="Google Shape;316;g132d4af5f85_0_589"/>
          <p:cNvCxnSpPr/>
          <p:nvPr/>
        </p:nvCxnSpPr>
        <p:spPr>
          <a:xfrm>
            <a:off x="6172200" y="3922776"/>
            <a:ext cx="4078200" cy="0"/>
          </a:xfrm>
          <a:prstGeom prst="straightConnector1">
            <a:avLst/>
          </a:prstGeom>
          <a:noFill/>
          <a:ln cap="flat" cmpd="sng" w="19050">
            <a:solidFill>
              <a:srgbClr val="FF0000"/>
            </a:solidFill>
            <a:prstDash val="solid"/>
            <a:miter lim="800000"/>
            <a:headEnd len="sm" w="sm" type="none"/>
            <a:tailEnd len="med" w="med" type="triangle"/>
          </a:ln>
        </p:spPr>
      </p:cxnSp>
      <p:pic>
        <p:nvPicPr>
          <p:cNvPr id="317" name="Google Shape;317;g132d4af5f85_0_589"/>
          <p:cNvPicPr preferRelativeResize="0"/>
          <p:nvPr/>
        </p:nvPicPr>
        <p:blipFill rotWithShape="1">
          <a:blip r:embed="rId4">
            <a:alphaModFix/>
          </a:blip>
          <a:srcRect b="0" l="0" r="0" t="0"/>
          <a:stretch/>
        </p:blipFill>
        <p:spPr>
          <a:xfrm>
            <a:off x="10353427" y="3105636"/>
            <a:ext cx="1657136" cy="1634279"/>
          </a:xfrm>
          <a:prstGeom prst="rect">
            <a:avLst/>
          </a:prstGeom>
          <a:noFill/>
          <a:ln>
            <a:noFill/>
          </a:ln>
        </p:spPr>
      </p:pic>
      <p:pic>
        <p:nvPicPr>
          <p:cNvPr id="318" name="Google Shape;318;g132d4af5f85_0_589"/>
          <p:cNvPicPr preferRelativeResize="0"/>
          <p:nvPr/>
        </p:nvPicPr>
        <p:blipFill rotWithShape="1">
          <a:blip r:embed="rId5">
            <a:alphaModFix/>
          </a:blip>
          <a:srcRect b="0" l="0" r="0" t="0"/>
          <a:stretch/>
        </p:blipFill>
        <p:spPr>
          <a:xfrm>
            <a:off x="293730" y="4728420"/>
            <a:ext cx="1711292" cy="1691593"/>
          </a:xfrm>
          <a:prstGeom prst="rect">
            <a:avLst/>
          </a:prstGeom>
          <a:noFill/>
          <a:ln>
            <a:noFill/>
          </a:ln>
        </p:spPr>
      </p:pic>
      <p:sp>
        <p:nvSpPr>
          <p:cNvPr id="319" name="Google Shape;319;g132d4af5f85_0_589"/>
          <p:cNvSpPr/>
          <p:nvPr/>
        </p:nvSpPr>
        <p:spPr>
          <a:xfrm>
            <a:off x="864343" y="5572595"/>
            <a:ext cx="280500" cy="3009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0" name="Google Shape;320;g132d4af5f85_0_589"/>
          <p:cNvCxnSpPr>
            <a:stCxn id="319" idx="0"/>
          </p:cNvCxnSpPr>
          <p:nvPr/>
        </p:nvCxnSpPr>
        <p:spPr>
          <a:xfrm rot="10800000">
            <a:off x="1004593" y="4154795"/>
            <a:ext cx="0" cy="1417800"/>
          </a:xfrm>
          <a:prstGeom prst="straightConnector1">
            <a:avLst/>
          </a:prstGeom>
          <a:noFill/>
          <a:ln cap="flat" cmpd="sng" w="19050">
            <a:solidFill>
              <a:srgbClr val="FF0000"/>
            </a:solidFill>
            <a:prstDash val="solid"/>
            <a:miter lim="800000"/>
            <a:headEnd len="sm" w="sm" type="none"/>
            <a:tailEnd len="med" w="med" type="triangle"/>
          </a:ln>
        </p:spPr>
      </p:cxnSp>
      <p:pic>
        <p:nvPicPr>
          <p:cNvPr id="321" name="Google Shape;321;g132d4af5f85_0_589"/>
          <p:cNvPicPr preferRelativeResize="0"/>
          <p:nvPr/>
        </p:nvPicPr>
        <p:blipFill rotWithShape="1">
          <a:blip r:embed="rId6">
            <a:alphaModFix/>
          </a:blip>
          <a:srcRect b="0" l="0" r="0" t="0"/>
          <a:stretch/>
        </p:blipFill>
        <p:spPr>
          <a:xfrm>
            <a:off x="293737" y="2383913"/>
            <a:ext cx="1711286" cy="1651283"/>
          </a:xfrm>
          <a:prstGeom prst="rect">
            <a:avLst/>
          </a:prstGeom>
          <a:noFill/>
          <a:ln>
            <a:noFill/>
          </a:ln>
        </p:spPr>
      </p:pic>
      <p:sp>
        <p:nvSpPr>
          <p:cNvPr id="322" name="Google Shape;322;g132d4af5f85_0_589"/>
          <p:cNvSpPr txBox="1"/>
          <p:nvPr/>
        </p:nvSpPr>
        <p:spPr>
          <a:xfrm>
            <a:off x="8353887" y="365125"/>
            <a:ext cx="35994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Calibri"/>
                <a:ea typeface="Calibri"/>
                <a:cs typeface="Calibri"/>
                <a:sym typeface="Calibri"/>
              </a:rPr>
              <a:t>Blue: baseline (no PFOS)</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Red: PFOS concentration 100 ppt</a:t>
            </a:r>
            <a:endParaRPr/>
          </a:p>
          <a:p>
            <a:pPr indent="0" lvl="0" marL="0" marR="0" rtl="0" algn="l">
              <a:spcBef>
                <a:spcPts val="0"/>
              </a:spcBef>
              <a:spcAft>
                <a:spcPts val="0"/>
              </a:spcAft>
              <a:buNone/>
            </a:pPr>
            <a:r>
              <a:rPr lang="en-US" sz="1800">
                <a:solidFill>
                  <a:srgbClr val="00B050"/>
                </a:solidFill>
                <a:latin typeface="Calibri"/>
                <a:ea typeface="Calibri"/>
                <a:cs typeface="Calibri"/>
                <a:sym typeface="Calibri"/>
              </a:rPr>
              <a:t>Green: PFOS concentration 150 ppt</a:t>
            </a:r>
            <a:endParaRPr/>
          </a:p>
          <a:p>
            <a:pPr indent="0" lvl="0" marL="0" marR="0" rtl="0" algn="l">
              <a:spcBef>
                <a:spcPts val="0"/>
              </a:spcBef>
              <a:spcAft>
                <a:spcPts val="0"/>
              </a:spcAft>
              <a:buNone/>
            </a:pPr>
            <a:r>
              <a:rPr lang="en-US" sz="1800">
                <a:solidFill>
                  <a:srgbClr val="FFC000"/>
                </a:solidFill>
                <a:latin typeface="Calibri"/>
                <a:ea typeface="Calibri"/>
                <a:cs typeface="Calibri"/>
                <a:sym typeface="Calibri"/>
              </a:rPr>
              <a:t>Orange: PFOS concentration 200 ppt</a:t>
            </a:r>
            <a:endParaRPr/>
          </a:p>
          <a:p>
            <a:pPr indent="0" lvl="0" marL="0" marR="0" rtl="0" algn="l">
              <a:spcBef>
                <a:spcPts val="0"/>
              </a:spcBef>
              <a:spcAft>
                <a:spcPts val="0"/>
              </a:spcAft>
              <a:buNone/>
            </a:pPr>
            <a:r>
              <a:rPr lang="en-US" sz="1800">
                <a:solidFill>
                  <a:srgbClr val="7030A0"/>
                </a:solidFill>
                <a:latin typeface="Calibri"/>
                <a:ea typeface="Calibri"/>
                <a:cs typeface="Calibri"/>
                <a:sym typeface="Calibri"/>
              </a:rPr>
              <a:t>Purple: PFOS concentration 400 ppt</a:t>
            </a:r>
            <a:endParaRPr/>
          </a:p>
        </p:txBody>
      </p:sp>
      <p:cxnSp>
        <p:nvCxnSpPr>
          <p:cNvPr id="323" name="Google Shape;323;g132d4af5f85_0_589"/>
          <p:cNvCxnSpPr/>
          <p:nvPr/>
        </p:nvCxnSpPr>
        <p:spPr>
          <a:xfrm>
            <a:off x="9152878" y="5308847"/>
            <a:ext cx="1384800" cy="0"/>
          </a:xfrm>
          <a:prstGeom prst="straightConnector1">
            <a:avLst/>
          </a:prstGeom>
          <a:noFill/>
          <a:ln cap="flat" cmpd="sng" w="19050">
            <a:solidFill>
              <a:srgbClr val="FF0000"/>
            </a:solidFill>
            <a:prstDash val="solid"/>
            <a:miter lim="800000"/>
            <a:headEnd len="sm" w="sm" type="none"/>
            <a:tailEnd len="med" w="med" type="triangle"/>
          </a:ln>
        </p:spPr>
      </p:cxnSp>
      <p:pic>
        <p:nvPicPr>
          <p:cNvPr id="324" name="Google Shape;324;g132d4af5f85_0_589"/>
          <p:cNvPicPr preferRelativeResize="0"/>
          <p:nvPr/>
        </p:nvPicPr>
        <p:blipFill rotWithShape="1">
          <a:blip r:embed="rId7">
            <a:alphaModFix/>
          </a:blip>
          <a:srcRect b="0" l="0" r="0" t="0"/>
          <a:stretch/>
        </p:blipFill>
        <p:spPr>
          <a:xfrm>
            <a:off x="10559228" y="4967655"/>
            <a:ext cx="1573646" cy="9057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1d1ae5c653_3_336"/>
          <p:cNvSpPr txBox="1"/>
          <p:nvPr/>
        </p:nvSpPr>
        <p:spPr>
          <a:xfrm>
            <a:off x="2458911" y="364097"/>
            <a:ext cx="7237500" cy="1086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Clr>
                <a:schemeClr val="dk1"/>
              </a:buClr>
              <a:buSzPts val="2000"/>
              <a:buFont typeface="Helvetica Neue"/>
              <a:buNone/>
            </a:pPr>
            <a:r>
              <a:rPr b="1" i="1" lang="en-US" sz="3500">
                <a:solidFill>
                  <a:schemeClr val="dk1"/>
                </a:solidFill>
                <a:latin typeface="Helvetica Neue"/>
                <a:ea typeface="Helvetica Neue"/>
                <a:cs typeface="Helvetica Neue"/>
                <a:sym typeface="Helvetica Neue"/>
              </a:rPr>
              <a:t>Connected Electrical Robot Arm to Bluetooth Module</a:t>
            </a:r>
            <a:endParaRPr b="1" i="1" sz="3500">
              <a:solidFill>
                <a:schemeClr val="dk1"/>
              </a:solidFill>
              <a:latin typeface="Helvetica Neue"/>
              <a:ea typeface="Helvetica Neue"/>
              <a:cs typeface="Helvetica Neue"/>
              <a:sym typeface="Helvetica Neue"/>
            </a:endParaRPr>
          </a:p>
        </p:txBody>
      </p:sp>
      <p:grpSp>
        <p:nvGrpSpPr>
          <p:cNvPr id="330" name="Google Shape;330;g11d1ae5c653_3_336"/>
          <p:cNvGrpSpPr/>
          <p:nvPr/>
        </p:nvGrpSpPr>
        <p:grpSpPr>
          <a:xfrm>
            <a:off x="-36684" y="5846980"/>
            <a:ext cx="12228684" cy="1086466"/>
            <a:chOff x="-36684" y="5846980"/>
            <a:chExt cx="12228684" cy="1086466"/>
          </a:xfrm>
        </p:grpSpPr>
        <p:sp>
          <p:nvSpPr>
            <p:cNvPr id="331" name="Google Shape;331;g11d1ae5c653_3_33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332" name="Google Shape;332;g11d1ae5c653_3_336"/>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333" name="Google Shape;333;g11d1ae5c653_3_336"/>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334" name="Google Shape;334;g11d1ae5c653_3_336"/>
          <p:cNvPicPr preferRelativeResize="0"/>
          <p:nvPr/>
        </p:nvPicPr>
        <p:blipFill rotWithShape="1">
          <a:blip r:embed="rId5">
            <a:alphaModFix/>
          </a:blip>
          <a:srcRect b="25460" l="0" r="68290" t="10601"/>
          <a:stretch/>
        </p:blipFill>
        <p:spPr>
          <a:xfrm>
            <a:off x="187575" y="1450700"/>
            <a:ext cx="3875968" cy="4396274"/>
          </a:xfrm>
          <a:prstGeom prst="rect">
            <a:avLst/>
          </a:prstGeom>
          <a:noFill/>
          <a:ln>
            <a:noFill/>
          </a:ln>
        </p:spPr>
      </p:pic>
      <p:pic>
        <p:nvPicPr>
          <p:cNvPr id="335" name="Google Shape;335;g11d1ae5c653_3_336"/>
          <p:cNvPicPr preferRelativeResize="0"/>
          <p:nvPr/>
        </p:nvPicPr>
        <p:blipFill rotWithShape="1">
          <a:blip r:embed="rId6">
            <a:alphaModFix/>
          </a:blip>
          <a:srcRect b="22017" l="0" r="61612" t="45670"/>
          <a:stretch/>
        </p:blipFill>
        <p:spPr>
          <a:xfrm>
            <a:off x="3839300" y="4746400"/>
            <a:ext cx="3635999" cy="1721526"/>
          </a:xfrm>
          <a:prstGeom prst="rect">
            <a:avLst/>
          </a:prstGeom>
          <a:noFill/>
          <a:ln>
            <a:noFill/>
          </a:ln>
        </p:spPr>
      </p:pic>
      <p:pic>
        <p:nvPicPr>
          <p:cNvPr id="336" name="Google Shape;336;g11d1ae5c653_3_336"/>
          <p:cNvPicPr preferRelativeResize="0"/>
          <p:nvPr/>
        </p:nvPicPr>
        <p:blipFill rotWithShape="1">
          <a:blip r:embed="rId7">
            <a:alphaModFix/>
          </a:blip>
          <a:srcRect b="26827" l="0" r="64297" t="15168"/>
          <a:stretch/>
        </p:blipFill>
        <p:spPr>
          <a:xfrm>
            <a:off x="3839300" y="1450700"/>
            <a:ext cx="3718098" cy="3295699"/>
          </a:xfrm>
          <a:prstGeom prst="rect">
            <a:avLst/>
          </a:prstGeom>
          <a:noFill/>
          <a:ln>
            <a:noFill/>
          </a:ln>
        </p:spPr>
      </p:pic>
      <p:sp>
        <p:nvSpPr>
          <p:cNvPr id="337" name="Google Shape;337;g11d1ae5c653_3_336"/>
          <p:cNvSpPr txBox="1"/>
          <p:nvPr/>
        </p:nvSpPr>
        <p:spPr>
          <a:xfrm>
            <a:off x="7557400" y="1775225"/>
            <a:ext cx="263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200">
                <a:latin typeface="Helvetica Neue"/>
                <a:ea typeface="Helvetica Neue"/>
                <a:cs typeface="Helvetica Neue"/>
                <a:sym typeface="Helvetica Neue"/>
              </a:rPr>
              <a:t>Arduino Code</a:t>
            </a:r>
            <a:endParaRPr i="1" sz="2200">
              <a:latin typeface="Helvetica Neue"/>
              <a:ea typeface="Helvetica Neue"/>
              <a:cs typeface="Helvetica Neue"/>
              <a:sym typeface="Helvetica Neue"/>
            </a:endParaRPr>
          </a:p>
        </p:txBody>
      </p:sp>
      <p:pic>
        <p:nvPicPr>
          <p:cNvPr id="338" name="Google Shape;338;g11d1ae5c653_3_336"/>
          <p:cNvPicPr preferRelativeResize="0"/>
          <p:nvPr/>
        </p:nvPicPr>
        <p:blipFill>
          <a:blip r:embed="rId8">
            <a:alphaModFix/>
          </a:blip>
          <a:stretch>
            <a:fillRect/>
          </a:stretch>
        </p:blipFill>
        <p:spPr>
          <a:xfrm>
            <a:off x="7709800" y="2450825"/>
            <a:ext cx="3520839" cy="4017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1d1ae5c653_3_1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i="1" lang="en-US" sz="3500">
                <a:latin typeface="Helvetica Neue"/>
                <a:ea typeface="Helvetica Neue"/>
                <a:cs typeface="Helvetica Neue"/>
                <a:sym typeface="Helvetica Neue"/>
              </a:rPr>
              <a:t>Problems and solutions</a:t>
            </a:r>
            <a:endParaRPr b="1" i="1" sz="3500">
              <a:latin typeface="Helvetica Neue"/>
              <a:ea typeface="Helvetica Neue"/>
              <a:cs typeface="Helvetica Neue"/>
              <a:sym typeface="Helvetica Neue"/>
            </a:endParaRPr>
          </a:p>
        </p:txBody>
      </p:sp>
      <p:sp>
        <p:nvSpPr>
          <p:cNvPr id="344" name="Google Shape;344;g11d1ae5c653_3_1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14350" lvl="0" marL="514350" rtl="0" algn="l">
              <a:lnSpc>
                <a:spcPct val="115000"/>
              </a:lnSpc>
              <a:spcBef>
                <a:spcPts val="1000"/>
              </a:spcBef>
              <a:spcAft>
                <a:spcPts val="0"/>
              </a:spcAft>
              <a:buClr>
                <a:schemeClr val="dk1"/>
              </a:buClr>
              <a:buSzPts val="2000"/>
              <a:buFont typeface="Helvetica Neue"/>
              <a:buAutoNum type="arabicPeriod"/>
            </a:pPr>
            <a:r>
              <a:rPr i="1" lang="en-US">
                <a:latin typeface="Helvetica Neue"/>
                <a:ea typeface="Helvetica Neue"/>
                <a:cs typeface="Helvetica Neue"/>
                <a:sym typeface="Helvetica Neue"/>
              </a:rPr>
              <a:t>Sensors have cracks on </a:t>
            </a:r>
            <a:r>
              <a:rPr i="1" lang="en-US">
                <a:latin typeface="Helvetica Neue"/>
                <a:ea typeface="Helvetica Neue"/>
                <a:cs typeface="Helvetica Neue"/>
                <a:sym typeface="Helvetica Neue"/>
              </a:rPr>
              <a:t>their</a:t>
            </a:r>
            <a:r>
              <a:rPr i="1" lang="en-US">
                <a:latin typeface="Helvetica Neue"/>
                <a:ea typeface="Helvetica Neue"/>
                <a:cs typeface="Helvetica Neue"/>
                <a:sym typeface="Helvetica Neue"/>
              </a:rPr>
              <a:t> conducting layer. solved by applying silver layer on top</a:t>
            </a:r>
            <a:endParaRPr i="1">
              <a:latin typeface="Helvetica Neue"/>
              <a:ea typeface="Helvetica Neue"/>
              <a:cs typeface="Helvetica Neue"/>
              <a:sym typeface="Helvetica Neue"/>
            </a:endParaRPr>
          </a:p>
          <a:p>
            <a:pPr indent="-501650" lvl="0" marL="514350" rtl="0" algn="l">
              <a:lnSpc>
                <a:spcPct val="115000"/>
              </a:lnSpc>
              <a:spcBef>
                <a:spcPts val="1000"/>
              </a:spcBef>
              <a:spcAft>
                <a:spcPts val="0"/>
              </a:spcAft>
              <a:buSzPts val="1800"/>
              <a:buFont typeface="Helvetica Neue"/>
              <a:buAutoNum type="arabicPeriod"/>
            </a:pPr>
            <a:r>
              <a:rPr i="1" lang="en-US">
                <a:latin typeface="Helvetica Neue"/>
                <a:ea typeface="Helvetica Neue"/>
                <a:cs typeface="Helvetica Neue"/>
                <a:sym typeface="Helvetica Neue"/>
              </a:rPr>
              <a:t>Lots of issues with connections of arduino(it’s all about luck)</a:t>
            </a:r>
            <a:endParaRPr i="1">
              <a:latin typeface="Helvetica Neue"/>
              <a:ea typeface="Helvetica Neue"/>
              <a:cs typeface="Helvetica Neue"/>
              <a:sym typeface="Helvetica Neue"/>
            </a:endParaRPr>
          </a:p>
          <a:p>
            <a:pPr indent="-501650" lvl="0" marL="514350" rtl="0" algn="l">
              <a:lnSpc>
                <a:spcPct val="115000"/>
              </a:lnSpc>
              <a:spcBef>
                <a:spcPts val="1000"/>
              </a:spcBef>
              <a:spcAft>
                <a:spcPts val="0"/>
              </a:spcAft>
              <a:buSzPts val="1800"/>
              <a:buFont typeface="Helvetica Neue"/>
              <a:buAutoNum type="arabicPeriod"/>
            </a:pPr>
            <a:r>
              <a:rPr i="1" lang="en-US">
                <a:latin typeface="Helvetica Neue"/>
                <a:ea typeface="Helvetica Neue"/>
                <a:cs typeface="Helvetica Neue"/>
                <a:sym typeface="Helvetica Neue"/>
              </a:rPr>
              <a:t>waterproofed motor is still not waterproof… will work on version 2 instead</a:t>
            </a:r>
            <a:endParaRPr i="1">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g11d1ae5c653_3_247"/>
          <p:cNvGrpSpPr/>
          <p:nvPr/>
        </p:nvGrpSpPr>
        <p:grpSpPr>
          <a:xfrm>
            <a:off x="-36684" y="5846980"/>
            <a:ext cx="12228684" cy="1086466"/>
            <a:chOff x="-36684" y="5846980"/>
            <a:chExt cx="12228684" cy="1086466"/>
          </a:xfrm>
        </p:grpSpPr>
        <p:sp>
          <p:nvSpPr>
            <p:cNvPr id="350" name="Google Shape;350;g11d1ae5c653_3_247"/>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351" name="Google Shape;351;g11d1ae5c653_3_247"/>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352" name="Google Shape;352;g11d1ae5c653_3_247"/>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353" name="Google Shape;353;g11d1ae5c653_3_247"/>
          <p:cNvSpPr txBox="1"/>
          <p:nvPr/>
        </p:nvSpPr>
        <p:spPr>
          <a:xfrm>
            <a:off x="2672274" y="553272"/>
            <a:ext cx="7237500" cy="10866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b="1" i="1" lang="en-US" sz="3500">
                <a:solidFill>
                  <a:schemeClr val="dk1"/>
                </a:solidFill>
                <a:latin typeface="Helvetica Neue"/>
                <a:ea typeface="Helvetica Neue"/>
                <a:cs typeface="Helvetica Neue"/>
                <a:sym typeface="Helvetica Neue"/>
              </a:rPr>
              <a:t>Plans For Next Week</a:t>
            </a:r>
            <a:endParaRPr b="1" i="1" sz="3500">
              <a:solidFill>
                <a:schemeClr val="dk1"/>
              </a:solidFill>
              <a:latin typeface="Helvetica Neue"/>
              <a:ea typeface="Helvetica Neue"/>
              <a:cs typeface="Helvetica Neue"/>
              <a:sym typeface="Helvetica Neue"/>
            </a:endParaRPr>
          </a:p>
        </p:txBody>
      </p:sp>
      <p:sp>
        <p:nvSpPr>
          <p:cNvPr id="354" name="Google Shape;354;g11d1ae5c653_3_247"/>
          <p:cNvSpPr txBox="1"/>
          <p:nvPr/>
        </p:nvSpPr>
        <p:spPr>
          <a:xfrm>
            <a:off x="1610725" y="2437675"/>
            <a:ext cx="9360600" cy="23817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1000"/>
              </a:spcBef>
              <a:spcAft>
                <a:spcPts val="0"/>
              </a:spcAft>
              <a:buClr>
                <a:schemeClr val="dk1"/>
              </a:buClr>
              <a:buSzPts val="2400"/>
              <a:buFont typeface="Helvetica Neue"/>
              <a:buChar char="-"/>
            </a:pPr>
            <a:r>
              <a:rPr i="1" lang="en-US" sz="2400">
                <a:solidFill>
                  <a:schemeClr val="dk1"/>
                </a:solidFill>
                <a:latin typeface="Helvetica Neue"/>
                <a:ea typeface="Helvetica Neue"/>
                <a:cs typeface="Helvetica Neue"/>
                <a:sym typeface="Helvetica Neue"/>
              </a:rPr>
              <a:t>keep working on the electric boat and hopefully combine it with the robot arm, and transfer the codes so that we can control two devices with one laptop and one bluetooth module</a:t>
            </a:r>
            <a:endParaRPr i="1" sz="2400">
              <a:solidFill>
                <a:schemeClr val="dk1"/>
              </a:solidFill>
              <a:latin typeface="Helvetica Neue"/>
              <a:ea typeface="Helvetica Neue"/>
              <a:cs typeface="Helvetica Neue"/>
              <a:sym typeface="Helvetica Neue"/>
            </a:endParaRPr>
          </a:p>
          <a:p>
            <a:pPr indent="-381000" lvl="0" marL="457200" rtl="0" algn="l">
              <a:lnSpc>
                <a:spcPct val="115000"/>
              </a:lnSpc>
              <a:spcBef>
                <a:spcPts val="1000"/>
              </a:spcBef>
              <a:spcAft>
                <a:spcPts val="0"/>
              </a:spcAft>
              <a:buClr>
                <a:schemeClr val="dk1"/>
              </a:buClr>
              <a:buSzPts val="2400"/>
              <a:buFont typeface="Helvetica Neue"/>
              <a:buChar char="-"/>
            </a:pPr>
            <a:r>
              <a:rPr i="1" lang="en-US" sz="2400">
                <a:solidFill>
                  <a:schemeClr val="dk1"/>
                </a:solidFill>
                <a:latin typeface="Helvetica Neue"/>
                <a:ea typeface="Helvetica Neue"/>
                <a:cs typeface="Helvetica Neue"/>
                <a:sym typeface="Helvetica Neue"/>
              </a:rPr>
              <a:t>work on the sensors experiments and get </a:t>
            </a:r>
            <a:r>
              <a:rPr i="1" lang="en-US" sz="2400">
                <a:solidFill>
                  <a:schemeClr val="dk1"/>
                </a:solidFill>
                <a:latin typeface="Helvetica Neue"/>
                <a:ea typeface="Helvetica Neue"/>
                <a:cs typeface="Helvetica Neue"/>
                <a:sym typeface="Helvetica Neue"/>
              </a:rPr>
              <a:t>more</a:t>
            </a:r>
            <a:r>
              <a:rPr i="1" lang="en-US" sz="2400">
                <a:solidFill>
                  <a:schemeClr val="dk1"/>
                </a:solidFill>
                <a:latin typeface="Helvetica Neue"/>
                <a:ea typeface="Helvetica Neue"/>
                <a:cs typeface="Helvetica Neue"/>
                <a:sym typeface="Helvetica Neue"/>
              </a:rPr>
              <a:t> data</a:t>
            </a:r>
            <a:endParaRPr i="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i="1" sz="24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1d1ae5c653_3_83"/>
          <p:cNvSpPr txBox="1"/>
          <p:nvPr/>
        </p:nvSpPr>
        <p:spPr>
          <a:xfrm>
            <a:off x="2458911" y="364097"/>
            <a:ext cx="7237500" cy="10866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b="1" i="1" lang="en-US" sz="3500">
                <a:solidFill>
                  <a:schemeClr val="dk1"/>
                </a:solidFill>
                <a:latin typeface="Helvetica Neue"/>
                <a:ea typeface="Helvetica Neue"/>
                <a:cs typeface="Helvetica Neue"/>
                <a:sym typeface="Helvetica Neue"/>
              </a:rPr>
              <a:t>Accomplishments</a:t>
            </a:r>
            <a:endParaRPr b="1" i="1" sz="3500">
              <a:solidFill>
                <a:schemeClr val="dk1"/>
              </a:solidFill>
              <a:latin typeface="Helvetica Neue"/>
              <a:ea typeface="Helvetica Neue"/>
              <a:cs typeface="Helvetica Neue"/>
              <a:sym typeface="Helvetica Neue"/>
            </a:endParaRPr>
          </a:p>
        </p:txBody>
      </p:sp>
      <p:grpSp>
        <p:nvGrpSpPr>
          <p:cNvPr id="169" name="Google Shape;169;g11d1ae5c653_3_83"/>
          <p:cNvGrpSpPr/>
          <p:nvPr/>
        </p:nvGrpSpPr>
        <p:grpSpPr>
          <a:xfrm>
            <a:off x="-36684" y="5846980"/>
            <a:ext cx="12228684" cy="1086466"/>
            <a:chOff x="-36684" y="5846980"/>
            <a:chExt cx="12228684" cy="1086466"/>
          </a:xfrm>
        </p:grpSpPr>
        <p:sp>
          <p:nvSpPr>
            <p:cNvPr id="170" name="Google Shape;170;g11d1ae5c653_3_83"/>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171" name="Google Shape;171;g11d1ae5c653_3_83"/>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72" name="Google Shape;172;g11d1ae5c653_3_83"/>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173" name="Google Shape;173;g11d1ae5c653_3_83"/>
          <p:cNvSpPr txBox="1"/>
          <p:nvPr/>
        </p:nvSpPr>
        <p:spPr>
          <a:xfrm>
            <a:off x="116250" y="1450700"/>
            <a:ext cx="12192000" cy="2339700"/>
          </a:xfrm>
          <a:prstGeom prst="rect">
            <a:avLst/>
          </a:prstGeom>
          <a:noFill/>
          <a:ln>
            <a:noFill/>
          </a:ln>
        </p:spPr>
        <p:txBody>
          <a:bodyPr anchorCtr="0" anchor="t" bIns="91425" lIns="91425" spcFirstLastPara="1" rIns="91425" wrap="square" tIns="91425">
            <a:spAutoFit/>
          </a:bodyPr>
          <a:lstStyle/>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Connected Electrical Robot Arm to Bluetooth Module</a:t>
            </a:r>
            <a:endParaRPr i="1" sz="2000">
              <a:solidFill>
                <a:schemeClr val="dk1"/>
              </a:solidFill>
              <a:latin typeface="Helvetica Neue"/>
              <a:ea typeface="Helvetica Neue"/>
              <a:cs typeface="Helvetica Neue"/>
              <a:sym typeface="Helvetica Neue"/>
            </a:endParaRPr>
          </a:p>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Completed the electric boat version 1; started on version 2</a:t>
            </a:r>
            <a:endParaRPr i="1" sz="2000">
              <a:solidFill>
                <a:schemeClr val="dk1"/>
              </a:solidFill>
              <a:latin typeface="Helvetica Neue"/>
              <a:ea typeface="Helvetica Neue"/>
              <a:cs typeface="Helvetica Neue"/>
              <a:sym typeface="Helvetica Neue"/>
            </a:endParaRPr>
          </a:p>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tested sensor with drop casting technique and recorded results with different concentration of PFOS</a:t>
            </a:r>
            <a:endParaRPr i="1" sz="2000">
              <a:solidFill>
                <a:schemeClr val="dk1"/>
              </a:solidFill>
              <a:latin typeface="Helvetica Neue"/>
              <a:ea typeface="Helvetica Neue"/>
              <a:cs typeface="Helvetica Neue"/>
              <a:sym typeface="Helvetica Neue"/>
            </a:endParaRPr>
          </a:p>
          <a:p>
            <a:pPr indent="0" lvl="0" marL="0" rtl="0" algn="l">
              <a:lnSpc>
                <a:spcPct val="200000"/>
              </a:lnSpc>
              <a:spcBef>
                <a:spcPts val="0"/>
              </a:spcBef>
              <a:spcAft>
                <a:spcPts val="0"/>
              </a:spcAft>
              <a:buNone/>
            </a:pPr>
            <a:r>
              <a:t/>
            </a:r>
            <a:endParaRPr i="1" sz="200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32d4af5f85_0_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Electric Boat schematics</a:t>
            </a:r>
            <a:endParaRPr/>
          </a:p>
        </p:txBody>
      </p:sp>
      <p:pic>
        <p:nvPicPr>
          <p:cNvPr descr="Diagram&#10;&#10;Description automatically generated" id="179" name="Google Shape;179;g132d4af5f85_0_117"/>
          <p:cNvPicPr preferRelativeResize="0"/>
          <p:nvPr>
            <p:ph idx="1" type="body"/>
          </p:nvPr>
        </p:nvPicPr>
        <p:blipFill rotWithShape="1">
          <a:blip r:embed="rId3">
            <a:alphaModFix/>
          </a:blip>
          <a:srcRect b="0" l="0" r="0" t="0"/>
          <a:stretch/>
        </p:blipFill>
        <p:spPr>
          <a:xfrm>
            <a:off x="2905863" y="1825625"/>
            <a:ext cx="6380400" cy="435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32d4af5f85_0_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Electric Boat schematics</a:t>
            </a:r>
            <a:endParaRPr/>
          </a:p>
        </p:txBody>
      </p:sp>
      <p:sp>
        <p:nvSpPr>
          <p:cNvPr id="185" name="Google Shape;185;g132d4af5f85_0_12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 </a:t>
            </a:r>
            <a:endParaRPr/>
          </a:p>
        </p:txBody>
      </p:sp>
      <p:pic>
        <p:nvPicPr>
          <p:cNvPr id="186" name="Google Shape;186;g132d4af5f85_0_122"/>
          <p:cNvPicPr preferRelativeResize="0"/>
          <p:nvPr/>
        </p:nvPicPr>
        <p:blipFill rotWithShape="1">
          <a:blip r:embed="rId3">
            <a:alphaModFix/>
          </a:blip>
          <a:srcRect b="0" l="0" r="0" t="0"/>
          <a:stretch/>
        </p:blipFill>
        <p:spPr>
          <a:xfrm>
            <a:off x="1261314" y="1351285"/>
            <a:ext cx="4411573" cy="5030144"/>
          </a:xfrm>
          <a:prstGeom prst="rect">
            <a:avLst/>
          </a:prstGeom>
          <a:noFill/>
          <a:ln>
            <a:noFill/>
          </a:ln>
        </p:spPr>
      </p:pic>
      <p:pic>
        <p:nvPicPr>
          <p:cNvPr id="187" name="Google Shape;187;g132d4af5f85_0_122"/>
          <p:cNvPicPr preferRelativeResize="0"/>
          <p:nvPr/>
        </p:nvPicPr>
        <p:blipFill rotWithShape="1">
          <a:blip r:embed="rId4">
            <a:alphaModFix/>
          </a:blip>
          <a:srcRect b="0" l="0" r="0" t="0"/>
          <a:stretch/>
        </p:blipFill>
        <p:spPr>
          <a:xfrm>
            <a:off x="6096000" y="1445065"/>
            <a:ext cx="4345729" cy="48425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32d4af5f85_0_1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Electric Boat propeller</a:t>
            </a:r>
            <a:endParaRPr/>
          </a:p>
        </p:txBody>
      </p:sp>
      <p:pic>
        <p:nvPicPr>
          <p:cNvPr descr="Folding and feathering propeller test" id="193" name="Google Shape;193;g132d4af5f85_0_129"/>
          <p:cNvPicPr preferRelativeResize="0"/>
          <p:nvPr>
            <p:ph idx="1" type="body"/>
          </p:nvPr>
        </p:nvPicPr>
        <p:blipFill rotWithShape="1">
          <a:blip r:embed="rId3">
            <a:alphaModFix/>
          </a:blip>
          <a:srcRect b="0" l="0" r="0" t="0"/>
          <a:stretch/>
        </p:blipFill>
        <p:spPr>
          <a:xfrm>
            <a:off x="1156306" y="2114723"/>
            <a:ext cx="1981800" cy="1258200"/>
          </a:xfrm>
          <a:prstGeom prst="rect">
            <a:avLst/>
          </a:prstGeom>
          <a:noFill/>
          <a:ln>
            <a:noFill/>
          </a:ln>
        </p:spPr>
      </p:pic>
      <p:pic>
        <p:nvPicPr>
          <p:cNvPr descr="Folding and feathering propeller test" id="194" name="Google Shape;194;g132d4af5f85_0_129"/>
          <p:cNvPicPr preferRelativeResize="0"/>
          <p:nvPr/>
        </p:nvPicPr>
        <p:blipFill rotWithShape="1">
          <a:blip r:embed="rId4">
            <a:alphaModFix/>
          </a:blip>
          <a:srcRect b="0" l="0" r="0" t="0"/>
          <a:stretch/>
        </p:blipFill>
        <p:spPr>
          <a:xfrm>
            <a:off x="3149532" y="2103583"/>
            <a:ext cx="1981761" cy="1258261"/>
          </a:xfrm>
          <a:prstGeom prst="rect">
            <a:avLst/>
          </a:prstGeom>
          <a:noFill/>
          <a:ln>
            <a:noFill/>
          </a:ln>
        </p:spPr>
      </p:pic>
      <p:sp>
        <p:nvSpPr>
          <p:cNvPr id="195" name="Google Shape;195;g132d4af5f85_0_129"/>
          <p:cNvSpPr/>
          <p:nvPr/>
        </p:nvSpPr>
        <p:spPr>
          <a:xfrm>
            <a:off x="1208376" y="1963696"/>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6" name="Google Shape;196;g132d4af5f85_0_129"/>
          <p:cNvSpPr/>
          <p:nvPr/>
        </p:nvSpPr>
        <p:spPr>
          <a:xfrm>
            <a:off x="3190137" y="1964227"/>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197" name="Google Shape;197;g132d4af5f85_0_129"/>
          <p:cNvPicPr preferRelativeResize="0"/>
          <p:nvPr/>
        </p:nvPicPr>
        <p:blipFill rotWithShape="1">
          <a:blip r:embed="rId5">
            <a:alphaModFix/>
          </a:blip>
          <a:srcRect b="0" l="0" r="0" t="0"/>
          <a:stretch/>
        </p:blipFill>
        <p:spPr>
          <a:xfrm>
            <a:off x="6682517" y="2114723"/>
            <a:ext cx="1981761" cy="1258261"/>
          </a:xfrm>
          <a:prstGeom prst="rect">
            <a:avLst/>
          </a:prstGeom>
          <a:noFill/>
          <a:ln>
            <a:noFill/>
          </a:ln>
        </p:spPr>
      </p:pic>
      <p:pic>
        <p:nvPicPr>
          <p:cNvPr descr="Folding and feathering propeller test" id="198" name="Google Shape;198;g132d4af5f85_0_129"/>
          <p:cNvPicPr preferRelativeResize="0"/>
          <p:nvPr/>
        </p:nvPicPr>
        <p:blipFill rotWithShape="1">
          <a:blip r:embed="rId6">
            <a:alphaModFix/>
          </a:blip>
          <a:srcRect b="0" l="0" r="0" t="0"/>
          <a:stretch/>
        </p:blipFill>
        <p:spPr>
          <a:xfrm>
            <a:off x="8698094" y="2086481"/>
            <a:ext cx="1981761" cy="1258261"/>
          </a:xfrm>
          <a:prstGeom prst="rect">
            <a:avLst/>
          </a:prstGeom>
          <a:noFill/>
          <a:ln>
            <a:noFill/>
          </a:ln>
        </p:spPr>
      </p:pic>
      <p:sp>
        <p:nvSpPr>
          <p:cNvPr id="199" name="Google Shape;199;g132d4af5f85_0_129"/>
          <p:cNvSpPr/>
          <p:nvPr/>
        </p:nvSpPr>
        <p:spPr>
          <a:xfrm>
            <a:off x="6759271" y="1963696"/>
            <a:ext cx="1828200" cy="1756500"/>
          </a:xfrm>
          <a:prstGeom prst="arc">
            <a:avLst>
              <a:gd fmla="val 16200000" name="adj1"/>
              <a:gd fmla="val 14886372" name="adj2"/>
            </a:avLst>
          </a:prstGeom>
          <a:noFill/>
          <a:ln cap="flat" cmpd="sng" w="63500">
            <a:solidFill>
              <a:srgbClr val="FF0000"/>
            </a:solidFill>
            <a:prstDash val="solid"/>
            <a:miter lim="800000"/>
            <a:headEnd len="lg" w="lg" type="stealth"/>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0" name="Google Shape;200;g132d4af5f85_0_129"/>
          <p:cNvSpPr/>
          <p:nvPr/>
        </p:nvSpPr>
        <p:spPr>
          <a:xfrm>
            <a:off x="8774848" y="1963695"/>
            <a:ext cx="1828200" cy="1756500"/>
          </a:xfrm>
          <a:prstGeom prst="arc">
            <a:avLst>
              <a:gd fmla="val 16200000" name="adj1"/>
              <a:gd fmla="val 14886372" name="adj2"/>
            </a:avLst>
          </a:prstGeom>
          <a:noFill/>
          <a:ln cap="flat" cmpd="sng" w="63500">
            <a:solidFill>
              <a:srgbClr val="FF0000"/>
            </a:solidFill>
            <a:prstDash val="solid"/>
            <a:miter lim="800000"/>
            <a:headEnd len="lg" w="lg" type="stealth"/>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201" name="Google Shape;201;g132d4af5f85_0_129"/>
          <p:cNvPicPr preferRelativeResize="0"/>
          <p:nvPr/>
        </p:nvPicPr>
        <p:blipFill rotWithShape="1">
          <a:blip r:embed="rId7">
            <a:alphaModFix/>
          </a:blip>
          <a:srcRect b="0" l="0" r="0" t="0"/>
          <a:stretch/>
        </p:blipFill>
        <p:spPr>
          <a:xfrm>
            <a:off x="1156306" y="4797259"/>
            <a:ext cx="1981761" cy="1258261"/>
          </a:xfrm>
          <a:prstGeom prst="rect">
            <a:avLst/>
          </a:prstGeom>
          <a:noFill/>
          <a:ln>
            <a:noFill/>
          </a:ln>
        </p:spPr>
      </p:pic>
      <p:pic>
        <p:nvPicPr>
          <p:cNvPr descr="Folding and feathering propeller test" id="202" name="Google Shape;202;g132d4af5f85_0_129"/>
          <p:cNvPicPr preferRelativeResize="0"/>
          <p:nvPr/>
        </p:nvPicPr>
        <p:blipFill rotWithShape="1">
          <a:blip r:embed="rId8">
            <a:alphaModFix/>
          </a:blip>
          <a:srcRect b="0" l="0" r="0" t="0"/>
          <a:stretch/>
        </p:blipFill>
        <p:spPr>
          <a:xfrm>
            <a:off x="3149532" y="4786119"/>
            <a:ext cx="1981761" cy="1258261"/>
          </a:xfrm>
          <a:prstGeom prst="rect">
            <a:avLst/>
          </a:prstGeom>
          <a:noFill/>
          <a:ln>
            <a:noFill/>
          </a:ln>
        </p:spPr>
      </p:pic>
      <p:sp>
        <p:nvSpPr>
          <p:cNvPr id="203" name="Google Shape;203;g132d4af5f85_0_129"/>
          <p:cNvSpPr/>
          <p:nvPr/>
        </p:nvSpPr>
        <p:spPr>
          <a:xfrm>
            <a:off x="1208376" y="4610721"/>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204" name="Google Shape;204;g132d4af5f85_0_129"/>
          <p:cNvPicPr preferRelativeResize="0"/>
          <p:nvPr/>
        </p:nvPicPr>
        <p:blipFill rotWithShape="1">
          <a:blip r:embed="rId9">
            <a:alphaModFix/>
          </a:blip>
          <a:srcRect b="0" l="0" r="0" t="0"/>
          <a:stretch/>
        </p:blipFill>
        <p:spPr>
          <a:xfrm>
            <a:off x="6704867" y="4793379"/>
            <a:ext cx="1981761" cy="1258261"/>
          </a:xfrm>
          <a:prstGeom prst="rect">
            <a:avLst/>
          </a:prstGeom>
          <a:noFill/>
          <a:ln>
            <a:noFill/>
          </a:ln>
        </p:spPr>
      </p:pic>
      <p:pic>
        <p:nvPicPr>
          <p:cNvPr descr="Folding and feathering propeller test" id="205" name="Google Shape;205;g132d4af5f85_0_129"/>
          <p:cNvPicPr preferRelativeResize="0"/>
          <p:nvPr/>
        </p:nvPicPr>
        <p:blipFill rotWithShape="1">
          <a:blip r:embed="rId10">
            <a:alphaModFix/>
          </a:blip>
          <a:srcRect b="0" l="0" r="0" t="0"/>
          <a:stretch/>
        </p:blipFill>
        <p:spPr>
          <a:xfrm>
            <a:off x="8698093" y="4782239"/>
            <a:ext cx="1981761" cy="1258261"/>
          </a:xfrm>
          <a:prstGeom prst="rect">
            <a:avLst/>
          </a:prstGeom>
          <a:noFill/>
          <a:ln>
            <a:noFill/>
          </a:ln>
        </p:spPr>
      </p:pic>
      <p:sp>
        <p:nvSpPr>
          <p:cNvPr id="206" name="Google Shape;206;g132d4af5f85_0_129"/>
          <p:cNvSpPr/>
          <p:nvPr/>
        </p:nvSpPr>
        <p:spPr>
          <a:xfrm>
            <a:off x="8774847" y="4610721"/>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7" name="Google Shape;207;g132d4af5f85_0_129"/>
          <p:cNvSpPr txBox="1"/>
          <p:nvPr/>
        </p:nvSpPr>
        <p:spPr>
          <a:xfrm>
            <a:off x="2555374" y="1501626"/>
            <a:ext cx="962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Forward</a:t>
            </a:r>
            <a:endParaRPr/>
          </a:p>
        </p:txBody>
      </p:sp>
      <p:sp>
        <p:nvSpPr>
          <p:cNvPr id="208" name="Google Shape;208;g132d4af5f85_0_129"/>
          <p:cNvSpPr txBox="1"/>
          <p:nvPr/>
        </p:nvSpPr>
        <p:spPr>
          <a:xfrm>
            <a:off x="8117141" y="1501626"/>
            <a:ext cx="1094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Backward</a:t>
            </a:r>
            <a:endParaRPr/>
          </a:p>
        </p:txBody>
      </p:sp>
      <p:sp>
        <p:nvSpPr>
          <p:cNvPr id="209" name="Google Shape;209;g132d4af5f85_0_129"/>
          <p:cNvSpPr txBox="1"/>
          <p:nvPr/>
        </p:nvSpPr>
        <p:spPr>
          <a:xfrm>
            <a:off x="2466503" y="4183652"/>
            <a:ext cx="11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Rightward</a:t>
            </a:r>
            <a:endParaRPr/>
          </a:p>
        </p:txBody>
      </p:sp>
      <p:sp>
        <p:nvSpPr>
          <p:cNvPr id="210" name="Google Shape;210;g132d4af5f85_0_129"/>
          <p:cNvSpPr txBox="1"/>
          <p:nvPr/>
        </p:nvSpPr>
        <p:spPr>
          <a:xfrm>
            <a:off x="8267209" y="4183652"/>
            <a:ext cx="1015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Leftward</a:t>
            </a:r>
            <a:endParaRPr/>
          </a:p>
        </p:txBody>
      </p:sp>
      <p:pic>
        <p:nvPicPr>
          <p:cNvPr descr="Tips on Choosing the Right Propeller for your Boat - Kingman Yacht Center" id="211" name="Google Shape;211;g132d4af5f85_0_129"/>
          <p:cNvPicPr preferRelativeResize="0"/>
          <p:nvPr/>
        </p:nvPicPr>
        <p:blipFill rotWithShape="1">
          <a:blip r:embed="rId11">
            <a:alphaModFix/>
          </a:blip>
          <a:srcRect b="0" l="0" r="0" t="0"/>
          <a:stretch/>
        </p:blipFill>
        <p:spPr>
          <a:xfrm>
            <a:off x="5113945" y="3555056"/>
            <a:ext cx="1608271" cy="14033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32d4af5f85_0_1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Electric Boat project</a:t>
            </a:r>
            <a:endParaRPr/>
          </a:p>
        </p:txBody>
      </p:sp>
      <p:pic>
        <p:nvPicPr>
          <p:cNvPr id="217" name="Google Shape;217;g132d4af5f85_0_152"/>
          <p:cNvPicPr preferRelativeResize="0"/>
          <p:nvPr>
            <p:ph idx="1" type="body"/>
          </p:nvPr>
        </p:nvPicPr>
        <p:blipFill rotWithShape="1">
          <a:blip r:embed="rId3">
            <a:alphaModFix/>
          </a:blip>
          <a:srcRect b="0" l="0" r="0" t="0"/>
          <a:stretch/>
        </p:blipFill>
        <p:spPr>
          <a:xfrm>
            <a:off x="838200" y="1690688"/>
            <a:ext cx="4142700" cy="4351200"/>
          </a:xfrm>
          <a:prstGeom prst="rect">
            <a:avLst/>
          </a:prstGeom>
          <a:noFill/>
          <a:ln>
            <a:noFill/>
          </a:ln>
        </p:spPr>
      </p:pic>
      <p:pic>
        <p:nvPicPr>
          <p:cNvPr id="218" name="Google Shape;218;g132d4af5f85_0_152"/>
          <p:cNvPicPr preferRelativeResize="0"/>
          <p:nvPr/>
        </p:nvPicPr>
        <p:blipFill rotWithShape="1">
          <a:blip r:embed="rId4">
            <a:alphaModFix/>
          </a:blip>
          <a:srcRect b="0" l="0" r="0" t="0"/>
          <a:stretch/>
        </p:blipFill>
        <p:spPr>
          <a:xfrm>
            <a:off x="6542841" y="1690688"/>
            <a:ext cx="4296792" cy="4356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32d4af5f85_0_2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Electric Boat project</a:t>
            </a:r>
            <a:endParaRPr/>
          </a:p>
        </p:txBody>
      </p:sp>
      <p:pic>
        <p:nvPicPr>
          <p:cNvPr descr="[video-to-gif output image]" id="224" name="Google Shape;224;g132d4af5f85_0_233"/>
          <p:cNvPicPr preferRelativeResize="0"/>
          <p:nvPr>
            <p:ph idx="1" type="body"/>
          </p:nvPr>
        </p:nvPicPr>
        <p:blipFill rotWithShape="1">
          <a:blip r:embed="rId3">
            <a:alphaModFix/>
          </a:blip>
          <a:srcRect b="0" l="0" r="0" t="0"/>
          <a:stretch/>
        </p:blipFill>
        <p:spPr>
          <a:xfrm>
            <a:off x="1725967" y="1690688"/>
            <a:ext cx="2446800" cy="4351200"/>
          </a:xfrm>
          <a:prstGeom prst="rect">
            <a:avLst/>
          </a:prstGeom>
          <a:noFill/>
          <a:ln>
            <a:noFill/>
          </a:ln>
        </p:spPr>
      </p:pic>
      <p:pic>
        <p:nvPicPr>
          <p:cNvPr descr="[video-to-gif output image]" id="225" name="Google Shape;225;g132d4af5f85_0_233"/>
          <p:cNvPicPr preferRelativeResize="0"/>
          <p:nvPr/>
        </p:nvPicPr>
        <p:blipFill rotWithShape="1">
          <a:blip r:embed="rId4">
            <a:alphaModFix/>
          </a:blip>
          <a:srcRect b="0" l="0" r="0" t="0"/>
          <a:stretch/>
        </p:blipFill>
        <p:spPr>
          <a:xfrm>
            <a:off x="5067300" y="2256632"/>
            <a:ext cx="5715000" cy="3219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132d4af5f85_0_2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Boat Idea #2</a:t>
            </a:r>
            <a:endParaRPr/>
          </a:p>
        </p:txBody>
      </p:sp>
      <p:pic>
        <p:nvPicPr>
          <p:cNvPr id="232" name="Google Shape;232;g132d4af5f85_0_239"/>
          <p:cNvPicPr preferRelativeResize="0"/>
          <p:nvPr>
            <p:ph idx="1" type="body"/>
          </p:nvPr>
        </p:nvPicPr>
        <p:blipFill rotWithShape="1">
          <a:blip r:embed="rId3">
            <a:alphaModFix/>
          </a:blip>
          <a:srcRect b="0" l="0" r="0" t="0"/>
          <a:stretch/>
        </p:blipFill>
        <p:spPr>
          <a:xfrm>
            <a:off x="1301590" y="1278384"/>
            <a:ext cx="4339800" cy="5139300"/>
          </a:xfrm>
          <a:prstGeom prst="rect">
            <a:avLst/>
          </a:prstGeom>
          <a:noFill/>
          <a:ln>
            <a:noFill/>
          </a:ln>
        </p:spPr>
      </p:pic>
      <p:pic>
        <p:nvPicPr>
          <p:cNvPr id="233" name="Google Shape;233;g132d4af5f85_0_239"/>
          <p:cNvPicPr preferRelativeResize="0"/>
          <p:nvPr/>
        </p:nvPicPr>
        <p:blipFill rotWithShape="1">
          <a:blip r:embed="rId4">
            <a:alphaModFix/>
          </a:blip>
          <a:srcRect b="0" l="0" r="0" t="0"/>
          <a:stretch/>
        </p:blipFill>
        <p:spPr>
          <a:xfrm>
            <a:off x="6096000" y="218368"/>
            <a:ext cx="4769944" cy="61994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32d4af5f85_0_2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Drop casting</a:t>
            </a:r>
            <a:endParaRPr/>
          </a:p>
        </p:txBody>
      </p:sp>
      <p:sp>
        <p:nvSpPr>
          <p:cNvPr id="239" name="Google Shape;239;g132d4af5f85_0_2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For MIPs(Molecularly imprinted Polymers), it’s best to use chronoamperometry for electrodeposition(deposit chitosan and PFOS at the same time). But because we will be using NIPs(Non-Imprinted Polymers) we will do the deposition in a different way called drop casting(deposit chitosan solution only, add PFOS in the electrolyte).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The EIS is for measurement after sensor usage.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2021-05-16T03:04:08Z</dcterms:created>
  <dc:creator>Kara</dc:creator>
</cp:coreProperties>
</file>