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1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Lst>
  <p:sldSz cx="12192000" cy="6858000"/>
  <p:notesSz cx="6858000" cy="9144000"/>
  <p:embeddedFontLst>
    <p:embeddedFont>
      <p:font typeface="Calibri" panose="020F0502020204030204" pitchFamily="34" charset="0"/>
      <p:regular r:id="rId16"/>
      <p:bold r:id="rId17"/>
      <p:italic r:id="rId18"/>
      <p:boldItalic r:id="rId19"/>
    </p:embeddedFont>
    <p:embeddedFont>
      <p:font typeface="Helvetica Neue" panose="02010600030101010101"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4" roundtripDataSignature="AMtx7mjtwLYYcTdak74kbhWIhxMzBCL3C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6" d="100"/>
          <a:sy n="86" d="100"/>
        </p:scale>
        <p:origin x="533"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customschemas.google.com/relationships/presentationmetadata" Target="metadata"/><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 name="Google Shape;157;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130f1fdb4be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4" name="Google Shape;294;g130f1fdb4be_0_4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13118133dbe_0_7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3" name="Google Shape;303;g13118133dbe_0_79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130f1fdb4be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9" name="Google Shape;309;g130f1fdb4be_0_5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30f1fdb4be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6" name="Google Shape;166;g130f1fdb4be_0_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130f1fdb4b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5" name="Google Shape;175;g130f1fdb4be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30f1fdb4b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9" name="Google Shape;189;g130f1fdb4be_0_3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1310e68441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0" name="Google Shape;200;g1310e684415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1310e684415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3" name="Google Shape;213;g1310e684415_0_3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3118133dbe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3" name="Google Shape;223;g13118133dbe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13118133dbe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6" name="Google Shape;266;g13118133dbe_0_14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13118133dbe_0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9" name="Google Shape;279;g13118133dbe_0_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aşlık ve İçerik" type="obj">
  <p:cSld name="OBJECT">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 name="Google Shape;1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şlık ve Dikey Metin" type="vertTx">
  <p:cSld name="VERTICAL_TEXT">
    <p:spTree>
      <p:nvGrpSpPr>
        <p:cNvPr id="1" name="Shape 68"/>
        <p:cNvGrpSpPr/>
        <p:nvPr/>
      </p:nvGrpSpPr>
      <p:grpSpPr>
        <a:xfrm>
          <a:off x="0" y="0"/>
          <a:ext cx="0" cy="0"/>
          <a:chOff x="0" y="0"/>
          <a:chExt cx="0" cy="0"/>
        </a:xfrm>
      </p:grpSpPr>
      <p:sp>
        <p:nvSpPr>
          <p:cNvPr id="69" name="Google Shape;69;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key Başlık ve Metin" type="vertTitleAndTx">
  <p:cSld name="VERTICAL_TITLE_AND_VERTICAL_TEXT">
    <p:spTree>
      <p:nvGrpSpPr>
        <p:cNvPr id="1" name="Shape 74"/>
        <p:cNvGrpSpPr/>
        <p:nvPr/>
      </p:nvGrpSpPr>
      <p:grpSpPr>
        <a:xfrm>
          <a:off x="0" y="0"/>
          <a:ext cx="0" cy="0"/>
          <a:chOff x="0" y="0"/>
          <a:chExt cx="0" cy="0"/>
        </a:xfrm>
      </p:grpSpPr>
      <p:sp>
        <p:nvSpPr>
          <p:cNvPr id="75" name="Google Shape;75;p1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6"/>
        <p:cNvGrpSpPr/>
        <p:nvPr/>
      </p:nvGrpSpPr>
      <p:grpSpPr>
        <a:xfrm>
          <a:off x="0" y="0"/>
          <a:ext cx="0" cy="0"/>
          <a:chOff x="0" y="0"/>
          <a:chExt cx="0" cy="0"/>
        </a:xfrm>
      </p:grpSpPr>
      <p:sp>
        <p:nvSpPr>
          <p:cNvPr id="87" name="Google Shape;87;g13118133dbe_0_808"/>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8" name="Google Shape;88;g13118133dbe_0_808"/>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89" name="Google Shape;89;g13118133dbe_0_80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0" name="Google Shape;90;g13118133dbe_0_80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1" name="Google Shape;91;g13118133dbe_0_80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2"/>
        <p:cNvGrpSpPr/>
        <p:nvPr/>
      </p:nvGrpSpPr>
      <p:grpSpPr>
        <a:xfrm>
          <a:off x="0" y="0"/>
          <a:ext cx="0" cy="0"/>
          <a:chOff x="0" y="0"/>
          <a:chExt cx="0" cy="0"/>
        </a:xfrm>
      </p:grpSpPr>
      <p:sp>
        <p:nvSpPr>
          <p:cNvPr id="93" name="Google Shape;93;g13118133dbe_0_81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4" name="Google Shape;94;g13118133dbe_0_81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95" name="Google Shape;95;g13118133dbe_0_81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6" name="Google Shape;96;g13118133dbe_0_81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7" name="Google Shape;97;g13118133dbe_0_81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8"/>
        <p:cNvGrpSpPr/>
        <p:nvPr/>
      </p:nvGrpSpPr>
      <p:grpSpPr>
        <a:xfrm>
          <a:off x="0" y="0"/>
          <a:ext cx="0" cy="0"/>
          <a:chOff x="0" y="0"/>
          <a:chExt cx="0" cy="0"/>
        </a:xfrm>
      </p:grpSpPr>
      <p:sp>
        <p:nvSpPr>
          <p:cNvPr id="99" name="Google Shape;99;g13118133dbe_0_820"/>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0" name="Google Shape;100;g13118133dbe_0_820"/>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1" name="Google Shape;101;g13118133dbe_0_82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2" name="Google Shape;102;g13118133dbe_0_82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3" name="Google Shape;103;g13118133dbe_0_82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4"/>
        <p:cNvGrpSpPr/>
        <p:nvPr/>
      </p:nvGrpSpPr>
      <p:grpSpPr>
        <a:xfrm>
          <a:off x="0" y="0"/>
          <a:ext cx="0" cy="0"/>
          <a:chOff x="0" y="0"/>
          <a:chExt cx="0" cy="0"/>
        </a:xfrm>
      </p:grpSpPr>
      <p:sp>
        <p:nvSpPr>
          <p:cNvPr id="105" name="Google Shape;105;g13118133dbe_0_82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6" name="Google Shape;106;g13118133dbe_0_826"/>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07" name="Google Shape;107;g13118133dbe_0_826"/>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08" name="Google Shape;108;g13118133dbe_0_82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9" name="Google Shape;109;g13118133dbe_0_82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0" name="Google Shape;110;g13118133dbe_0_82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1"/>
        <p:cNvGrpSpPr/>
        <p:nvPr/>
      </p:nvGrpSpPr>
      <p:grpSpPr>
        <a:xfrm>
          <a:off x="0" y="0"/>
          <a:ext cx="0" cy="0"/>
          <a:chOff x="0" y="0"/>
          <a:chExt cx="0" cy="0"/>
        </a:xfrm>
      </p:grpSpPr>
      <p:sp>
        <p:nvSpPr>
          <p:cNvPr id="112" name="Google Shape;112;g13118133dbe_0_833"/>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3" name="Google Shape;113;g13118133dbe_0_833"/>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14" name="Google Shape;114;g13118133dbe_0_833"/>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5" name="Google Shape;115;g13118133dbe_0_833"/>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16" name="Google Shape;116;g13118133dbe_0_833"/>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7" name="Google Shape;117;g13118133dbe_0_83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8" name="Google Shape;118;g13118133dbe_0_83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9" name="Google Shape;119;g13118133dbe_0_83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0"/>
        <p:cNvGrpSpPr/>
        <p:nvPr/>
      </p:nvGrpSpPr>
      <p:grpSpPr>
        <a:xfrm>
          <a:off x="0" y="0"/>
          <a:ext cx="0" cy="0"/>
          <a:chOff x="0" y="0"/>
          <a:chExt cx="0" cy="0"/>
        </a:xfrm>
      </p:grpSpPr>
      <p:sp>
        <p:nvSpPr>
          <p:cNvPr id="121" name="Google Shape;121;g13118133dbe_0_84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2" name="Google Shape;122;g13118133dbe_0_84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3" name="Google Shape;123;g13118133dbe_0_84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4" name="Google Shape;124;g13118133dbe_0_84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5"/>
        <p:cNvGrpSpPr/>
        <p:nvPr/>
      </p:nvGrpSpPr>
      <p:grpSpPr>
        <a:xfrm>
          <a:off x="0" y="0"/>
          <a:ext cx="0" cy="0"/>
          <a:chOff x="0" y="0"/>
          <a:chExt cx="0" cy="0"/>
        </a:xfrm>
      </p:grpSpPr>
      <p:sp>
        <p:nvSpPr>
          <p:cNvPr id="126" name="Google Shape;126;g13118133dbe_0_84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7" name="Google Shape;127;g13118133dbe_0_84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8" name="Google Shape;128;g13118133dbe_0_84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9"/>
        <p:cNvGrpSpPr/>
        <p:nvPr/>
      </p:nvGrpSpPr>
      <p:grpSpPr>
        <a:xfrm>
          <a:off x="0" y="0"/>
          <a:ext cx="0" cy="0"/>
          <a:chOff x="0" y="0"/>
          <a:chExt cx="0" cy="0"/>
        </a:xfrm>
      </p:grpSpPr>
      <p:sp>
        <p:nvSpPr>
          <p:cNvPr id="130" name="Google Shape;130;g13118133dbe_0_851"/>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1" name="Google Shape;131;g13118133dbe_0_851"/>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132" name="Google Shape;132;g13118133dbe_0_851"/>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33" name="Google Shape;133;g13118133dbe_0_85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4" name="Google Shape;134;g13118133dbe_0_85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5" name="Google Shape;135;g13118133dbe_0_85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şlık Slaydı" type="title">
  <p:cSld name="TITLE">
    <p:spTree>
      <p:nvGrpSpPr>
        <p:cNvPr id="1" name="Shape 17"/>
        <p:cNvGrpSpPr/>
        <p:nvPr/>
      </p:nvGrpSpPr>
      <p:grpSpPr>
        <a:xfrm>
          <a:off x="0" y="0"/>
          <a:ext cx="0" cy="0"/>
          <a:chOff x="0" y="0"/>
          <a:chExt cx="0" cy="0"/>
        </a:xfrm>
      </p:grpSpPr>
      <p:sp>
        <p:nvSpPr>
          <p:cNvPr id="18" name="Google Shape;18;p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 name="Google Shape;20;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6"/>
        <p:cNvGrpSpPr/>
        <p:nvPr/>
      </p:nvGrpSpPr>
      <p:grpSpPr>
        <a:xfrm>
          <a:off x="0" y="0"/>
          <a:ext cx="0" cy="0"/>
          <a:chOff x="0" y="0"/>
          <a:chExt cx="0" cy="0"/>
        </a:xfrm>
      </p:grpSpPr>
      <p:sp>
        <p:nvSpPr>
          <p:cNvPr id="137" name="Google Shape;137;g13118133dbe_0_858"/>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8" name="Google Shape;138;g13118133dbe_0_858"/>
          <p:cNvSpPr>
            <a:spLocks noGrp="1"/>
          </p:cNvSpPr>
          <p:nvPr>
            <p:ph type="pic" idx="2"/>
          </p:nvPr>
        </p:nvSpPr>
        <p:spPr>
          <a:xfrm>
            <a:off x="5183188" y="987425"/>
            <a:ext cx="6172200" cy="4873500"/>
          </a:xfrm>
          <a:prstGeom prst="rect">
            <a:avLst/>
          </a:prstGeom>
          <a:noFill/>
          <a:ln>
            <a:noFill/>
          </a:ln>
        </p:spPr>
      </p:sp>
      <p:sp>
        <p:nvSpPr>
          <p:cNvPr id="139" name="Google Shape;139;g13118133dbe_0_858"/>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40" name="Google Shape;140;g13118133dbe_0_85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1" name="Google Shape;141;g13118133dbe_0_85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2" name="Google Shape;142;g13118133dbe_0_85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3"/>
        <p:cNvGrpSpPr/>
        <p:nvPr/>
      </p:nvGrpSpPr>
      <p:grpSpPr>
        <a:xfrm>
          <a:off x="0" y="0"/>
          <a:ext cx="0" cy="0"/>
          <a:chOff x="0" y="0"/>
          <a:chExt cx="0" cy="0"/>
        </a:xfrm>
      </p:grpSpPr>
      <p:sp>
        <p:nvSpPr>
          <p:cNvPr id="144" name="Google Shape;144;g13118133dbe_0_86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5" name="Google Shape;145;g13118133dbe_0_865"/>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46" name="Google Shape;146;g13118133dbe_0_86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7" name="Google Shape;147;g13118133dbe_0_86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8" name="Google Shape;148;g13118133dbe_0_86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9"/>
        <p:cNvGrpSpPr/>
        <p:nvPr/>
      </p:nvGrpSpPr>
      <p:grpSpPr>
        <a:xfrm>
          <a:off x="0" y="0"/>
          <a:ext cx="0" cy="0"/>
          <a:chOff x="0" y="0"/>
          <a:chExt cx="0" cy="0"/>
        </a:xfrm>
      </p:grpSpPr>
      <p:sp>
        <p:nvSpPr>
          <p:cNvPr id="150" name="Google Shape;150;g13118133dbe_0_871"/>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1" name="Google Shape;151;g13118133dbe_0_871"/>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2" name="Google Shape;152;g13118133dbe_0_87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3" name="Google Shape;153;g13118133dbe_0_87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4" name="Google Shape;154;g13118133dbe_0_87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ölüm Üst Bilgisi" type="secHead">
  <p:cSld name="SECTION_HEADER">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ki İçerik" type="twoObj">
  <p:cSld name="TWO_OBJECTS">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Karşılaştırma" type="twoTxTwoObj">
  <p:cSld name="TWO_OBJECTS_WITH_TEXT">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Yalnızca Başlık" type="titleOnly">
  <p:cSld name="TITLE_ONLY">
    <p:spTree>
      <p:nvGrpSpPr>
        <p:cNvPr id="1" name="Shape 45"/>
        <p:cNvGrpSpPr/>
        <p:nvPr/>
      </p:nvGrpSpPr>
      <p:grpSpPr>
        <a:xfrm>
          <a:off x="0" y="0"/>
          <a:ext cx="0" cy="0"/>
          <a:chOff x="0" y="0"/>
          <a:chExt cx="0" cy="0"/>
        </a:xfrm>
      </p:grpSpPr>
      <p:sp>
        <p:nvSpPr>
          <p:cNvPr id="46" name="Google Shape;46;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oş" type="blank">
  <p:cSld name="BLANK">
    <p:spTree>
      <p:nvGrpSpPr>
        <p:cNvPr id="1" name="Shape 50"/>
        <p:cNvGrpSpPr/>
        <p:nvPr/>
      </p:nvGrpSpPr>
      <p:grpSpPr>
        <a:xfrm>
          <a:off x="0" y="0"/>
          <a:ext cx="0" cy="0"/>
          <a:chOff x="0" y="0"/>
          <a:chExt cx="0" cy="0"/>
        </a:xfrm>
      </p:grpSpPr>
      <p:sp>
        <p:nvSpPr>
          <p:cNvPr id="51" name="Google Shape;51;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şlıklı İçerik" type="objTx">
  <p:cSld name="OBJECT_WITH_CAPTION_TEXT">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şlıklı Resim" type="picTx">
  <p:cSld name="PICTURE_WITH_CAPTION_TEXT">
    <p:spTree>
      <p:nvGrpSpPr>
        <p:cNvPr id="1" name="Shape 61"/>
        <p:cNvGrpSpPr/>
        <p:nvPr/>
      </p:nvGrpSpPr>
      <p:grpSpPr>
        <a:xfrm>
          <a:off x="0" y="0"/>
          <a:ext cx="0" cy="0"/>
          <a:chOff x="0" y="0"/>
          <a:chExt cx="0" cy="0"/>
        </a:xfrm>
      </p:grpSpPr>
      <p:sp>
        <p:nvSpPr>
          <p:cNvPr id="62" name="Google Shape;62;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1"/>
          <p:cNvSpPr>
            <a:spLocks noGrp="1"/>
          </p:cNvSpPr>
          <p:nvPr>
            <p:ph type="pic" idx="2"/>
          </p:nvPr>
        </p:nvSpPr>
        <p:spPr>
          <a:xfrm>
            <a:off x="5183188" y="987425"/>
            <a:ext cx="6172200" cy="4873625"/>
          </a:xfrm>
          <a:prstGeom prst="rect">
            <a:avLst/>
          </a:prstGeom>
          <a:noFill/>
          <a:ln>
            <a:noFill/>
          </a:ln>
        </p:spPr>
      </p:sp>
      <p:sp>
        <p:nvSpPr>
          <p:cNvPr id="64" name="Google Shape;64;p1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80"/>
        <p:cNvGrpSpPr/>
        <p:nvPr/>
      </p:nvGrpSpPr>
      <p:grpSpPr>
        <a:xfrm>
          <a:off x="0" y="0"/>
          <a:ext cx="0" cy="0"/>
          <a:chOff x="0" y="0"/>
          <a:chExt cx="0" cy="0"/>
        </a:xfrm>
      </p:grpSpPr>
      <p:sp>
        <p:nvSpPr>
          <p:cNvPr id="81" name="Google Shape;81;g13118133dbe_0_80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2" name="Google Shape;82;g13118133dbe_0_80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Google Shape;83;g13118133dbe_0_80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4" name="Google Shape;84;g13118133dbe_0_80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g13118133dbe_0_80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3.png"/><Relationship Id="rId4" Type="http://schemas.openxmlformats.org/officeDocument/2006/relationships/image" Target="../media/image13.jpg"/><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8.gif"/><Relationship Id="rId7"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1.gif"/><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1"/>
          <p:cNvSpPr txBox="1"/>
          <p:nvPr/>
        </p:nvSpPr>
        <p:spPr>
          <a:xfrm>
            <a:off x="1302012" y="2330026"/>
            <a:ext cx="9588000" cy="1992900"/>
          </a:xfrm>
          <a:prstGeom prst="rect">
            <a:avLst/>
          </a:prstGeom>
          <a:noFill/>
          <a:ln>
            <a:noFill/>
          </a:ln>
        </p:spPr>
        <p:txBody>
          <a:bodyPr spcFirstLastPara="1" wrap="square" lIns="91425" tIns="91425" rIns="91425" bIns="91425" anchor="ctr" anchorCtr="0">
            <a:normAutofit/>
          </a:bodyPr>
          <a:lstStyle/>
          <a:p>
            <a:pPr marL="0" lvl="0" indent="0" algn="ctr" rtl="0">
              <a:lnSpc>
                <a:spcPct val="90000"/>
              </a:lnSpc>
              <a:spcBef>
                <a:spcPts val="0"/>
              </a:spcBef>
              <a:spcAft>
                <a:spcPts val="0"/>
              </a:spcAft>
              <a:buClr>
                <a:schemeClr val="dk1"/>
              </a:buClr>
              <a:buSzPts val="2000"/>
              <a:buFont typeface="Helvetica Neue"/>
              <a:buNone/>
            </a:pPr>
            <a:r>
              <a:rPr lang="en-US" sz="2600">
                <a:solidFill>
                  <a:schemeClr val="dk1"/>
                </a:solidFill>
                <a:latin typeface="Helvetica Neue"/>
                <a:ea typeface="Helvetica Neue"/>
                <a:cs typeface="Helvetica Neue"/>
                <a:sym typeface="Helvetica Neue"/>
              </a:rPr>
              <a:t>Project #5: </a:t>
            </a:r>
            <a:r>
              <a:rPr lang="en-US" sz="2600" b="1">
                <a:solidFill>
                  <a:srgbClr val="606060"/>
                </a:solidFill>
                <a:highlight>
                  <a:srgbClr val="FDFDFD"/>
                </a:highlight>
                <a:latin typeface="Helvetica Neue"/>
                <a:ea typeface="Helvetica Neue"/>
                <a:cs typeface="Helvetica Neue"/>
                <a:sym typeface="Helvetica Neue"/>
              </a:rPr>
              <a:t> </a:t>
            </a:r>
            <a:r>
              <a:rPr lang="en-US" sz="2600" b="1">
                <a:solidFill>
                  <a:schemeClr val="dk1"/>
                </a:solidFill>
                <a:highlight>
                  <a:srgbClr val="FDFDFD"/>
                </a:highlight>
                <a:latin typeface="Helvetica Neue"/>
                <a:ea typeface="Helvetica Neue"/>
                <a:cs typeface="Helvetica Neue"/>
                <a:sym typeface="Helvetica Neue"/>
              </a:rPr>
              <a:t>Biopolymer Based Sensors and Actuators</a:t>
            </a:r>
            <a:br>
              <a:rPr lang="en-US" sz="2600">
                <a:solidFill>
                  <a:schemeClr val="dk1"/>
                </a:solidFill>
                <a:latin typeface="Helvetica Neue"/>
                <a:ea typeface="Helvetica Neue"/>
                <a:cs typeface="Helvetica Neue"/>
                <a:sym typeface="Helvetica Neue"/>
              </a:rPr>
            </a:br>
            <a:r>
              <a:rPr lang="en-US" sz="2400">
                <a:solidFill>
                  <a:schemeClr val="dk1"/>
                </a:solidFill>
                <a:latin typeface="Helvetica Neue"/>
                <a:ea typeface="Helvetica Neue"/>
                <a:cs typeface="Helvetica Neue"/>
                <a:sym typeface="Helvetica Neue"/>
              </a:rPr>
              <a:t>REU Students: Jayla Smalls &amp; Kevin Deng</a:t>
            </a:r>
            <a:endParaRPr sz="2400" b="1">
              <a:solidFill>
                <a:schemeClr val="dk1"/>
              </a:solidFill>
              <a:latin typeface="Helvetica Neue"/>
              <a:ea typeface="Helvetica Neue"/>
              <a:cs typeface="Helvetica Neue"/>
              <a:sym typeface="Helvetica Neue"/>
            </a:endParaRPr>
          </a:p>
          <a:p>
            <a:pPr marL="0" lvl="0" indent="0" algn="ctr" rtl="0">
              <a:lnSpc>
                <a:spcPct val="90000"/>
              </a:lnSpc>
              <a:spcBef>
                <a:spcPts val="0"/>
              </a:spcBef>
              <a:spcAft>
                <a:spcPts val="0"/>
              </a:spcAft>
              <a:buClr>
                <a:schemeClr val="dk1"/>
              </a:buClr>
              <a:buSzPts val="2000"/>
              <a:buFont typeface="Helvetica Neue"/>
              <a:buNone/>
            </a:pPr>
            <a:r>
              <a:rPr lang="en-US" sz="2400">
                <a:solidFill>
                  <a:schemeClr val="dk1"/>
                </a:solidFill>
                <a:latin typeface="Helvetica Neue"/>
                <a:ea typeface="Helvetica Neue"/>
                <a:cs typeface="Helvetica Neue"/>
                <a:sym typeface="Helvetica Neue"/>
              </a:rPr>
              <a:t>Faculty mentor(s): </a:t>
            </a:r>
            <a:r>
              <a:rPr lang="en-US" sz="2400">
                <a:solidFill>
                  <a:schemeClr val="dk1"/>
                </a:solidFill>
                <a:highlight>
                  <a:srgbClr val="FDFDFD"/>
                </a:highlight>
                <a:latin typeface="Helvetica Neue"/>
                <a:ea typeface="Helvetica Neue"/>
                <a:cs typeface="Helvetica Neue"/>
                <a:sym typeface="Helvetica Neue"/>
              </a:rPr>
              <a:t>Hyoung Jin Cho and Ladislau Bölöni</a:t>
            </a:r>
            <a:endParaRPr sz="2400">
              <a:solidFill>
                <a:schemeClr val="dk1"/>
              </a:solidFill>
              <a:highlight>
                <a:srgbClr val="FDFDFD"/>
              </a:highlight>
              <a:latin typeface="Helvetica Neue"/>
              <a:ea typeface="Helvetica Neue"/>
              <a:cs typeface="Helvetica Neue"/>
              <a:sym typeface="Helvetica Neue"/>
            </a:endParaRPr>
          </a:p>
          <a:p>
            <a:pPr marL="0" lvl="0" indent="0" algn="ctr" rtl="0">
              <a:lnSpc>
                <a:spcPct val="90000"/>
              </a:lnSpc>
              <a:spcBef>
                <a:spcPts val="0"/>
              </a:spcBef>
              <a:spcAft>
                <a:spcPts val="0"/>
              </a:spcAft>
              <a:buClr>
                <a:schemeClr val="dk1"/>
              </a:buClr>
              <a:buSzPts val="2000"/>
              <a:buFont typeface="Helvetica Neue"/>
              <a:buNone/>
            </a:pPr>
            <a:endParaRPr sz="2400">
              <a:solidFill>
                <a:schemeClr val="dk1"/>
              </a:solidFill>
              <a:highlight>
                <a:srgbClr val="FDFDFD"/>
              </a:highlight>
              <a:latin typeface="Helvetica Neue"/>
              <a:ea typeface="Helvetica Neue"/>
              <a:cs typeface="Helvetica Neue"/>
              <a:sym typeface="Helvetica Neue"/>
            </a:endParaRPr>
          </a:p>
          <a:p>
            <a:pPr marL="201168" lvl="1" indent="0" algn="ctr" rtl="0">
              <a:lnSpc>
                <a:spcPct val="90000"/>
              </a:lnSpc>
              <a:spcBef>
                <a:spcPts val="0"/>
              </a:spcBef>
              <a:spcAft>
                <a:spcPts val="0"/>
              </a:spcAft>
              <a:buClr>
                <a:schemeClr val="accent1"/>
              </a:buClr>
              <a:buSzPts val="1800"/>
              <a:buFont typeface="Calibri"/>
              <a:buNone/>
            </a:pPr>
            <a:r>
              <a:rPr lang="en-US" sz="2400" b="1">
                <a:solidFill>
                  <a:schemeClr val="dk1"/>
                </a:solidFill>
                <a:latin typeface="Helvetica Neue"/>
                <a:ea typeface="Helvetica Neue"/>
                <a:cs typeface="Helvetica Neue"/>
                <a:sym typeface="Helvetica Neue"/>
              </a:rPr>
              <a:t>Week #3 (Monday May 30, 2022– Friday June 3, 2022)</a:t>
            </a:r>
            <a:r>
              <a:rPr lang="en-US" sz="1800" b="1">
                <a:solidFill>
                  <a:schemeClr val="dk1"/>
                </a:solidFill>
                <a:latin typeface="Helvetica Neue"/>
                <a:ea typeface="Helvetica Neue"/>
                <a:cs typeface="Helvetica Neue"/>
                <a:sym typeface="Helvetica Neue"/>
              </a:rPr>
              <a:t> </a:t>
            </a:r>
            <a:endParaRPr sz="1800">
              <a:solidFill>
                <a:schemeClr val="dk1"/>
              </a:solidFill>
              <a:highlight>
                <a:srgbClr val="FDFDFD"/>
              </a:highlight>
              <a:latin typeface="Helvetica Neue"/>
              <a:ea typeface="Helvetica Neue"/>
              <a:cs typeface="Helvetica Neue"/>
              <a:sym typeface="Helvetica Neue"/>
            </a:endParaRPr>
          </a:p>
        </p:txBody>
      </p:sp>
      <p:grpSp>
        <p:nvGrpSpPr>
          <p:cNvPr id="160" name="Google Shape;160;p1"/>
          <p:cNvGrpSpPr/>
          <p:nvPr/>
        </p:nvGrpSpPr>
        <p:grpSpPr>
          <a:xfrm>
            <a:off x="-36684" y="5846980"/>
            <a:ext cx="12228684" cy="1086465"/>
            <a:chOff x="-36684" y="5846980"/>
            <a:chExt cx="12228684" cy="1086465"/>
          </a:xfrm>
        </p:grpSpPr>
        <p:sp>
          <p:nvSpPr>
            <p:cNvPr id="161" name="Google Shape;161;p1"/>
            <p:cNvSpPr/>
            <p:nvPr/>
          </p:nvSpPr>
          <p:spPr>
            <a:xfrm>
              <a:off x="0" y="6499123"/>
              <a:ext cx="12192000" cy="358877"/>
            </a:xfrm>
            <a:prstGeom prst="rect">
              <a:avLst/>
            </a:prstGeom>
            <a:solidFill>
              <a:srgbClr val="FFCA2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0" i="0" u="none" strike="noStrike" cap="none">
                  <a:solidFill>
                    <a:schemeClr val="dk1"/>
                  </a:solidFill>
                  <a:latin typeface="Helvetica Neue"/>
                  <a:ea typeface="Helvetica Neue"/>
                  <a:cs typeface="Helvetica Neue"/>
                  <a:sym typeface="Helvetica Neue"/>
                </a:rPr>
                <a:t>NSF REU Research Experience on Internet of Things </a:t>
              </a:r>
              <a:r>
                <a:rPr lang="en-US" sz="2000">
                  <a:solidFill>
                    <a:schemeClr val="dk1"/>
                  </a:solidFill>
                  <a:latin typeface="Helvetica Neue"/>
                  <a:ea typeface="Helvetica Neue"/>
                  <a:cs typeface="Helvetica Neue"/>
                  <a:sym typeface="Helvetica Neue"/>
                </a:rPr>
                <a:t>2022</a:t>
              </a:r>
              <a:endParaRPr/>
            </a:p>
          </p:txBody>
        </p:sp>
        <p:pic>
          <p:nvPicPr>
            <p:cNvPr id="162" name="Google Shape;162;p1" descr="metin, ulaşım, tekerlek içeren bir resim&#10;&#10;Açıklama otomatik olarak oluşturuldu"/>
            <p:cNvPicPr preferRelativeResize="0"/>
            <p:nvPr/>
          </p:nvPicPr>
          <p:blipFill rotWithShape="1">
            <a:blip r:embed="rId3">
              <a:alphaModFix/>
            </a:blip>
            <a:srcRect/>
            <a:stretch/>
          </p:blipFill>
          <p:spPr>
            <a:xfrm>
              <a:off x="-36684" y="5846980"/>
              <a:ext cx="1080816" cy="1086465"/>
            </a:xfrm>
            <a:prstGeom prst="rect">
              <a:avLst/>
            </a:prstGeom>
            <a:noFill/>
            <a:ln>
              <a:noFill/>
            </a:ln>
          </p:spPr>
        </p:pic>
        <p:pic>
          <p:nvPicPr>
            <p:cNvPr id="163" name="Google Shape;163;p1"/>
            <p:cNvPicPr preferRelativeResize="0"/>
            <p:nvPr/>
          </p:nvPicPr>
          <p:blipFill rotWithShape="1">
            <a:blip r:embed="rId4">
              <a:alphaModFix/>
            </a:blip>
            <a:srcRect/>
            <a:stretch/>
          </p:blipFill>
          <p:spPr>
            <a:xfrm>
              <a:off x="11259887" y="5909199"/>
              <a:ext cx="714375" cy="962025"/>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grpSp>
        <p:nvGrpSpPr>
          <p:cNvPr id="296" name="Google Shape;296;g130f1fdb4be_0_46"/>
          <p:cNvGrpSpPr/>
          <p:nvPr/>
        </p:nvGrpSpPr>
        <p:grpSpPr>
          <a:xfrm>
            <a:off x="-36684" y="5846980"/>
            <a:ext cx="12228684" cy="1086466"/>
            <a:chOff x="-36684" y="5846980"/>
            <a:chExt cx="12228684" cy="1086466"/>
          </a:xfrm>
        </p:grpSpPr>
        <p:sp>
          <p:nvSpPr>
            <p:cNvPr id="297" name="Google Shape;297;g130f1fdb4be_0_46"/>
            <p:cNvSpPr/>
            <p:nvPr/>
          </p:nvSpPr>
          <p:spPr>
            <a:xfrm>
              <a:off x="0" y="6499123"/>
              <a:ext cx="12192000" cy="358800"/>
            </a:xfrm>
            <a:prstGeom prst="rect">
              <a:avLst/>
            </a:prstGeom>
            <a:solidFill>
              <a:srgbClr val="FFCA2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0" i="0" u="none" strike="noStrike" cap="none">
                  <a:solidFill>
                    <a:schemeClr val="dk1"/>
                  </a:solidFill>
                  <a:latin typeface="Helvetica Neue"/>
                  <a:ea typeface="Helvetica Neue"/>
                  <a:cs typeface="Helvetica Neue"/>
                  <a:sym typeface="Helvetica Neue"/>
                </a:rPr>
                <a:t>NSF REU Research Experience on Internet of Things </a:t>
              </a:r>
              <a:r>
                <a:rPr lang="en-US" sz="2000">
                  <a:solidFill>
                    <a:schemeClr val="dk1"/>
                  </a:solidFill>
                  <a:latin typeface="Helvetica Neue"/>
                  <a:ea typeface="Helvetica Neue"/>
                  <a:cs typeface="Helvetica Neue"/>
                  <a:sym typeface="Helvetica Neue"/>
                </a:rPr>
                <a:t>2022</a:t>
              </a:r>
              <a:endParaRPr/>
            </a:p>
          </p:txBody>
        </p:sp>
        <p:pic>
          <p:nvPicPr>
            <p:cNvPr id="298" name="Google Shape;298;g130f1fdb4be_0_46" descr="metin, ulaşım, tekerlek içeren bir resim&#10;&#10;Açıklama otomatik olarak oluşturuldu"/>
            <p:cNvPicPr preferRelativeResize="0"/>
            <p:nvPr/>
          </p:nvPicPr>
          <p:blipFill rotWithShape="1">
            <a:blip r:embed="rId3">
              <a:alphaModFix/>
            </a:blip>
            <a:srcRect/>
            <a:stretch/>
          </p:blipFill>
          <p:spPr>
            <a:xfrm>
              <a:off x="-36684" y="5846980"/>
              <a:ext cx="1080818" cy="1086466"/>
            </a:xfrm>
            <a:prstGeom prst="rect">
              <a:avLst/>
            </a:prstGeom>
            <a:noFill/>
            <a:ln>
              <a:noFill/>
            </a:ln>
          </p:spPr>
        </p:pic>
        <p:pic>
          <p:nvPicPr>
            <p:cNvPr id="299" name="Google Shape;299;g130f1fdb4be_0_46"/>
            <p:cNvPicPr preferRelativeResize="0"/>
            <p:nvPr/>
          </p:nvPicPr>
          <p:blipFill rotWithShape="1">
            <a:blip r:embed="rId4">
              <a:alphaModFix/>
            </a:blip>
            <a:srcRect/>
            <a:stretch/>
          </p:blipFill>
          <p:spPr>
            <a:xfrm>
              <a:off x="11259887" y="5909199"/>
              <a:ext cx="714375" cy="962025"/>
            </a:xfrm>
            <a:prstGeom prst="rect">
              <a:avLst/>
            </a:prstGeom>
            <a:noFill/>
            <a:ln>
              <a:noFill/>
            </a:ln>
          </p:spPr>
        </p:pic>
      </p:grpSp>
      <p:sp>
        <p:nvSpPr>
          <p:cNvPr id="300" name="Google Shape;300;g130f1fdb4be_0_46"/>
          <p:cNvSpPr txBox="1"/>
          <p:nvPr/>
        </p:nvSpPr>
        <p:spPr>
          <a:xfrm>
            <a:off x="2477249" y="2470897"/>
            <a:ext cx="7237500" cy="1086600"/>
          </a:xfrm>
          <a:prstGeom prst="rect">
            <a:avLst/>
          </a:prstGeom>
          <a:noFill/>
          <a:ln>
            <a:noFill/>
          </a:ln>
        </p:spPr>
        <p:txBody>
          <a:bodyPr spcFirstLastPara="1" wrap="square" lIns="91425" tIns="91425" rIns="91425" bIns="91425" anchor="ctr" anchorCtr="0">
            <a:normAutofit/>
          </a:bodyPr>
          <a:lstStyle/>
          <a:p>
            <a:pPr marL="0" lvl="0" indent="0" algn="ctr" rtl="0">
              <a:lnSpc>
                <a:spcPct val="90000"/>
              </a:lnSpc>
              <a:spcBef>
                <a:spcPts val="0"/>
              </a:spcBef>
              <a:spcAft>
                <a:spcPts val="0"/>
              </a:spcAft>
              <a:buClr>
                <a:schemeClr val="dk1"/>
              </a:buClr>
              <a:buSzPts val="2000"/>
              <a:buFont typeface="Helvetica Neue"/>
              <a:buNone/>
            </a:pPr>
            <a:r>
              <a:rPr lang="en-US" sz="4700" b="1" i="1">
                <a:solidFill>
                  <a:schemeClr val="dk1"/>
                </a:solidFill>
                <a:latin typeface="Helvetica Neue"/>
                <a:ea typeface="Helvetica Neue"/>
                <a:cs typeface="Helvetica Neue"/>
                <a:sym typeface="Helvetica Neue"/>
              </a:rPr>
              <a:t>Problems &amp; Solutions</a:t>
            </a:r>
            <a:endParaRPr sz="4700" b="1" i="1">
              <a:solidFill>
                <a:schemeClr val="dk1"/>
              </a:solidFill>
              <a:latin typeface="Helvetica Neue"/>
              <a:ea typeface="Helvetica Neue"/>
              <a:cs typeface="Helvetica Neue"/>
              <a:sym typeface="Helvetica Neue"/>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g13118133dbe_0_79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Problems and solutions</a:t>
            </a:r>
            <a:endParaRPr/>
          </a:p>
        </p:txBody>
      </p:sp>
      <p:sp>
        <p:nvSpPr>
          <p:cNvPr id="306" name="Google Shape;306;g13118133dbe_0_79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514350" lvl="0" indent="-514350" algn="l" rtl="0">
              <a:lnSpc>
                <a:spcPct val="90000"/>
              </a:lnSpc>
              <a:spcBef>
                <a:spcPts val="0"/>
              </a:spcBef>
              <a:spcAft>
                <a:spcPts val="0"/>
              </a:spcAft>
              <a:buClr>
                <a:schemeClr val="dk1"/>
              </a:buClr>
              <a:buSzPts val="2000"/>
              <a:buAutoNum type="arabicPeriod"/>
            </a:pPr>
            <a:r>
              <a:rPr lang="en-US" sz="2000"/>
              <a:t>Temperature sensor is not very sensitive to ambient changes and has a very small change in potential(in mVs). To solve that we tried to use an Op Amp and see if we can amplify the potential. </a:t>
            </a:r>
            <a:endParaRPr/>
          </a:p>
          <a:p>
            <a:pPr marL="514350" lvl="0" indent="-514350" algn="l" rtl="0">
              <a:lnSpc>
                <a:spcPct val="90000"/>
              </a:lnSpc>
              <a:spcBef>
                <a:spcPts val="1000"/>
              </a:spcBef>
              <a:spcAft>
                <a:spcPts val="0"/>
              </a:spcAft>
              <a:buClr>
                <a:schemeClr val="dk1"/>
              </a:buClr>
              <a:buSzPts val="2000"/>
              <a:buAutoNum type="arabicPeriod"/>
            </a:pPr>
            <a:r>
              <a:rPr lang="en-US" sz="2000"/>
              <a:t>Motors would sometimes refuse to receive instructions/have delays in performance. Solution: rewiring circuit, soldering wires to pins.</a:t>
            </a:r>
            <a:endParaRPr/>
          </a:p>
          <a:p>
            <a:pPr marL="514350" lvl="0" indent="-514350" algn="l" rtl="0">
              <a:lnSpc>
                <a:spcPct val="90000"/>
              </a:lnSpc>
              <a:spcBef>
                <a:spcPts val="1000"/>
              </a:spcBef>
              <a:spcAft>
                <a:spcPts val="0"/>
              </a:spcAft>
              <a:buClr>
                <a:schemeClr val="dk1"/>
              </a:buClr>
              <a:buSzPts val="2000"/>
              <a:buAutoNum type="arabicPeriod"/>
            </a:pPr>
            <a:r>
              <a:rPr lang="en-US" sz="2000"/>
              <a:t>The motor driver needs power supply and it’s not ideal to use a Bluetooth module when you still need a cord to power the circuit. Tried with the 9V battery and rechargeable 7.4V battery but still having issues(single 9V is not supplying enough current and 7.4V battery seems to be broken and can’t charge).</a:t>
            </a:r>
            <a:endParaRPr/>
          </a:p>
          <a:p>
            <a:pPr marL="514350" lvl="0" indent="-514350" algn="l" rtl="0">
              <a:lnSpc>
                <a:spcPct val="90000"/>
              </a:lnSpc>
              <a:spcBef>
                <a:spcPts val="1000"/>
              </a:spcBef>
              <a:spcAft>
                <a:spcPts val="0"/>
              </a:spcAft>
              <a:buClr>
                <a:schemeClr val="dk1"/>
              </a:buClr>
              <a:buSzPts val="2000"/>
              <a:buAutoNum type="arabicPeriod"/>
            </a:pPr>
            <a:r>
              <a:rPr lang="en-US" sz="2000"/>
              <a:t>The DC motors are not waterproof, so we tried to provide it with a protective case. Water leakage will still happen but most likely it won’t be serious.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grpSp>
        <p:nvGrpSpPr>
          <p:cNvPr id="311" name="Google Shape;311;g130f1fdb4be_0_57"/>
          <p:cNvGrpSpPr/>
          <p:nvPr/>
        </p:nvGrpSpPr>
        <p:grpSpPr>
          <a:xfrm>
            <a:off x="-36684" y="5846980"/>
            <a:ext cx="12228684" cy="1086466"/>
            <a:chOff x="-36684" y="5846980"/>
            <a:chExt cx="12228684" cy="1086466"/>
          </a:xfrm>
        </p:grpSpPr>
        <p:sp>
          <p:nvSpPr>
            <p:cNvPr id="312" name="Google Shape;312;g130f1fdb4be_0_57"/>
            <p:cNvSpPr/>
            <p:nvPr/>
          </p:nvSpPr>
          <p:spPr>
            <a:xfrm>
              <a:off x="0" y="6499123"/>
              <a:ext cx="12192000" cy="358800"/>
            </a:xfrm>
            <a:prstGeom prst="rect">
              <a:avLst/>
            </a:prstGeom>
            <a:solidFill>
              <a:srgbClr val="FFCA2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0" i="0" u="none" strike="noStrike" cap="none">
                  <a:solidFill>
                    <a:schemeClr val="dk1"/>
                  </a:solidFill>
                  <a:latin typeface="Helvetica Neue"/>
                  <a:ea typeface="Helvetica Neue"/>
                  <a:cs typeface="Helvetica Neue"/>
                  <a:sym typeface="Helvetica Neue"/>
                </a:rPr>
                <a:t>NSF REU Research Experience on Internet of Things </a:t>
              </a:r>
              <a:r>
                <a:rPr lang="en-US" sz="2000">
                  <a:solidFill>
                    <a:schemeClr val="dk1"/>
                  </a:solidFill>
                  <a:latin typeface="Helvetica Neue"/>
                  <a:ea typeface="Helvetica Neue"/>
                  <a:cs typeface="Helvetica Neue"/>
                  <a:sym typeface="Helvetica Neue"/>
                </a:rPr>
                <a:t>2022</a:t>
              </a:r>
              <a:endParaRPr/>
            </a:p>
          </p:txBody>
        </p:sp>
        <p:pic>
          <p:nvPicPr>
            <p:cNvPr id="313" name="Google Shape;313;g130f1fdb4be_0_57" descr="metin, ulaşım, tekerlek içeren bir resim&#10;&#10;Açıklama otomatik olarak oluşturuldu"/>
            <p:cNvPicPr preferRelativeResize="0"/>
            <p:nvPr/>
          </p:nvPicPr>
          <p:blipFill rotWithShape="1">
            <a:blip r:embed="rId3">
              <a:alphaModFix/>
            </a:blip>
            <a:srcRect/>
            <a:stretch/>
          </p:blipFill>
          <p:spPr>
            <a:xfrm>
              <a:off x="-36684" y="5846980"/>
              <a:ext cx="1080818" cy="1086466"/>
            </a:xfrm>
            <a:prstGeom prst="rect">
              <a:avLst/>
            </a:prstGeom>
            <a:noFill/>
            <a:ln>
              <a:noFill/>
            </a:ln>
          </p:spPr>
        </p:pic>
        <p:pic>
          <p:nvPicPr>
            <p:cNvPr id="314" name="Google Shape;314;g130f1fdb4be_0_57"/>
            <p:cNvPicPr preferRelativeResize="0"/>
            <p:nvPr/>
          </p:nvPicPr>
          <p:blipFill rotWithShape="1">
            <a:blip r:embed="rId4">
              <a:alphaModFix/>
            </a:blip>
            <a:srcRect/>
            <a:stretch/>
          </p:blipFill>
          <p:spPr>
            <a:xfrm>
              <a:off x="11259887" y="5909199"/>
              <a:ext cx="714375" cy="962025"/>
            </a:xfrm>
            <a:prstGeom prst="rect">
              <a:avLst/>
            </a:prstGeom>
            <a:noFill/>
            <a:ln>
              <a:noFill/>
            </a:ln>
          </p:spPr>
        </p:pic>
      </p:grpSp>
      <p:sp>
        <p:nvSpPr>
          <p:cNvPr id="315" name="Google Shape;315;g130f1fdb4be_0_57"/>
          <p:cNvSpPr txBox="1"/>
          <p:nvPr/>
        </p:nvSpPr>
        <p:spPr>
          <a:xfrm>
            <a:off x="2672274" y="553272"/>
            <a:ext cx="7237500" cy="1086600"/>
          </a:xfrm>
          <a:prstGeom prst="rect">
            <a:avLst/>
          </a:prstGeom>
          <a:noFill/>
          <a:ln>
            <a:noFill/>
          </a:ln>
        </p:spPr>
        <p:txBody>
          <a:bodyPr spcFirstLastPara="1" wrap="square" lIns="91425" tIns="91425" rIns="91425" bIns="91425" anchor="ctr" anchorCtr="0">
            <a:normAutofit/>
          </a:bodyPr>
          <a:lstStyle/>
          <a:p>
            <a:pPr marL="0" lvl="0" indent="0" algn="ctr" rtl="0">
              <a:lnSpc>
                <a:spcPct val="90000"/>
              </a:lnSpc>
              <a:spcBef>
                <a:spcPts val="0"/>
              </a:spcBef>
              <a:spcAft>
                <a:spcPts val="0"/>
              </a:spcAft>
              <a:buClr>
                <a:schemeClr val="dk1"/>
              </a:buClr>
              <a:buSzPts val="2000"/>
              <a:buFont typeface="Helvetica Neue"/>
              <a:buNone/>
            </a:pPr>
            <a:r>
              <a:rPr lang="en-US" sz="4700" b="1" i="1">
                <a:solidFill>
                  <a:schemeClr val="dk1"/>
                </a:solidFill>
                <a:latin typeface="Helvetica Neue"/>
                <a:ea typeface="Helvetica Neue"/>
                <a:cs typeface="Helvetica Neue"/>
                <a:sym typeface="Helvetica Neue"/>
              </a:rPr>
              <a:t>Plans For Next Week</a:t>
            </a:r>
            <a:endParaRPr sz="4700" b="1" i="1">
              <a:solidFill>
                <a:schemeClr val="dk1"/>
              </a:solidFill>
              <a:latin typeface="Helvetica Neue"/>
              <a:ea typeface="Helvetica Neue"/>
              <a:cs typeface="Helvetica Neue"/>
              <a:sym typeface="Helvetica Neue"/>
            </a:endParaRPr>
          </a:p>
        </p:txBody>
      </p:sp>
      <p:sp>
        <p:nvSpPr>
          <p:cNvPr id="316" name="Google Shape;316;g130f1fdb4be_0_57"/>
          <p:cNvSpPr txBox="1"/>
          <p:nvPr/>
        </p:nvSpPr>
        <p:spPr>
          <a:xfrm>
            <a:off x="1610725" y="2437675"/>
            <a:ext cx="9360600" cy="3211800"/>
          </a:xfrm>
          <a:prstGeom prst="rect">
            <a:avLst/>
          </a:prstGeom>
          <a:noFill/>
          <a:ln>
            <a:noFill/>
          </a:ln>
        </p:spPr>
        <p:txBody>
          <a:bodyPr spcFirstLastPara="1" wrap="square" lIns="91425" tIns="91425" rIns="91425" bIns="91425" anchor="t" anchorCtr="0">
            <a:spAutoFit/>
          </a:bodyPr>
          <a:lstStyle/>
          <a:p>
            <a:pPr marL="457200" lvl="0" indent="-381000" algn="l" rtl="0">
              <a:spcBef>
                <a:spcPts val="0"/>
              </a:spcBef>
              <a:spcAft>
                <a:spcPts val="0"/>
              </a:spcAft>
              <a:buSzPts val="2400"/>
              <a:buFont typeface="Helvetica Neue"/>
              <a:buChar char="-"/>
            </a:pPr>
            <a:r>
              <a:rPr lang="en-US" sz="2400">
                <a:latin typeface="Helvetica Neue"/>
                <a:ea typeface="Helvetica Neue"/>
                <a:cs typeface="Helvetica Neue"/>
                <a:sym typeface="Helvetica Neue"/>
              </a:rPr>
              <a:t>Continue to work on the electric robot arm by writing code to control it</a:t>
            </a:r>
            <a:endParaRPr sz="2400">
              <a:latin typeface="Helvetica Neue"/>
              <a:ea typeface="Helvetica Neue"/>
              <a:cs typeface="Helvetica Neue"/>
              <a:sym typeface="Helvetica Neue"/>
            </a:endParaRPr>
          </a:p>
          <a:p>
            <a:pPr marL="457200" lvl="0" indent="-381000" algn="l" rtl="0">
              <a:lnSpc>
                <a:spcPct val="90000"/>
              </a:lnSpc>
              <a:spcBef>
                <a:spcPts val="0"/>
              </a:spcBef>
              <a:spcAft>
                <a:spcPts val="0"/>
              </a:spcAft>
              <a:buClr>
                <a:schemeClr val="dk1"/>
              </a:buClr>
              <a:buSzPts val="2400"/>
              <a:buFont typeface="Helvetica Neue"/>
              <a:buChar char="-"/>
            </a:pPr>
            <a:r>
              <a:rPr lang="en-US" sz="2400">
                <a:solidFill>
                  <a:schemeClr val="dk1"/>
                </a:solidFill>
                <a:latin typeface="Helvetica Neue"/>
                <a:ea typeface="Helvetica Neue"/>
                <a:cs typeface="Helvetica Neue"/>
                <a:sym typeface="Helvetica Neue"/>
              </a:rPr>
              <a:t>Try rewiring Op Amp again and see if it can pick up the temperature reading.</a:t>
            </a:r>
            <a:endParaRPr sz="2400">
              <a:solidFill>
                <a:schemeClr val="dk1"/>
              </a:solidFill>
              <a:latin typeface="Helvetica Neue"/>
              <a:ea typeface="Helvetica Neue"/>
              <a:cs typeface="Helvetica Neue"/>
              <a:sym typeface="Helvetica Neue"/>
            </a:endParaRPr>
          </a:p>
          <a:p>
            <a:pPr marL="457200" lvl="0" indent="-381000" algn="l" rtl="0">
              <a:lnSpc>
                <a:spcPct val="90000"/>
              </a:lnSpc>
              <a:spcBef>
                <a:spcPts val="1000"/>
              </a:spcBef>
              <a:spcAft>
                <a:spcPts val="0"/>
              </a:spcAft>
              <a:buClr>
                <a:schemeClr val="dk1"/>
              </a:buClr>
              <a:buSzPts val="2400"/>
              <a:buFont typeface="Helvetica Neue"/>
              <a:buChar char="-"/>
            </a:pPr>
            <a:r>
              <a:rPr lang="en-US" sz="2400">
                <a:solidFill>
                  <a:schemeClr val="dk1"/>
                </a:solidFill>
                <a:latin typeface="Helvetica Neue"/>
                <a:ea typeface="Helvetica Neue"/>
                <a:cs typeface="Helvetica Neue"/>
                <a:sym typeface="Helvetica Neue"/>
              </a:rPr>
              <a:t>Find another power source for the motor driver(power bank maybe?)</a:t>
            </a:r>
            <a:endParaRPr sz="2400">
              <a:solidFill>
                <a:schemeClr val="dk1"/>
              </a:solidFill>
              <a:latin typeface="Helvetica Neue"/>
              <a:ea typeface="Helvetica Neue"/>
              <a:cs typeface="Helvetica Neue"/>
              <a:sym typeface="Helvetica Neue"/>
            </a:endParaRPr>
          </a:p>
          <a:p>
            <a:pPr marL="457200" lvl="0" indent="-381000" algn="l" rtl="0">
              <a:lnSpc>
                <a:spcPct val="90000"/>
              </a:lnSpc>
              <a:spcBef>
                <a:spcPts val="1000"/>
              </a:spcBef>
              <a:spcAft>
                <a:spcPts val="0"/>
              </a:spcAft>
              <a:buClr>
                <a:schemeClr val="dk1"/>
              </a:buClr>
              <a:buSzPts val="2400"/>
              <a:buFont typeface="Helvetica Neue"/>
              <a:buChar char="-"/>
            </a:pPr>
            <a:r>
              <a:rPr lang="en-US" sz="2400">
                <a:solidFill>
                  <a:schemeClr val="dk1"/>
                </a:solidFill>
                <a:latin typeface="Helvetica Neue"/>
                <a:ea typeface="Helvetica Neue"/>
                <a:cs typeface="Helvetica Neue"/>
                <a:sym typeface="Helvetica Neue"/>
              </a:rPr>
              <a:t>Electrodeposition(Hopefully).</a:t>
            </a:r>
            <a:endParaRPr sz="24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2400">
              <a:latin typeface="Helvetica Neue"/>
              <a:ea typeface="Helvetica Neue"/>
              <a:cs typeface="Helvetica Neue"/>
              <a:sym typeface="Helvetica Neue"/>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130f1fdb4be_0_9"/>
          <p:cNvSpPr txBox="1"/>
          <p:nvPr/>
        </p:nvSpPr>
        <p:spPr>
          <a:xfrm>
            <a:off x="2477249" y="2470897"/>
            <a:ext cx="7237500" cy="1086600"/>
          </a:xfrm>
          <a:prstGeom prst="rect">
            <a:avLst/>
          </a:prstGeom>
          <a:noFill/>
          <a:ln>
            <a:noFill/>
          </a:ln>
        </p:spPr>
        <p:txBody>
          <a:bodyPr spcFirstLastPara="1" wrap="square" lIns="91425" tIns="91425" rIns="91425" bIns="91425" anchor="ctr" anchorCtr="0">
            <a:normAutofit/>
          </a:bodyPr>
          <a:lstStyle/>
          <a:p>
            <a:pPr marL="0" lvl="0" indent="0" algn="ctr" rtl="0">
              <a:lnSpc>
                <a:spcPct val="90000"/>
              </a:lnSpc>
              <a:spcBef>
                <a:spcPts val="0"/>
              </a:spcBef>
              <a:spcAft>
                <a:spcPts val="0"/>
              </a:spcAft>
              <a:buClr>
                <a:schemeClr val="dk1"/>
              </a:buClr>
              <a:buSzPts val="2000"/>
              <a:buFont typeface="Helvetica Neue"/>
              <a:buNone/>
            </a:pPr>
            <a:r>
              <a:rPr lang="en-US" sz="4700" b="1" i="1">
                <a:solidFill>
                  <a:schemeClr val="dk1"/>
                </a:solidFill>
                <a:latin typeface="Helvetica Neue"/>
                <a:ea typeface="Helvetica Neue"/>
                <a:cs typeface="Helvetica Neue"/>
                <a:sym typeface="Helvetica Neue"/>
              </a:rPr>
              <a:t>Accomplishments</a:t>
            </a:r>
            <a:endParaRPr sz="4700" b="1" i="1">
              <a:solidFill>
                <a:schemeClr val="dk1"/>
              </a:solidFill>
              <a:latin typeface="Helvetica Neue"/>
              <a:ea typeface="Helvetica Neue"/>
              <a:cs typeface="Helvetica Neue"/>
              <a:sym typeface="Helvetica Neue"/>
            </a:endParaRPr>
          </a:p>
        </p:txBody>
      </p:sp>
      <p:grpSp>
        <p:nvGrpSpPr>
          <p:cNvPr id="169" name="Google Shape;169;g130f1fdb4be_0_9"/>
          <p:cNvGrpSpPr/>
          <p:nvPr/>
        </p:nvGrpSpPr>
        <p:grpSpPr>
          <a:xfrm>
            <a:off x="-36684" y="5846980"/>
            <a:ext cx="12228684" cy="1086466"/>
            <a:chOff x="-36684" y="5846980"/>
            <a:chExt cx="12228684" cy="1086466"/>
          </a:xfrm>
        </p:grpSpPr>
        <p:sp>
          <p:nvSpPr>
            <p:cNvPr id="170" name="Google Shape;170;g130f1fdb4be_0_9"/>
            <p:cNvSpPr/>
            <p:nvPr/>
          </p:nvSpPr>
          <p:spPr>
            <a:xfrm>
              <a:off x="0" y="6499123"/>
              <a:ext cx="12192000" cy="358800"/>
            </a:xfrm>
            <a:prstGeom prst="rect">
              <a:avLst/>
            </a:prstGeom>
            <a:solidFill>
              <a:srgbClr val="FFCA2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0" i="0" u="none" strike="noStrike" cap="none">
                  <a:solidFill>
                    <a:schemeClr val="dk1"/>
                  </a:solidFill>
                  <a:latin typeface="Helvetica Neue"/>
                  <a:ea typeface="Helvetica Neue"/>
                  <a:cs typeface="Helvetica Neue"/>
                  <a:sym typeface="Helvetica Neue"/>
                </a:rPr>
                <a:t>NSF REU Research Experience on Internet of Things </a:t>
              </a:r>
              <a:r>
                <a:rPr lang="en-US" sz="2000">
                  <a:solidFill>
                    <a:schemeClr val="dk1"/>
                  </a:solidFill>
                  <a:latin typeface="Helvetica Neue"/>
                  <a:ea typeface="Helvetica Neue"/>
                  <a:cs typeface="Helvetica Neue"/>
                  <a:sym typeface="Helvetica Neue"/>
                </a:rPr>
                <a:t>2022</a:t>
              </a:r>
              <a:endParaRPr/>
            </a:p>
          </p:txBody>
        </p:sp>
        <p:pic>
          <p:nvPicPr>
            <p:cNvPr id="171" name="Google Shape;171;g130f1fdb4be_0_9" descr="metin, ulaşım, tekerlek içeren bir resim&#10;&#10;Açıklama otomatik olarak oluşturuldu"/>
            <p:cNvPicPr preferRelativeResize="0"/>
            <p:nvPr/>
          </p:nvPicPr>
          <p:blipFill rotWithShape="1">
            <a:blip r:embed="rId3">
              <a:alphaModFix/>
            </a:blip>
            <a:srcRect/>
            <a:stretch/>
          </p:blipFill>
          <p:spPr>
            <a:xfrm>
              <a:off x="-36684" y="5846980"/>
              <a:ext cx="1080818" cy="1086466"/>
            </a:xfrm>
            <a:prstGeom prst="rect">
              <a:avLst/>
            </a:prstGeom>
            <a:noFill/>
            <a:ln>
              <a:noFill/>
            </a:ln>
          </p:spPr>
        </p:pic>
        <p:pic>
          <p:nvPicPr>
            <p:cNvPr id="172" name="Google Shape;172;g130f1fdb4be_0_9"/>
            <p:cNvPicPr preferRelativeResize="0"/>
            <p:nvPr/>
          </p:nvPicPr>
          <p:blipFill rotWithShape="1">
            <a:blip r:embed="rId4">
              <a:alphaModFix/>
            </a:blip>
            <a:srcRect/>
            <a:stretch/>
          </p:blipFill>
          <p:spPr>
            <a:xfrm>
              <a:off x="11259887" y="5909199"/>
              <a:ext cx="714375" cy="962025"/>
            </a:xfrm>
            <a:prstGeom prst="rect">
              <a:avLst/>
            </a:prstGeom>
            <a:noFill/>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g130f1fdb4be_0_0"/>
          <p:cNvSpPr txBox="1"/>
          <p:nvPr/>
        </p:nvSpPr>
        <p:spPr>
          <a:xfrm>
            <a:off x="2401750" y="0"/>
            <a:ext cx="6942600" cy="1086600"/>
          </a:xfrm>
          <a:prstGeom prst="rect">
            <a:avLst/>
          </a:prstGeom>
          <a:noFill/>
          <a:ln>
            <a:noFill/>
          </a:ln>
        </p:spPr>
        <p:txBody>
          <a:bodyPr spcFirstLastPara="1" wrap="square" lIns="91425" tIns="91425" rIns="91425" bIns="91425" anchor="ctr" anchorCtr="0">
            <a:normAutofit/>
          </a:bodyPr>
          <a:lstStyle/>
          <a:p>
            <a:pPr marL="0" lvl="0" indent="0" algn="ctr" rtl="0">
              <a:lnSpc>
                <a:spcPct val="90000"/>
              </a:lnSpc>
              <a:spcBef>
                <a:spcPts val="0"/>
              </a:spcBef>
              <a:spcAft>
                <a:spcPts val="0"/>
              </a:spcAft>
              <a:buClr>
                <a:schemeClr val="dk1"/>
              </a:buClr>
              <a:buSzPts val="2000"/>
              <a:buFont typeface="Helvetica Neue"/>
              <a:buNone/>
            </a:pPr>
            <a:r>
              <a:rPr lang="en-US" sz="3000" b="1" i="1">
                <a:solidFill>
                  <a:schemeClr val="dk1"/>
                </a:solidFill>
                <a:latin typeface="Helvetica Neue"/>
                <a:ea typeface="Helvetica Neue"/>
                <a:cs typeface="Helvetica Neue"/>
                <a:sym typeface="Helvetica Neue"/>
              </a:rPr>
              <a:t>Successfully connected the bluetooth module to my PC</a:t>
            </a:r>
            <a:endParaRPr sz="3000" b="1" i="1">
              <a:solidFill>
                <a:schemeClr val="dk1"/>
              </a:solidFill>
              <a:latin typeface="Helvetica Neue"/>
              <a:ea typeface="Helvetica Neue"/>
              <a:cs typeface="Helvetica Neue"/>
              <a:sym typeface="Helvetica Neue"/>
            </a:endParaRPr>
          </a:p>
        </p:txBody>
      </p:sp>
      <p:grpSp>
        <p:nvGrpSpPr>
          <p:cNvPr id="178" name="Google Shape;178;g130f1fdb4be_0_0"/>
          <p:cNvGrpSpPr/>
          <p:nvPr/>
        </p:nvGrpSpPr>
        <p:grpSpPr>
          <a:xfrm>
            <a:off x="-36684" y="5846980"/>
            <a:ext cx="12228684" cy="1086466"/>
            <a:chOff x="-36684" y="5846980"/>
            <a:chExt cx="12228684" cy="1086466"/>
          </a:xfrm>
        </p:grpSpPr>
        <p:sp>
          <p:nvSpPr>
            <p:cNvPr id="179" name="Google Shape;179;g130f1fdb4be_0_0"/>
            <p:cNvSpPr/>
            <p:nvPr/>
          </p:nvSpPr>
          <p:spPr>
            <a:xfrm>
              <a:off x="0" y="6499123"/>
              <a:ext cx="12192000" cy="358800"/>
            </a:xfrm>
            <a:prstGeom prst="rect">
              <a:avLst/>
            </a:prstGeom>
            <a:solidFill>
              <a:srgbClr val="FFCA2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0" i="0" u="none" strike="noStrike" cap="none">
                  <a:solidFill>
                    <a:schemeClr val="dk1"/>
                  </a:solidFill>
                  <a:latin typeface="Helvetica Neue"/>
                  <a:ea typeface="Helvetica Neue"/>
                  <a:cs typeface="Helvetica Neue"/>
                  <a:sym typeface="Helvetica Neue"/>
                </a:rPr>
                <a:t>NSF REU Research Experience on Internet of Things </a:t>
              </a:r>
              <a:r>
                <a:rPr lang="en-US" sz="2000">
                  <a:solidFill>
                    <a:schemeClr val="dk1"/>
                  </a:solidFill>
                  <a:latin typeface="Helvetica Neue"/>
                  <a:ea typeface="Helvetica Neue"/>
                  <a:cs typeface="Helvetica Neue"/>
                  <a:sym typeface="Helvetica Neue"/>
                </a:rPr>
                <a:t>2022</a:t>
              </a:r>
              <a:endParaRPr/>
            </a:p>
          </p:txBody>
        </p:sp>
        <p:pic>
          <p:nvPicPr>
            <p:cNvPr id="180" name="Google Shape;180;g130f1fdb4be_0_0" descr="metin, ulaşım, tekerlek içeren bir resim&#10;&#10;Açıklama otomatik olarak oluşturuldu"/>
            <p:cNvPicPr preferRelativeResize="0"/>
            <p:nvPr/>
          </p:nvPicPr>
          <p:blipFill rotWithShape="1">
            <a:blip r:embed="rId3">
              <a:alphaModFix/>
            </a:blip>
            <a:srcRect/>
            <a:stretch/>
          </p:blipFill>
          <p:spPr>
            <a:xfrm>
              <a:off x="-36684" y="5846980"/>
              <a:ext cx="1080818" cy="1086466"/>
            </a:xfrm>
            <a:prstGeom prst="rect">
              <a:avLst/>
            </a:prstGeom>
            <a:noFill/>
            <a:ln>
              <a:noFill/>
            </a:ln>
          </p:spPr>
        </p:pic>
        <p:pic>
          <p:nvPicPr>
            <p:cNvPr id="181" name="Google Shape;181;g130f1fdb4be_0_0"/>
            <p:cNvPicPr preferRelativeResize="0"/>
            <p:nvPr/>
          </p:nvPicPr>
          <p:blipFill rotWithShape="1">
            <a:blip r:embed="rId4">
              <a:alphaModFix/>
            </a:blip>
            <a:srcRect/>
            <a:stretch/>
          </p:blipFill>
          <p:spPr>
            <a:xfrm>
              <a:off x="11259887" y="5909199"/>
              <a:ext cx="714375" cy="962025"/>
            </a:xfrm>
            <a:prstGeom prst="rect">
              <a:avLst/>
            </a:prstGeom>
            <a:noFill/>
            <a:ln>
              <a:noFill/>
            </a:ln>
          </p:spPr>
        </p:pic>
      </p:grpSp>
      <p:pic>
        <p:nvPicPr>
          <p:cNvPr id="182" name="Google Shape;182;g130f1fdb4be_0_0"/>
          <p:cNvPicPr preferRelativeResize="0"/>
          <p:nvPr/>
        </p:nvPicPr>
        <p:blipFill rotWithShape="1">
          <a:blip r:embed="rId5">
            <a:alphaModFix/>
          </a:blip>
          <a:srcRect t="13383" r="74918" b="32144"/>
          <a:stretch/>
        </p:blipFill>
        <p:spPr>
          <a:xfrm>
            <a:off x="0" y="396000"/>
            <a:ext cx="2833699" cy="3461624"/>
          </a:xfrm>
          <a:prstGeom prst="rect">
            <a:avLst/>
          </a:prstGeom>
          <a:noFill/>
          <a:ln>
            <a:noFill/>
          </a:ln>
        </p:spPr>
      </p:pic>
      <p:pic>
        <p:nvPicPr>
          <p:cNvPr id="183" name="Google Shape;183;g130f1fdb4be_0_0"/>
          <p:cNvPicPr preferRelativeResize="0"/>
          <p:nvPr/>
        </p:nvPicPr>
        <p:blipFill rotWithShape="1">
          <a:blip r:embed="rId6">
            <a:alphaModFix/>
          </a:blip>
          <a:srcRect l="36221" t="37164" r="43156" b="45726"/>
          <a:stretch/>
        </p:blipFill>
        <p:spPr>
          <a:xfrm>
            <a:off x="8633175" y="1748325"/>
            <a:ext cx="3558826" cy="2541999"/>
          </a:xfrm>
          <a:prstGeom prst="rect">
            <a:avLst/>
          </a:prstGeom>
          <a:noFill/>
          <a:ln>
            <a:noFill/>
          </a:ln>
        </p:spPr>
      </p:pic>
      <p:pic>
        <p:nvPicPr>
          <p:cNvPr id="184" name="Google Shape;184;g130f1fdb4be_0_0"/>
          <p:cNvPicPr preferRelativeResize="0"/>
          <p:nvPr/>
        </p:nvPicPr>
        <p:blipFill rotWithShape="1">
          <a:blip r:embed="rId7">
            <a:alphaModFix/>
          </a:blip>
          <a:srcRect r="59235" b="20973"/>
          <a:stretch/>
        </p:blipFill>
        <p:spPr>
          <a:xfrm>
            <a:off x="3000400" y="972850"/>
            <a:ext cx="5137930" cy="5467875"/>
          </a:xfrm>
          <a:prstGeom prst="rect">
            <a:avLst/>
          </a:prstGeom>
          <a:noFill/>
          <a:ln>
            <a:noFill/>
          </a:ln>
        </p:spPr>
      </p:pic>
      <p:sp>
        <p:nvSpPr>
          <p:cNvPr id="185" name="Google Shape;185;g130f1fdb4be_0_0"/>
          <p:cNvSpPr/>
          <p:nvPr/>
        </p:nvSpPr>
        <p:spPr>
          <a:xfrm>
            <a:off x="271475" y="3400425"/>
            <a:ext cx="2471700" cy="328500"/>
          </a:xfrm>
          <a:prstGeom prst="ellipse">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g130f1fdb4be_0_0"/>
          <p:cNvSpPr txBox="1"/>
          <p:nvPr/>
        </p:nvSpPr>
        <p:spPr>
          <a:xfrm>
            <a:off x="10208450" y="1086600"/>
            <a:ext cx="18861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300" b="1">
                <a:latin typeface="Calibri"/>
                <a:ea typeface="Calibri"/>
                <a:cs typeface="Calibri"/>
                <a:sym typeface="Calibri"/>
              </a:rPr>
              <a:t>Serial Monitor</a:t>
            </a:r>
            <a:endParaRPr sz="2300" b="1">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grpSp>
        <p:nvGrpSpPr>
          <p:cNvPr id="191" name="Google Shape;191;g130f1fdb4be_0_36"/>
          <p:cNvGrpSpPr/>
          <p:nvPr/>
        </p:nvGrpSpPr>
        <p:grpSpPr>
          <a:xfrm>
            <a:off x="-36684" y="5846980"/>
            <a:ext cx="12228684" cy="1086466"/>
            <a:chOff x="-36684" y="5846980"/>
            <a:chExt cx="12228684" cy="1086466"/>
          </a:xfrm>
        </p:grpSpPr>
        <p:sp>
          <p:nvSpPr>
            <p:cNvPr id="192" name="Google Shape;192;g130f1fdb4be_0_36"/>
            <p:cNvSpPr/>
            <p:nvPr/>
          </p:nvSpPr>
          <p:spPr>
            <a:xfrm>
              <a:off x="0" y="6499123"/>
              <a:ext cx="12192000" cy="358800"/>
            </a:xfrm>
            <a:prstGeom prst="rect">
              <a:avLst/>
            </a:prstGeom>
            <a:solidFill>
              <a:srgbClr val="FFCA2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0" i="0" u="none" strike="noStrike" cap="none">
                  <a:solidFill>
                    <a:schemeClr val="dk1"/>
                  </a:solidFill>
                  <a:latin typeface="Helvetica Neue"/>
                  <a:ea typeface="Helvetica Neue"/>
                  <a:cs typeface="Helvetica Neue"/>
                  <a:sym typeface="Helvetica Neue"/>
                </a:rPr>
                <a:t>NSF REU Research Experience on Internet of Things 202</a:t>
              </a:r>
              <a:r>
                <a:rPr lang="en-US" sz="2000">
                  <a:solidFill>
                    <a:schemeClr val="dk1"/>
                  </a:solidFill>
                  <a:latin typeface="Helvetica Neue"/>
                  <a:ea typeface="Helvetica Neue"/>
                  <a:cs typeface="Helvetica Neue"/>
                  <a:sym typeface="Helvetica Neue"/>
                </a:rPr>
                <a:t>2</a:t>
              </a:r>
              <a:endParaRPr/>
            </a:p>
          </p:txBody>
        </p:sp>
        <p:pic>
          <p:nvPicPr>
            <p:cNvPr id="193" name="Google Shape;193;g130f1fdb4be_0_36" descr="metin, ulaşım, tekerlek içeren bir resim&#10;&#10;Açıklama otomatik olarak oluşturuldu"/>
            <p:cNvPicPr preferRelativeResize="0"/>
            <p:nvPr/>
          </p:nvPicPr>
          <p:blipFill rotWithShape="1">
            <a:blip r:embed="rId3">
              <a:alphaModFix/>
            </a:blip>
            <a:srcRect/>
            <a:stretch/>
          </p:blipFill>
          <p:spPr>
            <a:xfrm>
              <a:off x="-36684" y="5846980"/>
              <a:ext cx="1080818" cy="1086466"/>
            </a:xfrm>
            <a:prstGeom prst="rect">
              <a:avLst/>
            </a:prstGeom>
            <a:noFill/>
            <a:ln>
              <a:noFill/>
            </a:ln>
          </p:spPr>
        </p:pic>
        <p:pic>
          <p:nvPicPr>
            <p:cNvPr id="194" name="Google Shape;194;g130f1fdb4be_0_36"/>
            <p:cNvPicPr preferRelativeResize="0"/>
            <p:nvPr/>
          </p:nvPicPr>
          <p:blipFill rotWithShape="1">
            <a:blip r:embed="rId4">
              <a:alphaModFix/>
            </a:blip>
            <a:srcRect/>
            <a:stretch/>
          </p:blipFill>
          <p:spPr>
            <a:xfrm>
              <a:off x="11259887" y="5909199"/>
              <a:ext cx="714375" cy="962025"/>
            </a:xfrm>
            <a:prstGeom prst="rect">
              <a:avLst/>
            </a:prstGeom>
            <a:noFill/>
            <a:ln>
              <a:noFill/>
            </a:ln>
          </p:spPr>
        </p:pic>
      </p:grpSp>
      <p:pic>
        <p:nvPicPr>
          <p:cNvPr id="195" name="Google Shape;195;g130f1fdb4be_0_36"/>
          <p:cNvPicPr preferRelativeResize="0"/>
          <p:nvPr/>
        </p:nvPicPr>
        <p:blipFill rotWithShape="1">
          <a:blip r:embed="rId5">
            <a:alphaModFix/>
          </a:blip>
          <a:srcRect t="31199" b="26443"/>
          <a:stretch/>
        </p:blipFill>
        <p:spPr>
          <a:xfrm>
            <a:off x="600825" y="414125"/>
            <a:ext cx="4832552" cy="2766397"/>
          </a:xfrm>
          <a:prstGeom prst="rect">
            <a:avLst/>
          </a:prstGeom>
          <a:noFill/>
          <a:ln>
            <a:noFill/>
          </a:ln>
        </p:spPr>
      </p:pic>
      <p:sp>
        <p:nvSpPr>
          <p:cNvPr id="196" name="Google Shape;196;g130f1fdb4be_0_36"/>
          <p:cNvSpPr txBox="1"/>
          <p:nvPr/>
        </p:nvSpPr>
        <p:spPr>
          <a:xfrm>
            <a:off x="6597975" y="536275"/>
            <a:ext cx="3965400" cy="4648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b="1" i="1">
                <a:latin typeface="Helvetica Neue"/>
                <a:ea typeface="Helvetica Neue"/>
                <a:cs typeface="Helvetica Neue"/>
                <a:sym typeface="Helvetica Neue"/>
              </a:rPr>
              <a:t>Setting Up</a:t>
            </a:r>
            <a:endParaRPr sz="3000" b="1" i="1">
              <a:latin typeface="Helvetica Neue"/>
              <a:ea typeface="Helvetica Neue"/>
              <a:cs typeface="Helvetica Neue"/>
              <a:sym typeface="Helvetica Neue"/>
            </a:endParaRPr>
          </a:p>
          <a:p>
            <a:pPr marL="0" lvl="0" indent="0" algn="l" rtl="0">
              <a:spcBef>
                <a:spcPts val="0"/>
              </a:spcBef>
              <a:spcAft>
                <a:spcPts val="0"/>
              </a:spcAft>
              <a:buNone/>
            </a:pPr>
            <a:endParaRPr sz="3000" b="1" i="1">
              <a:latin typeface="Helvetica Neue"/>
              <a:ea typeface="Helvetica Neue"/>
              <a:cs typeface="Helvetica Neue"/>
              <a:sym typeface="Helvetica Neue"/>
            </a:endParaRPr>
          </a:p>
          <a:p>
            <a:pPr marL="0" lvl="0" indent="0" algn="l" rtl="0">
              <a:spcBef>
                <a:spcPts val="0"/>
              </a:spcBef>
              <a:spcAft>
                <a:spcPts val="0"/>
              </a:spcAft>
              <a:buNone/>
            </a:pPr>
            <a:r>
              <a:rPr lang="en-US" sz="2300" b="1">
                <a:latin typeface="Helvetica Neue"/>
                <a:ea typeface="Helvetica Neue"/>
                <a:cs typeface="Helvetica Neue"/>
                <a:sym typeface="Helvetica Neue"/>
              </a:rPr>
              <a:t>Connect…</a:t>
            </a:r>
            <a:endParaRPr sz="2300" b="1">
              <a:latin typeface="Helvetica Neue"/>
              <a:ea typeface="Helvetica Neue"/>
              <a:cs typeface="Helvetica Neue"/>
              <a:sym typeface="Helvetica Neue"/>
            </a:endParaRPr>
          </a:p>
          <a:p>
            <a:pPr marL="0" lvl="0" indent="0" algn="l" rtl="0">
              <a:spcBef>
                <a:spcPts val="0"/>
              </a:spcBef>
              <a:spcAft>
                <a:spcPts val="0"/>
              </a:spcAft>
              <a:buNone/>
            </a:pPr>
            <a:r>
              <a:rPr lang="en-US" sz="2300" b="1">
                <a:latin typeface="Helvetica Neue"/>
                <a:ea typeface="Helvetica Neue"/>
                <a:cs typeface="Helvetica Neue"/>
                <a:sym typeface="Helvetica Neue"/>
              </a:rPr>
              <a:t>Arduino UNO &gt;&gt; Bluetooth</a:t>
            </a:r>
            <a:endParaRPr sz="2300" b="1">
              <a:latin typeface="Helvetica Neue"/>
              <a:ea typeface="Helvetica Neue"/>
              <a:cs typeface="Helvetica Neue"/>
              <a:sym typeface="Helvetica Neue"/>
            </a:endParaRPr>
          </a:p>
          <a:p>
            <a:pPr marL="0" lvl="0" indent="0" algn="l" rtl="0">
              <a:spcBef>
                <a:spcPts val="0"/>
              </a:spcBef>
              <a:spcAft>
                <a:spcPts val="0"/>
              </a:spcAft>
              <a:buNone/>
            </a:pPr>
            <a:r>
              <a:rPr lang="en-US" sz="2300" b="1">
                <a:latin typeface="Helvetica Neue"/>
                <a:ea typeface="Helvetica Neue"/>
                <a:cs typeface="Helvetica Neue"/>
                <a:sym typeface="Helvetica Neue"/>
              </a:rPr>
              <a:t>5V &gt;&gt; VCC</a:t>
            </a:r>
            <a:endParaRPr sz="2300" b="1">
              <a:latin typeface="Helvetica Neue"/>
              <a:ea typeface="Helvetica Neue"/>
              <a:cs typeface="Helvetica Neue"/>
              <a:sym typeface="Helvetica Neue"/>
            </a:endParaRPr>
          </a:p>
          <a:p>
            <a:pPr marL="0" lvl="0" indent="0" algn="l" rtl="0">
              <a:spcBef>
                <a:spcPts val="0"/>
              </a:spcBef>
              <a:spcAft>
                <a:spcPts val="0"/>
              </a:spcAft>
              <a:buNone/>
            </a:pPr>
            <a:r>
              <a:rPr lang="en-US" sz="2300" b="1">
                <a:latin typeface="Helvetica Neue"/>
                <a:ea typeface="Helvetica Neue"/>
                <a:cs typeface="Helvetica Neue"/>
                <a:sym typeface="Helvetica Neue"/>
              </a:rPr>
              <a:t>GND &gt;&gt; GND</a:t>
            </a:r>
            <a:endParaRPr sz="2300" b="1">
              <a:latin typeface="Helvetica Neue"/>
              <a:ea typeface="Helvetica Neue"/>
              <a:cs typeface="Helvetica Neue"/>
              <a:sym typeface="Helvetica Neue"/>
            </a:endParaRPr>
          </a:p>
          <a:p>
            <a:pPr marL="0" lvl="0" indent="0" algn="l" rtl="0">
              <a:spcBef>
                <a:spcPts val="0"/>
              </a:spcBef>
              <a:spcAft>
                <a:spcPts val="0"/>
              </a:spcAft>
              <a:buNone/>
            </a:pPr>
            <a:r>
              <a:rPr lang="en-US" sz="2300" b="1">
                <a:latin typeface="Helvetica Neue"/>
                <a:ea typeface="Helvetica Neue"/>
                <a:cs typeface="Helvetica Neue"/>
                <a:sym typeface="Helvetica Neue"/>
              </a:rPr>
              <a:t>(1 TX) &gt;&gt; RX</a:t>
            </a:r>
            <a:endParaRPr sz="2300" b="1">
              <a:latin typeface="Helvetica Neue"/>
              <a:ea typeface="Helvetica Neue"/>
              <a:cs typeface="Helvetica Neue"/>
              <a:sym typeface="Helvetica Neue"/>
            </a:endParaRPr>
          </a:p>
          <a:p>
            <a:pPr marL="0" lvl="0" indent="0" algn="l" rtl="0">
              <a:spcBef>
                <a:spcPts val="0"/>
              </a:spcBef>
              <a:spcAft>
                <a:spcPts val="0"/>
              </a:spcAft>
              <a:buNone/>
            </a:pPr>
            <a:r>
              <a:rPr lang="en-US" sz="2300" b="1">
                <a:latin typeface="Helvetica Neue"/>
                <a:ea typeface="Helvetica Neue"/>
                <a:cs typeface="Helvetica Neue"/>
                <a:sym typeface="Helvetica Neue"/>
              </a:rPr>
              <a:t>(0 RX) &gt;&gt; TX</a:t>
            </a:r>
            <a:endParaRPr sz="2300" b="1">
              <a:latin typeface="Helvetica Neue"/>
              <a:ea typeface="Helvetica Neue"/>
              <a:cs typeface="Helvetica Neue"/>
              <a:sym typeface="Helvetica Neue"/>
            </a:endParaRPr>
          </a:p>
          <a:p>
            <a:pPr marL="0" lvl="0" indent="0" algn="l" rtl="0">
              <a:spcBef>
                <a:spcPts val="0"/>
              </a:spcBef>
              <a:spcAft>
                <a:spcPts val="0"/>
              </a:spcAft>
              <a:buNone/>
            </a:pPr>
            <a:endParaRPr sz="2300" b="1">
              <a:latin typeface="Helvetica Neue"/>
              <a:ea typeface="Helvetica Neue"/>
              <a:cs typeface="Helvetica Neue"/>
              <a:sym typeface="Helvetica Neue"/>
            </a:endParaRPr>
          </a:p>
          <a:p>
            <a:pPr marL="0" lvl="0" indent="0" algn="l" rtl="0">
              <a:spcBef>
                <a:spcPts val="0"/>
              </a:spcBef>
              <a:spcAft>
                <a:spcPts val="0"/>
              </a:spcAft>
              <a:buNone/>
            </a:pPr>
            <a:r>
              <a:rPr lang="en-US" sz="2300" b="1">
                <a:latin typeface="Helvetica Neue"/>
                <a:ea typeface="Helvetica Neue"/>
                <a:cs typeface="Helvetica Neue"/>
                <a:sym typeface="Helvetica Neue"/>
              </a:rPr>
              <a:t>Place LED Pin in Port 13 &amp; GND</a:t>
            </a:r>
            <a:endParaRPr sz="2300" b="1">
              <a:latin typeface="Helvetica Neue"/>
              <a:ea typeface="Helvetica Neue"/>
              <a:cs typeface="Helvetica Neue"/>
              <a:sym typeface="Helvetica Neue"/>
            </a:endParaRPr>
          </a:p>
          <a:p>
            <a:pPr marL="0" lvl="0" indent="0" algn="l" rtl="0">
              <a:spcBef>
                <a:spcPts val="0"/>
              </a:spcBef>
              <a:spcAft>
                <a:spcPts val="0"/>
              </a:spcAft>
              <a:buNone/>
            </a:pPr>
            <a:r>
              <a:rPr lang="en-US" sz="2300" b="1">
                <a:latin typeface="Helvetica Neue"/>
                <a:ea typeface="Helvetica Neue"/>
                <a:cs typeface="Helvetica Neue"/>
                <a:sym typeface="Helvetica Neue"/>
              </a:rPr>
              <a:t>Add resistor to breadboard</a:t>
            </a:r>
            <a:endParaRPr sz="2300" b="1">
              <a:latin typeface="Helvetica Neue"/>
              <a:ea typeface="Helvetica Neue"/>
              <a:cs typeface="Helvetica Neue"/>
              <a:sym typeface="Helvetica Neue"/>
            </a:endParaRPr>
          </a:p>
        </p:txBody>
      </p:sp>
      <p:pic>
        <p:nvPicPr>
          <p:cNvPr id="197" name="Google Shape;197;g130f1fdb4be_0_36"/>
          <p:cNvPicPr preferRelativeResize="0"/>
          <p:nvPr/>
        </p:nvPicPr>
        <p:blipFill rotWithShape="1">
          <a:blip r:embed="rId6">
            <a:alphaModFix/>
          </a:blip>
          <a:srcRect r="10968" b="10968"/>
          <a:stretch/>
        </p:blipFill>
        <p:spPr>
          <a:xfrm>
            <a:off x="600825" y="3261650"/>
            <a:ext cx="4832548" cy="25042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grpSp>
        <p:nvGrpSpPr>
          <p:cNvPr id="202" name="Google Shape;202;g1310e684415_0_0"/>
          <p:cNvGrpSpPr/>
          <p:nvPr/>
        </p:nvGrpSpPr>
        <p:grpSpPr>
          <a:xfrm>
            <a:off x="-36684" y="5846980"/>
            <a:ext cx="12228684" cy="1086466"/>
            <a:chOff x="-36684" y="5846980"/>
            <a:chExt cx="12228684" cy="1086466"/>
          </a:xfrm>
        </p:grpSpPr>
        <p:sp>
          <p:nvSpPr>
            <p:cNvPr id="203" name="Google Shape;203;g1310e684415_0_0"/>
            <p:cNvSpPr/>
            <p:nvPr/>
          </p:nvSpPr>
          <p:spPr>
            <a:xfrm>
              <a:off x="0" y="6499123"/>
              <a:ext cx="12192000" cy="358800"/>
            </a:xfrm>
            <a:prstGeom prst="rect">
              <a:avLst/>
            </a:prstGeom>
            <a:solidFill>
              <a:srgbClr val="FFCA2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0" i="0" u="none" strike="noStrike" cap="none">
                  <a:solidFill>
                    <a:schemeClr val="dk1"/>
                  </a:solidFill>
                  <a:latin typeface="Helvetica Neue"/>
                  <a:ea typeface="Helvetica Neue"/>
                  <a:cs typeface="Helvetica Neue"/>
                  <a:sym typeface="Helvetica Neue"/>
                </a:rPr>
                <a:t>NSF REU Research Experience on Internet of Things </a:t>
              </a:r>
              <a:r>
                <a:rPr lang="en-US" sz="2000">
                  <a:solidFill>
                    <a:schemeClr val="dk1"/>
                  </a:solidFill>
                  <a:latin typeface="Helvetica Neue"/>
                  <a:ea typeface="Helvetica Neue"/>
                  <a:cs typeface="Helvetica Neue"/>
                  <a:sym typeface="Helvetica Neue"/>
                </a:rPr>
                <a:t>2022</a:t>
              </a:r>
              <a:endParaRPr/>
            </a:p>
          </p:txBody>
        </p:sp>
        <p:pic>
          <p:nvPicPr>
            <p:cNvPr id="204" name="Google Shape;204;g1310e684415_0_0" descr="metin, ulaşım, tekerlek içeren bir resim&#10;&#10;Açıklama otomatik olarak oluşturuldu"/>
            <p:cNvPicPr preferRelativeResize="0"/>
            <p:nvPr/>
          </p:nvPicPr>
          <p:blipFill rotWithShape="1">
            <a:blip r:embed="rId3">
              <a:alphaModFix/>
            </a:blip>
            <a:srcRect/>
            <a:stretch/>
          </p:blipFill>
          <p:spPr>
            <a:xfrm>
              <a:off x="-36684" y="5846980"/>
              <a:ext cx="1080818" cy="1086466"/>
            </a:xfrm>
            <a:prstGeom prst="rect">
              <a:avLst/>
            </a:prstGeom>
            <a:noFill/>
            <a:ln>
              <a:noFill/>
            </a:ln>
          </p:spPr>
        </p:pic>
        <p:pic>
          <p:nvPicPr>
            <p:cNvPr id="205" name="Google Shape;205;g1310e684415_0_0"/>
            <p:cNvPicPr preferRelativeResize="0"/>
            <p:nvPr/>
          </p:nvPicPr>
          <p:blipFill rotWithShape="1">
            <a:blip r:embed="rId4">
              <a:alphaModFix/>
            </a:blip>
            <a:srcRect/>
            <a:stretch/>
          </p:blipFill>
          <p:spPr>
            <a:xfrm>
              <a:off x="11259887" y="5909199"/>
              <a:ext cx="714375" cy="962025"/>
            </a:xfrm>
            <a:prstGeom prst="rect">
              <a:avLst/>
            </a:prstGeom>
            <a:noFill/>
            <a:ln>
              <a:noFill/>
            </a:ln>
          </p:spPr>
        </p:pic>
      </p:grpSp>
      <p:sp>
        <p:nvSpPr>
          <p:cNvPr id="206" name="Google Shape;206;g1310e684415_0_0"/>
          <p:cNvSpPr txBox="1"/>
          <p:nvPr/>
        </p:nvSpPr>
        <p:spPr>
          <a:xfrm>
            <a:off x="1889500" y="0"/>
            <a:ext cx="8376300" cy="1086600"/>
          </a:xfrm>
          <a:prstGeom prst="rect">
            <a:avLst/>
          </a:prstGeom>
          <a:noFill/>
          <a:ln>
            <a:noFill/>
          </a:ln>
        </p:spPr>
        <p:txBody>
          <a:bodyPr spcFirstLastPara="1" wrap="square" lIns="91425" tIns="91425" rIns="91425" bIns="91425" anchor="ctr" anchorCtr="0">
            <a:normAutofit/>
          </a:bodyPr>
          <a:lstStyle/>
          <a:p>
            <a:pPr marL="0" lvl="0" indent="0" algn="ctr" rtl="0">
              <a:lnSpc>
                <a:spcPct val="90000"/>
              </a:lnSpc>
              <a:spcBef>
                <a:spcPts val="0"/>
              </a:spcBef>
              <a:spcAft>
                <a:spcPts val="0"/>
              </a:spcAft>
              <a:buClr>
                <a:schemeClr val="dk1"/>
              </a:buClr>
              <a:buSzPts val="1850"/>
              <a:buFont typeface="Helvetica Neue"/>
              <a:buNone/>
            </a:pPr>
            <a:r>
              <a:rPr lang="en-US" sz="3647" b="1" i="1">
                <a:solidFill>
                  <a:schemeClr val="dk1"/>
                </a:solidFill>
                <a:latin typeface="Helvetica Neue"/>
                <a:ea typeface="Helvetica Neue"/>
                <a:cs typeface="Helvetica Neue"/>
                <a:sym typeface="Helvetica Neue"/>
              </a:rPr>
              <a:t>Built a Cardboard Robot Arm</a:t>
            </a:r>
            <a:endParaRPr sz="3647" b="1" i="1">
              <a:solidFill>
                <a:schemeClr val="dk1"/>
              </a:solidFill>
              <a:latin typeface="Helvetica Neue"/>
              <a:ea typeface="Helvetica Neue"/>
              <a:cs typeface="Helvetica Neue"/>
              <a:sym typeface="Helvetica Neue"/>
            </a:endParaRPr>
          </a:p>
        </p:txBody>
      </p:sp>
      <p:pic>
        <p:nvPicPr>
          <p:cNvPr id="207" name="Google Shape;207;g1310e684415_0_0"/>
          <p:cNvPicPr preferRelativeResize="0"/>
          <p:nvPr/>
        </p:nvPicPr>
        <p:blipFill rotWithShape="1">
          <a:blip r:embed="rId5">
            <a:alphaModFix/>
          </a:blip>
          <a:srcRect b="15009"/>
          <a:stretch/>
        </p:blipFill>
        <p:spPr>
          <a:xfrm>
            <a:off x="0" y="1120850"/>
            <a:ext cx="3494899" cy="3455974"/>
          </a:xfrm>
          <a:prstGeom prst="rect">
            <a:avLst/>
          </a:prstGeom>
          <a:noFill/>
          <a:ln>
            <a:noFill/>
          </a:ln>
        </p:spPr>
      </p:pic>
      <p:pic>
        <p:nvPicPr>
          <p:cNvPr id="208" name="Google Shape;208;g1310e684415_0_0"/>
          <p:cNvPicPr preferRelativeResize="0"/>
          <p:nvPr/>
        </p:nvPicPr>
        <p:blipFill rotWithShape="1">
          <a:blip r:embed="rId6">
            <a:alphaModFix/>
          </a:blip>
          <a:srcRect b="25700"/>
          <a:stretch/>
        </p:blipFill>
        <p:spPr>
          <a:xfrm>
            <a:off x="3494900" y="1120850"/>
            <a:ext cx="3997874" cy="3455974"/>
          </a:xfrm>
          <a:prstGeom prst="rect">
            <a:avLst/>
          </a:prstGeom>
          <a:noFill/>
          <a:ln>
            <a:noFill/>
          </a:ln>
        </p:spPr>
      </p:pic>
      <p:sp>
        <p:nvSpPr>
          <p:cNvPr id="209" name="Google Shape;209;g1310e684415_0_0"/>
          <p:cNvSpPr txBox="1"/>
          <p:nvPr/>
        </p:nvSpPr>
        <p:spPr>
          <a:xfrm>
            <a:off x="3142450" y="4883550"/>
            <a:ext cx="58704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i="1">
                <a:latin typeface="Helvetica Neue"/>
                <a:ea typeface="Helvetica Neue"/>
                <a:cs typeface="Helvetica Neue"/>
                <a:sym typeface="Helvetica Neue"/>
              </a:rPr>
              <a:t>Note: The electrical Robot arm will be used to dip the sensor into the water.</a:t>
            </a:r>
            <a:endParaRPr sz="2200" i="1">
              <a:latin typeface="Helvetica Neue"/>
              <a:ea typeface="Helvetica Neue"/>
              <a:cs typeface="Helvetica Neue"/>
              <a:sym typeface="Helvetica Neue"/>
            </a:endParaRPr>
          </a:p>
        </p:txBody>
      </p:sp>
      <p:pic>
        <p:nvPicPr>
          <p:cNvPr id="210" name="Google Shape;210;g1310e684415_0_0"/>
          <p:cNvPicPr preferRelativeResize="0"/>
          <p:nvPr/>
        </p:nvPicPr>
        <p:blipFill rotWithShape="1">
          <a:blip r:embed="rId7">
            <a:alphaModFix/>
          </a:blip>
          <a:srcRect b="27060"/>
          <a:stretch/>
        </p:blipFill>
        <p:spPr>
          <a:xfrm>
            <a:off x="7492775" y="1120850"/>
            <a:ext cx="3695873" cy="34559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grpSp>
        <p:nvGrpSpPr>
          <p:cNvPr id="215" name="Google Shape;215;g1310e684415_0_37"/>
          <p:cNvGrpSpPr/>
          <p:nvPr/>
        </p:nvGrpSpPr>
        <p:grpSpPr>
          <a:xfrm>
            <a:off x="-36684" y="5846980"/>
            <a:ext cx="12228684" cy="1086466"/>
            <a:chOff x="-36684" y="5846980"/>
            <a:chExt cx="12228684" cy="1086466"/>
          </a:xfrm>
        </p:grpSpPr>
        <p:sp>
          <p:nvSpPr>
            <p:cNvPr id="216" name="Google Shape;216;g1310e684415_0_37"/>
            <p:cNvSpPr/>
            <p:nvPr/>
          </p:nvSpPr>
          <p:spPr>
            <a:xfrm>
              <a:off x="0" y="6499123"/>
              <a:ext cx="12192000" cy="358800"/>
            </a:xfrm>
            <a:prstGeom prst="rect">
              <a:avLst/>
            </a:prstGeom>
            <a:solidFill>
              <a:srgbClr val="FFCA2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0" i="0" u="none" strike="noStrike" cap="none">
                  <a:solidFill>
                    <a:schemeClr val="dk1"/>
                  </a:solidFill>
                  <a:latin typeface="Helvetica Neue"/>
                  <a:ea typeface="Helvetica Neue"/>
                  <a:cs typeface="Helvetica Neue"/>
                  <a:sym typeface="Helvetica Neue"/>
                </a:rPr>
                <a:t>NSF REU Research Experience on Internet of Things </a:t>
              </a:r>
              <a:r>
                <a:rPr lang="en-US" sz="2000">
                  <a:solidFill>
                    <a:schemeClr val="dk1"/>
                  </a:solidFill>
                  <a:latin typeface="Helvetica Neue"/>
                  <a:ea typeface="Helvetica Neue"/>
                  <a:cs typeface="Helvetica Neue"/>
                  <a:sym typeface="Helvetica Neue"/>
                </a:rPr>
                <a:t>2022</a:t>
              </a:r>
              <a:endParaRPr/>
            </a:p>
          </p:txBody>
        </p:sp>
        <p:pic>
          <p:nvPicPr>
            <p:cNvPr id="217" name="Google Shape;217;g1310e684415_0_37" descr="metin, ulaşım, tekerlek içeren bir resim&#10;&#10;Açıklama otomatik olarak oluşturuldu"/>
            <p:cNvPicPr preferRelativeResize="0"/>
            <p:nvPr/>
          </p:nvPicPr>
          <p:blipFill rotWithShape="1">
            <a:blip r:embed="rId3">
              <a:alphaModFix/>
            </a:blip>
            <a:srcRect/>
            <a:stretch/>
          </p:blipFill>
          <p:spPr>
            <a:xfrm>
              <a:off x="-36684" y="5846980"/>
              <a:ext cx="1080818" cy="1086466"/>
            </a:xfrm>
            <a:prstGeom prst="rect">
              <a:avLst/>
            </a:prstGeom>
            <a:noFill/>
            <a:ln>
              <a:noFill/>
            </a:ln>
          </p:spPr>
        </p:pic>
        <p:pic>
          <p:nvPicPr>
            <p:cNvPr id="218" name="Google Shape;218;g1310e684415_0_37"/>
            <p:cNvPicPr preferRelativeResize="0"/>
            <p:nvPr/>
          </p:nvPicPr>
          <p:blipFill rotWithShape="1">
            <a:blip r:embed="rId4">
              <a:alphaModFix/>
            </a:blip>
            <a:srcRect/>
            <a:stretch/>
          </p:blipFill>
          <p:spPr>
            <a:xfrm>
              <a:off x="11259887" y="5909199"/>
              <a:ext cx="714375" cy="962025"/>
            </a:xfrm>
            <a:prstGeom prst="rect">
              <a:avLst/>
            </a:prstGeom>
            <a:noFill/>
            <a:ln>
              <a:noFill/>
            </a:ln>
          </p:spPr>
        </p:pic>
      </p:grpSp>
      <p:sp>
        <p:nvSpPr>
          <p:cNvPr id="219" name="Google Shape;219;g1310e684415_0_37"/>
          <p:cNvSpPr txBox="1"/>
          <p:nvPr/>
        </p:nvSpPr>
        <p:spPr>
          <a:xfrm>
            <a:off x="1610725" y="2437675"/>
            <a:ext cx="93606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300">
              <a:latin typeface="Helvetica Neue"/>
              <a:ea typeface="Helvetica Neue"/>
              <a:cs typeface="Helvetica Neue"/>
              <a:sym typeface="Helvetica Neue"/>
            </a:endParaRPr>
          </a:p>
        </p:txBody>
      </p:sp>
      <p:sp>
        <p:nvSpPr>
          <p:cNvPr id="220" name="Google Shape;220;g1310e684415_0_37"/>
          <p:cNvSpPr txBox="1"/>
          <p:nvPr/>
        </p:nvSpPr>
        <p:spPr>
          <a:xfrm>
            <a:off x="0" y="913525"/>
            <a:ext cx="12192000" cy="38430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US" sz="2800">
                <a:solidFill>
                  <a:schemeClr val="dk1"/>
                </a:solidFill>
                <a:latin typeface="Calibri"/>
                <a:ea typeface="Calibri"/>
                <a:cs typeface="Calibri"/>
                <a:sym typeface="Calibri"/>
              </a:rPr>
              <a:t>Accomplishments:</a:t>
            </a:r>
            <a:endParaRPr sz="2800">
              <a:solidFill>
                <a:schemeClr val="dk1"/>
              </a:solidFill>
              <a:latin typeface="Calibri"/>
              <a:ea typeface="Calibri"/>
              <a:cs typeface="Calibri"/>
              <a:sym typeface="Calibri"/>
            </a:endParaRPr>
          </a:p>
          <a:p>
            <a:pPr marL="0" lvl="0" indent="0" algn="l" rtl="0">
              <a:lnSpc>
                <a:spcPct val="90000"/>
              </a:lnSpc>
              <a:spcBef>
                <a:spcPts val="1000"/>
              </a:spcBef>
              <a:spcAft>
                <a:spcPts val="0"/>
              </a:spcAft>
              <a:buNone/>
            </a:pPr>
            <a:r>
              <a:rPr lang="en-US" sz="2800">
                <a:solidFill>
                  <a:schemeClr val="dk1"/>
                </a:solidFill>
              </a:rPr>
              <a:t>1.</a:t>
            </a:r>
            <a:r>
              <a:rPr lang="en-US" sz="2800">
                <a:solidFill>
                  <a:schemeClr val="dk1"/>
                </a:solidFill>
                <a:latin typeface="Calibri"/>
                <a:ea typeface="Calibri"/>
                <a:cs typeface="Calibri"/>
                <a:sym typeface="Calibri"/>
              </a:rPr>
              <a:t>Created Bluetooth connection sequence for Arduino Uno(or any sensors).</a:t>
            </a:r>
            <a:endParaRPr sz="2800">
              <a:solidFill>
                <a:schemeClr val="dk1"/>
              </a:solidFill>
              <a:latin typeface="Calibri"/>
              <a:ea typeface="Calibri"/>
              <a:cs typeface="Calibri"/>
              <a:sym typeface="Calibri"/>
            </a:endParaRPr>
          </a:p>
          <a:p>
            <a:pPr marL="0" lvl="0" indent="0" algn="l" rtl="0">
              <a:lnSpc>
                <a:spcPct val="90000"/>
              </a:lnSpc>
              <a:spcBef>
                <a:spcPts val="1000"/>
              </a:spcBef>
              <a:spcAft>
                <a:spcPts val="0"/>
              </a:spcAft>
              <a:buNone/>
            </a:pPr>
            <a:r>
              <a:rPr lang="en-US" sz="2800">
                <a:solidFill>
                  <a:schemeClr val="dk1"/>
                </a:solidFill>
              </a:rPr>
              <a:t>2.</a:t>
            </a:r>
            <a:r>
              <a:rPr lang="en-US" sz="2800">
                <a:solidFill>
                  <a:schemeClr val="dk1"/>
                </a:solidFill>
                <a:latin typeface="Calibri"/>
                <a:ea typeface="Calibri"/>
                <a:cs typeface="Calibri"/>
                <a:sym typeface="Calibri"/>
              </a:rPr>
              <a:t>Added other electrical elements to the circuit that might be helpful to the project.</a:t>
            </a:r>
            <a:endParaRPr sz="2800">
              <a:solidFill>
                <a:schemeClr val="dk1"/>
              </a:solidFill>
              <a:latin typeface="Calibri"/>
              <a:ea typeface="Calibri"/>
              <a:cs typeface="Calibri"/>
              <a:sym typeface="Calibri"/>
            </a:endParaRPr>
          </a:p>
          <a:p>
            <a:pPr marL="0" lvl="0" indent="0" algn="l" rtl="0">
              <a:lnSpc>
                <a:spcPct val="90000"/>
              </a:lnSpc>
              <a:spcBef>
                <a:spcPts val="1000"/>
              </a:spcBef>
              <a:spcAft>
                <a:spcPts val="0"/>
              </a:spcAft>
              <a:buNone/>
            </a:pPr>
            <a:r>
              <a:rPr lang="en-US" sz="2800">
                <a:solidFill>
                  <a:schemeClr val="dk1"/>
                </a:solidFill>
              </a:rPr>
              <a:t>3.</a:t>
            </a:r>
            <a:r>
              <a:rPr lang="en-US" sz="2800">
                <a:solidFill>
                  <a:schemeClr val="dk1"/>
                </a:solidFill>
                <a:latin typeface="Calibri"/>
                <a:ea typeface="Calibri"/>
                <a:cs typeface="Calibri"/>
                <a:sym typeface="Calibri"/>
              </a:rPr>
              <a:t>Started working on temperature sensor.</a:t>
            </a:r>
            <a:endParaRPr sz="2800">
              <a:solidFill>
                <a:schemeClr val="dk1"/>
              </a:solidFill>
              <a:latin typeface="Calibri"/>
              <a:ea typeface="Calibri"/>
              <a:cs typeface="Calibri"/>
              <a:sym typeface="Calibri"/>
            </a:endParaRPr>
          </a:p>
          <a:p>
            <a:pPr marL="0" lvl="0" indent="0" algn="l" rtl="0">
              <a:lnSpc>
                <a:spcPct val="90000"/>
              </a:lnSpc>
              <a:spcBef>
                <a:spcPts val="1000"/>
              </a:spcBef>
              <a:spcAft>
                <a:spcPts val="0"/>
              </a:spcAft>
              <a:buNone/>
            </a:pPr>
            <a:r>
              <a:rPr lang="en-US" sz="2800">
                <a:solidFill>
                  <a:schemeClr val="dk1"/>
                </a:solidFill>
              </a:rPr>
              <a:t>4.</a:t>
            </a:r>
            <a:r>
              <a:rPr lang="en-US" sz="2800">
                <a:solidFill>
                  <a:schemeClr val="dk1"/>
                </a:solidFill>
                <a:latin typeface="Calibri"/>
                <a:ea typeface="Calibri"/>
                <a:cs typeface="Calibri"/>
                <a:sym typeface="Calibri"/>
              </a:rPr>
              <a:t>Managed to get DC motors running using Arduino Uno and L293D Motor Driver.</a:t>
            </a:r>
            <a:endParaRPr sz="2800">
              <a:solidFill>
                <a:schemeClr val="dk1"/>
              </a:solidFill>
              <a:latin typeface="Calibri"/>
              <a:ea typeface="Calibri"/>
              <a:cs typeface="Calibri"/>
              <a:sym typeface="Calibri"/>
            </a:endParaRPr>
          </a:p>
          <a:p>
            <a:pPr marL="0" lvl="0" indent="0" algn="l" rtl="0">
              <a:lnSpc>
                <a:spcPct val="90000"/>
              </a:lnSpc>
              <a:spcBef>
                <a:spcPts val="1000"/>
              </a:spcBef>
              <a:spcAft>
                <a:spcPts val="0"/>
              </a:spcAft>
              <a:buNone/>
            </a:pPr>
            <a:r>
              <a:rPr lang="en-US" sz="2800">
                <a:solidFill>
                  <a:schemeClr val="dk1"/>
                </a:solidFill>
              </a:rPr>
              <a:t>5.</a:t>
            </a:r>
            <a:r>
              <a:rPr lang="en-US" sz="2800">
                <a:solidFill>
                  <a:schemeClr val="dk1"/>
                </a:solidFill>
                <a:latin typeface="Calibri"/>
                <a:ea typeface="Calibri"/>
                <a:cs typeface="Calibri"/>
                <a:sym typeface="Calibri"/>
              </a:rPr>
              <a:t>Waterproofing DC motors.</a:t>
            </a:r>
            <a:endParaRPr sz="28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g13118133dbe_0_2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Arduino Circuit</a:t>
            </a:r>
            <a:endParaRPr/>
          </a:p>
        </p:txBody>
      </p:sp>
      <p:sp>
        <p:nvSpPr>
          <p:cNvPr id="226" name="Google Shape;226;g13118133dbe_0_2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 </a:t>
            </a:r>
            <a:endParaRPr/>
          </a:p>
        </p:txBody>
      </p:sp>
      <p:pic>
        <p:nvPicPr>
          <p:cNvPr id="227" name="Google Shape;227;g13118133dbe_0_28"/>
          <p:cNvPicPr preferRelativeResize="0"/>
          <p:nvPr/>
        </p:nvPicPr>
        <p:blipFill rotWithShape="1">
          <a:blip r:embed="rId3">
            <a:alphaModFix/>
          </a:blip>
          <a:srcRect/>
          <a:stretch/>
        </p:blipFill>
        <p:spPr>
          <a:xfrm>
            <a:off x="838200" y="1825625"/>
            <a:ext cx="2900598" cy="3644957"/>
          </a:xfrm>
          <a:prstGeom prst="rect">
            <a:avLst/>
          </a:prstGeom>
          <a:noFill/>
          <a:ln>
            <a:noFill/>
          </a:ln>
        </p:spPr>
      </p:pic>
      <p:sp>
        <p:nvSpPr>
          <p:cNvPr id="228" name="Google Shape;228;g13118133dbe_0_28"/>
          <p:cNvSpPr/>
          <p:nvPr/>
        </p:nvSpPr>
        <p:spPr>
          <a:xfrm>
            <a:off x="2601157" y="3577701"/>
            <a:ext cx="195300" cy="222000"/>
          </a:xfrm>
          <a:prstGeom prst="ellipse">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29" name="Google Shape;229;g13118133dbe_0_28"/>
          <p:cNvSpPr/>
          <p:nvPr/>
        </p:nvSpPr>
        <p:spPr>
          <a:xfrm>
            <a:off x="2867487" y="3231472"/>
            <a:ext cx="275100" cy="568200"/>
          </a:xfrm>
          <a:prstGeom prst="ellipse">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0" name="Google Shape;230;g13118133dbe_0_28"/>
          <p:cNvSpPr/>
          <p:nvPr/>
        </p:nvSpPr>
        <p:spPr>
          <a:xfrm>
            <a:off x="2729883" y="3807757"/>
            <a:ext cx="275100" cy="222000"/>
          </a:xfrm>
          <a:prstGeom prst="ellipse">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231" name="Google Shape;231;g13118133dbe_0_28"/>
          <p:cNvCxnSpPr/>
          <p:nvPr/>
        </p:nvCxnSpPr>
        <p:spPr>
          <a:xfrm rot="10800000">
            <a:off x="2698811" y="1690701"/>
            <a:ext cx="0" cy="1887000"/>
          </a:xfrm>
          <a:prstGeom prst="straightConnector1">
            <a:avLst/>
          </a:prstGeom>
          <a:noFill/>
          <a:ln w="19050" cap="flat" cmpd="sng">
            <a:solidFill>
              <a:srgbClr val="FF0000"/>
            </a:solidFill>
            <a:prstDash val="solid"/>
            <a:miter lim="800000"/>
            <a:headEnd type="none" w="sm" len="sm"/>
            <a:tailEnd type="triangle" w="med" len="med"/>
          </a:ln>
        </p:spPr>
      </p:cxnSp>
      <p:cxnSp>
        <p:nvCxnSpPr>
          <p:cNvPr id="232" name="Google Shape;232;g13118133dbe_0_28"/>
          <p:cNvCxnSpPr>
            <a:stCxn id="229" idx="0"/>
          </p:cNvCxnSpPr>
          <p:nvPr/>
        </p:nvCxnSpPr>
        <p:spPr>
          <a:xfrm rot="10800000" flipH="1">
            <a:off x="3005037" y="1690672"/>
            <a:ext cx="137700" cy="1540800"/>
          </a:xfrm>
          <a:prstGeom prst="straightConnector1">
            <a:avLst/>
          </a:prstGeom>
          <a:noFill/>
          <a:ln w="19050" cap="flat" cmpd="sng">
            <a:solidFill>
              <a:srgbClr val="FF0000"/>
            </a:solidFill>
            <a:prstDash val="solid"/>
            <a:miter lim="800000"/>
            <a:headEnd type="none" w="sm" len="sm"/>
            <a:tailEnd type="triangle" w="med" len="med"/>
          </a:ln>
        </p:spPr>
      </p:cxnSp>
      <p:cxnSp>
        <p:nvCxnSpPr>
          <p:cNvPr id="233" name="Google Shape;233;g13118133dbe_0_28"/>
          <p:cNvCxnSpPr>
            <a:stCxn id="230" idx="4"/>
          </p:cNvCxnSpPr>
          <p:nvPr/>
        </p:nvCxnSpPr>
        <p:spPr>
          <a:xfrm>
            <a:off x="2867433" y="4029757"/>
            <a:ext cx="0" cy="1575900"/>
          </a:xfrm>
          <a:prstGeom prst="straightConnector1">
            <a:avLst/>
          </a:prstGeom>
          <a:noFill/>
          <a:ln w="19050" cap="flat" cmpd="sng">
            <a:solidFill>
              <a:srgbClr val="FF0000"/>
            </a:solidFill>
            <a:prstDash val="solid"/>
            <a:miter lim="800000"/>
            <a:headEnd type="none" w="sm" len="sm"/>
            <a:tailEnd type="triangle" w="med" len="med"/>
          </a:ln>
        </p:spPr>
      </p:cxnSp>
      <p:sp>
        <p:nvSpPr>
          <p:cNvPr id="234" name="Google Shape;234;g13118133dbe_0_28"/>
          <p:cNvSpPr txBox="1"/>
          <p:nvPr/>
        </p:nvSpPr>
        <p:spPr>
          <a:xfrm>
            <a:off x="2408988" y="1375867"/>
            <a:ext cx="5373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Calibri"/>
                <a:ea typeface="Calibri"/>
                <a:cs typeface="Calibri"/>
                <a:sym typeface="Calibri"/>
              </a:rPr>
              <a:t>LED</a:t>
            </a:r>
            <a:endParaRPr/>
          </a:p>
        </p:txBody>
      </p:sp>
      <p:sp>
        <p:nvSpPr>
          <p:cNvPr id="235" name="Google Shape;235;g13118133dbe_0_28"/>
          <p:cNvSpPr txBox="1"/>
          <p:nvPr/>
        </p:nvSpPr>
        <p:spPr>
          <a:xfrm>
            <a:off x="2912103" y="1144258"/>
            <a:ext cx="15117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2</a:t>
            </a:r>
            <a:r>
              <a:rPr lang="en-US" sz="1800" baseline="30000">
                <a:solidFill>
                  <a:schemeClr val="dk1"/>
                </a:solidFill>
                <a:latin typeface="Calibri"/>
                <a:ea typeface="Calibri"/>
                <a:cs typeface="Calibri"/>
                <a:sym typeface="Calibri"/>
              </a:rPr>
              <a:t>nd</a:t>
            </a:r>
            <a:r>
              <a:rPr lang="en-US" sz="1800">
                <a:solidFill>
                  <a:schemeClr val="dk1"/>
                </a:solidFill>
                <a:latin typeface="Calibri"/>
                <a:ea typeface="Calibri"/>
                <a:cs typeface="Calibri"/>
                <a:sym typeface="Calibri"/>
              </a:rPr>
              <a:t> UART</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Serial Adapter</a:t>
            </a:r>
            <a:endParaRPr/>
          </a:p>
        </p:txBody>
      </p:sp>
      <p:sp>
        <p:nvSpPr>
          <p:cNvPr id="236" name="Google Shape;236;g13118133dbe_0_28"/>
          <p:cNvSpPr txBox="1"/>
          <p:nvPr/>
        </p:nvSpPr>
        <p:spPr>
          <a:xfrm>
            <a:off x="2192302" y="5614748"/>
            <a:ext cx="13503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Piezo Buzzer</a:t>
            </a:r>
            <a:endParaRPr/>
          </a:p>
        </p:txBody>
      </p:sp>
      <p:pic>
        <p:nvPicPr>
          <p:cNvPr id="237" name="Google Shape;237;g13118133dbe_0_28" descr="Thermocouple K Type, M6 Screw Fine Thread Type K Thermocouple Temperature  Sensor Wire 0-400℃ 1M/2M/3M/4M/5M: Amazon.com: Industrial &amp; Scientific"/>
          <p:cNvPicPr preferRelativeResize="0"/>
          <p:nvPr/>
        </p:nvPicPr>
        <p:blipFill rotWithShape="1">
          <a:blip r:embed="rId4">
            <a:alphaModFix/>
          </a:blip>
          <a:srcRect/>
          <a:stretch/>
        </p:blipFill>
        <p:spPr>
          <a:xfrm>
            <a:off x="7316828" y="2280846"/>
            <a:ext cx="2374777" cy="2374777"/>
          </a:xfrm>
          <a:prstGeom prst="rect">
            <a:avLst/>
          </a:prstGeom>
          <a:noFill/>
          <a:ln>
            <a:noFill/>
          </a:ln>
        </p:spPr>
      </p:pic>
      <p:sp>
        <p:nvSpPr>
          <p:cNvPr id="238" name="Google Shape;238;g13118133dbe_0_28"/>
          <p:cNvSpPr/>
          <p:nvPr/>
        </p:nvSpPr>
        <p:spPr>
          <a:xfrm>
            <a:off x="6817870" y="2662587"/>
            <a:ext cx="553500" cy="168600"/>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9" name="Google Shape;239;g13118133dbe_0_28"/>
          <p:cNvSpPr/>
          <p:nvPr/>
        </p:nvSpPr>
        <p:spPr>
          <a:xfrm>
            <a:off x="6817870" y="3984096"/>
            <a:ext cx="553500" cy="168600"/>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40" name="Google Shape;240;g13118133dbe_0_28"/>
          <p:cNvPicPr preferRelativeResize="0"/>
          <p:nvPr/>
        </p:nvPicPr>
        <p:blipFill rotWithShape="1">
          <a:blip r:embed="rId5">
            <a:alphaModFix/>
          </a:blip>
          <a:srcRect/>
          <a:stretch/>
        </p:blipFill>
        <p:spPr>
          <a:xfrm>
            <a:off x="4465677" y="1825625"/>
            <a:ext cx="2329608" cy="1673924"/>
          </a:xfrm>
          <a:prstGeom prst="rect">
            <a:avLst/>
          </a:prstGeom>
          <a:noFill/>
          <a:ln>
            <a:noFill/>
          </a:ln>
        </p:spPr>
      </p:pic>
      <p:pic>
        <p:nvPicPr>
          <p:cNvPr id="241" name="Google Shape;241;g13118133dbe_0_28"/>
          <p:cNvPicPr preferRelativeResize="0"/>
          <p:nvPr/>
        </p:nvPicPr>
        <p:blipFill rotWithShape="1">
          <a:blip r:embed="rId6">
            <a:alphaModFix/>
          </a:blip>
          <a:srcRect/>
          <a:stretch/>
        </p:blipFill>
        <p:spPr>
          <a:xfrm>
            <a:off x="4443092" y="3577688"/>
            <a:ext cx="2374777" cy="1814674"/>
          </a:xfrm>
          <a:prstGeom prst="rect">
            <a:avLst/>
          </a:prstGeom>
          <a:noFill/>
          <a:ln>
            <a:noFill/>
          </a:ln>
        </p:spPr>
      </p:pic>
      <p:cxnSp>
        <p:nvCxnSpPr>
          <p:cNvPr id="242" name="Google Shape;242;g13118133dbe_0_28"/>
          <p:cNvCxnSpPr/>
          <p:nvPr/>
        </p:nvCxnSpPr>
        <p:spPr>
          <a:xfrm>
            <a:off x="5816805" y="4408011"/>
            <a:ext cx="2281800" cy="1518600"/>
          </a:xfrm>
          <a:prstGeom prst="straightConnector1">
            <a:avLst/>
          </a:prstGeom>
          <a:noFill/>
          <a:ln w="19050" cap="flat" cmpd="sng">
            <a:solidFill>
              <a:srgbClr val="FF0000"/>
            </a:solidFill>
            <a:prstDash val="solid"/>
            <a:miter lim="800000"/>
            <a:headEnd type="none" w="sm" len="sm"/>
            <a:tailEnd type="triangle" w="med" len="med"/>
          </a:ln>
        </p:spPr>
      </p:cxnSp>
      <p:cxnSp>
        <p:nvCxnSpPr>
          <p:cNvPr id="243" name="Google Shape;243;g13118133dbe_0_28"/>
          <p:cNvCxnSpPr/>
          <p:nvPr/>
        </p:nvCxnSpPr>
        <p:spPr>
          <a:xfrm flipH="1">
            <a:off x="4246759" y="4408011"/>
            <a:ext cx="1167300" cy="1111500"/>
          </a:xfrm>
          <a:prstGeom prst="straightConnector1">
            <a:avLst/>
          </a:prstGeom>
          <a:noFill/>
          <a:ln w="19050" cap="flat" cmpd="sng">
            <a:solidFill>
              <a:srgbClr val="FF0000"/>
            </a:solidFill>
            <a:prstDash val="solid"/>
            <a:miter lim="800000"/>
            <a:headEnd type="none" w="sm" len="sm"/>
            <a:tailEnd type="triangle" w="med" len="med"/>
          </a:ln>
        </p:spPr>
      </p:cxnSp>
      <p:cxnSp>
        <p:nvCxnSpPr>
          <p:cNvPr id="244" name="Google Shape;244;g13118133dbe_0_28"/>
          <p:cNvCxnSpPr/>
          <p:nvPr/>
        </p:nvCxnSpPr>
        <p:spPr>
          <a:xfrm flipH="1">
            <a:off x="4718180" y="4408011"/>
            <a:ext cx="912300" cy="1368600"/>
          </a:xfrm>
          <a:prstGeom prst="straightConnector1">
            <a:avLst/>
          </a:prstGeom>
          <a:noFill/>
          <a:ln w="19050" cap="flat" cmpd="sng">
            <a:solidFill>
              <a:srgbClr val="FF0000"/>
            </a:solidFill>
            <a:prstDash val="solid"/>
            <a:miter lim="800000"/>
            <a:headEnd type="none" w="sm" len="sm"/>
            <a:tailEnd type="triangle" w="med" len="med"/>
          </a:ln>
        </p:spPr>
      </p:cxnSp>
      <p:cxnSp>
        <p:nvCxnSpPr>
          <p:cNvPr id="245" name="Google Shape;245;g13118133dbe_0_28"/>
          <p:cNvCxnSpPr/>
          <p:nvPr/>
        </p:nvCxnSpPr>
        <p:spPr>
          <a:xfrm>
            <a:off x="5689699" y="4316571"/>
            <a:ext cx="8100" cy="1335300"/>
          </a:xfrm>
          <a:prstGeom prst="straightConnector1">
            <a:avLst/>
          </a:prstGeom>
          <a:noFill/>
          <a:ln w="19050" cap="flat" cmpd="sng">
            <a:solidFill>
              <a:srgbClr val="FF0000"/>
            </a:solidFill>
            <a:prstDash val="solid"/>
            <a:miter lim="800000"/>
            <a:headEnd type="none" w="sm" len="sm"/>
            <a:tailEnd type="triangle" w="med" len="med"/>
          </a:ln>
        </p:spPr>
      </p:cxnSp>
      <p:cxnSp>
        <p:nvCxnSpPr>
          <p:cNvPr id="246" name="Google Shape;246;g13118133dbe_0_28"/>
          <p:cNvCxnSpPr/>
          <p:nvPr/>
        </p:nvCxnSpPr>
        <p:spPr>
          <a:xfrm>
            <a:off x="6152023" y="4485025"/>
            <a:ext cx="1435800" cy="816300"/>
          </a:xfrm>
          <a:prstGeom prst="straightConnector1">
            <a:avLst/>
          </a:prstGeom>
          <a:noFill/>
          <a:ln w="19050" cap="flat" cmpd="sng">
            <a:solidFill>
              <a:srgbClr val="FF0000"/>
            </a:solidFill>
            <a:prstDash val="solid"/>
            <a:miter lim="800000"/>
            <a:headEnd type="none" w="sm" len="sm"/>
            <a:tailEnd type="triangle" w="med" len="med"/>
          </a:ln>
        </p:spPr>
      </p:cxnSp>
      <p:cxnSp>
        <p:nvCxnSpPr>
          <p:cNvPr id="247" name="Google Shape;247;g13118133dbe_0_28"/>
          <p:cNvCxnSpPr/>
          <p:nvPr/>
        </p:nvCxnSpPr>
        <p:spPr>
          <a:xfrm>
            <a:off x="6010363" y="4316571"/>
            <a:ext cx="1617000" cy="474000"/>
          </a:xfrm>
          <a:prstGeom prst="straightConnector1">
            <a:avLst/>
          </a:prstGeom>
          <a:noFill/>
          <a:ln w="19050" cap="flat" cmpd="sng">
            <a:solidFill>
              <a:srgbClr val="FF0000"/>
            </a:solidFill>
            <a:prstDash val="solid"/>
            <a:miter lim="800000"/>
            <a:headEnd type="none" w="sm" len="sm"/>
            <a:tailEnd type="triangle" w="med" len="med"/>
          </a:ln>
        </p:spPr>
      </p:cxnSp>
      <p:sp>
        <p:nvSpPr>
          <p:cNvPr id="248" name="Google Shape;248;g13118133dbe_0_28"/>
          <p:cNvSpPr txBox="1"/>
          <p:nvPr/>
        </p:nvSpPr>
        <p:spPr>
          <a:xfrm>
            <a:off x="3422112" y="5484455"/>
            <a:ext cx="1158106"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-Vcc(GND)</a:t>
            </a:r>
            <a:endParaRPr dirty="0"/>
          </a:p>
        </p:txBody>
      </p:sp>
      <p:sp>
        <p:nvSpPr>
          <p:cNvPr id="249" name="Google Shape;249;g13118133dbe_0_28"/>
          <p:cNvSpPr txBox="1"/>
          <p:nvPr/>
        </p:nvSpPr>
        <p:spPr>
          <a:xfrm>
            <a:off x="4296575" y="5712178"/>
            <a:ext cx="6063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+Vin</a:t>
            </a:r>
            <a:endParaRPr/>
          </a:p>
        </p:txBody>
      </p:sp>
      <p:sp>
        <p:nvSpPr>
          <p:cNvPr id="250" name="Google Shape;250;g13118133dbe_0_28"/>
          <p:cNvSpPr txBox="1"/>
          <p:nvPr/>
        </p:nvSpPr>
        <p:spPr>
          <a:xfrm>
            <a:off x="5414059" y="5679195"/>
            <a:ext cx="5613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-Vin</a:t>
            </a:r>
            <a:endParaRPr/>
          </a:p>
        </p:txBody>
      </p:sp>
      <p:sp>
        <p:nvSpPr>
          <p:cNvPr id="251" name="Google Shape;251;g13118133dbe_0_28"/>
          <p:cNvSpPr txBox="1"/>
          <p:nvPr/>
        </p:nvSpPr>
        <p:spPr>
          <a:xfrm>
            <a:off x="7642314" y="5846982"/>
            <a:ext cx="9510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Op Amp</a:t>
            </a:r>
            <a:endParaRPr/>
          </a:p>
        </p:txBody>
      </p:sp>
      <p:sp>
        <p:nvSpPr>
          <p:cNvPr id="252" name="Google Shape;252;g13118133dbe_0_28"/>
          <p:cNvSpPr txBox="1"/>
          <p:nvPr/>
        </p:nvSpPr>
        <p:spPr>
          <a:xfrm>
            <a:off x="7609566" y="5207696"/>
            <a:ext cx="675363"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Vout</a:t>
            </a:r>
            <a:endParaRPr/>
          </a:p>
        </p:txBody>
      </p:sp>
      <p:sp>
        <p:nvSpPr>
          <p:cNvPr id="253" name="Google Shape;253;g13118133dbe_0_28"/>
          <p:cNvSpPr txBox="1"/>
          <p:nvPr/>
        </p:nvSpPr>
        <p:spPr>
          <a:xfrm>
            <a:off x="7615336" y="4636122"/>
            <a:ext cx="1156783"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+Vcc(5V)</a:t>
            </a:r>
            <a:endParaRPr dirty="0"/>
          </a:p>
        </p:txBody>
      </p:sp>
      <p:sp>
        <p:nvSpPr>
          <p:cNvPr id="254" name="Google Shape;254;g13118133dbe_0_28"/>
          <p:cNvSpPr txBox="1"/>
          <p:nvPr/>
        </p:nvSpPr>
        <p:spPr>
          <a:xfrm>
            <a:off x="5551376" y="1453199"/>
            <a:ext cx="35310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Type K Thermocouple Temp. Sensor</a:t>
            </a:r>
            <a:endParaRPr/>
          </a:p>
        </p:txBody>
      </p:sp>
      <p:pic>
        <p:nvPicPr>
          <p:cNvPr id="255" name="Google Shape;255;g13118133dbe_0_28"/>
          <p:cNvPicPr preferRelativeResize="0"/>
          <p:nvPr/>
        </p:nvPicPr>
        <p:blipFill rotWithShape="1">
          <a:blip r:embed="rId7">
            <a:alphaModFix/>
          </a:blip>
          <a:srcRect/>
          <a:stretch/>
        </p:blipFill>
        <p:spPr>
          <a:xfrm>
            <a:off x="9644401" y="1470941"/>
            <a:ext cx="2405346" cy="3200399"/>
          </a:xfrm>
          <a:prstGeom prst="rect">
            <a:avLst/>
          </a:prstGeom>
          <a:noFill/>
          <a:ln>
            <a:noFill/>
          </a:ln>
        </p:spPr>
      </p:pic>
      <p:cxnSp>
        <p:nvCxnSpPr>
          <p:cNvPr id="256" name="Google Shape;256;g13118133dbe_0_28"/>
          <p:cNvCxnSpPr/>
          <p:nvPr/>
        </p:nvCxnSpPr>
        <p:spPr>
          <a:xfrm flipH="1">
            <a:off x="10650681" y="2240378"/>
            <a:ext cx="830700" cy="3114900"/>
          </a:xfrm>
          <a:prstGeom prst="straightConnector1">
            <a:avLst/>
          </a:prstGeom>
          <a:noFill/>
          <a:ln w="19050" cap="flat" cmpd="sng">
            <a:solidFill>
              <a:srgbClr val="FF0000"/>
            </a:solidFill>
            <a:prstDash val="solid"/>
            <a:miter lim="800000"/>
            <a:headEnd type="none" w="sm" len="sm"/>
            <a:tailEnd type="triangle" w="med" len="med"/>
          </a:ln>
        </p:spPr>
      </p:cxnSp>
      <p:cxnSp>
        <p:nvCxnSpPr>
          <p:cNvPr id="257" name="Google Shape;257;g13118133dbe_0_28"/>
          <p:cNvCxnSpPr/>
          <p:nvPr/>
        </p:nvCxnSpPr>
        <p:spPr>
          <a:xfrm flipH="1">
            <a:off x="10607766" y="3246144"/>
            <a:ext cx="329400" cy="2109300"/>
          </a:xfrm>
          <a:prstGeom prst="straightConnector1">
            <a:avLst/>
          </a:prstGeom>
          <a:noFill/>
          <a:ln w="19050" cap="flat" cmpd="sng">
            <a:solidFill>
              <a:srgbClr val="FF0000"/>
            </a:solidFill>
            <a:prstDash val="solid"/>
            <a:miter lim="800000"/>
            <a:headEnd type="none" w="sm" len="sm"/>
            <a:tailEnd type="triangle" w="med" len="med"/>
          </a:ln>
        </p:spPr>
      </p:cxnSp>
      <p:sp>
        <p:nvSpPr>
          <p:cNvPr id="258" name="Google Shape;258;g13118133dbe_0_28"/>
          <p:cNvSpPr txBox="1"/>
          <p:nvPr/>
        </p:nvSpPr>
        <p:spPr>
          <a:xfrm>
            <a:off x="8653515" y="5291582"/>
            <a:ext cx="35679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Vout connected to Analog to Digital </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Converter(ADC) on Arduino Uno</a:t>
            </a:r>
            <a:endParaRPr/>
          </a:p>
        </p:txBody>
      </p:sp>
      <p:pic>
        <p:nvPicPr>
          <p:cNvPr id="259" name="Google Shape;259;g13118133dbe_0_28" descr="Introduction to UA741 - The Engineering Projects"/>
          <p:cNvPicPr preferRelativeResize="0"/>
          <p:nvPr/>
        </p:nvPicPr>
        <p:blipFill rotWithShape="1">
          <a:blip r:embed="rId8">
            <a:alphaModFix/>
          </a:blip>
          <a:srcRect/>
          <a:stretch/>
        </p:blipFill>
        <p:spPr>
          <a:xfrm>
            <a:off x="6248462" y="5404882"/>
            <a:ext cx="1050428" cy="1056571"/>
          </a:xfrm>
          <a:prstGeom prst="rect">
            <a:avLst/>
          </a:prstGeom>
          <a:noFill/>
          <a:ln>
            <a:noFill/>
          </a:ln>
        </p:spPr>
      </p:pic>
      <p:grpSp>
        <p:nvGrpSpPr>
          <p:cNvPr id="260" name="Google Shape;260;g13118133dbe_0_28"/>
          <p:cNvGrpSpPr/>
          <p:nvPr/>
        </p:nvGrpSpPr>
        <p:grpSpPr>
          <a:xfrm>
            <a:off x="-36684" y="5846980"/>
            <a:ext cx="12228684" cy="1086466"/>
            <a:chOff x="-36684" y="5846980"/>
            <a:chExt cx="12228684" cy="1086466"/>
          </a:xfrm>
        </p:grpSpPr>
        <p:sp>
          <p:nvSpPr>
            <p:cNvPr id="261" name="Google Shape;261;g13118133dbe_0_28"/>
            <p:cNvSpPr/>
            <p:nvPr/>
          </p:nvSpPr>
          <p:spPr>
            <a:xfrm>
              <a:off x="0" y="6499123"/>
              <a:ext cx="12192000" cy="358800"/>
            </a:xfrm>
            <a:prstGeom prst="rect">
              <a:avLst/>
            </a:prstGeom>
            <a:solidFill>
              <a:srgbClr val="FFCA2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0" i="0" u="none" strike="noStrike" cap="none">
                  <a:solidFill>
                    <a:schemeClr val="dk1"/>
                  </a:solidFill>
                  <a:latin typeface="Helvetica Neue"/>
                  <a:ea typeface="Helvetica Neue"/>
                  <a:cs typeface="Helvetica Neue"/>
                  <a:sym typeface="Helvetica Neue"/>
                </a:rPr>
                <a:t>NSF REU Research Experience on Internet of Things </a:t>
              </a:r>
              <a:r>
                <a:rPr lang="en-US" sz="2000">
                  <a:solidFill>
                    <a:schemeClr val="dk1"/>
                  </a:solidFill>
                  <a:latin typeface="Helvetica Neue"/>
                  <a:ea typeface="Helvetica Neue"/>
                  <a:cs typeface="Helvetica Neue"/>
                  <a:sym typeface="Helvetica Neue"/>
                </a:rPr>
                <a:t>2022</a:t>
              </a:r>
              <a:endParaRPr/>
            </a:p>
          </p:txBody>
        </p:sp>
        <p:pic>
          <p:nvPicPr>
            <p:cNvPr id="262" name="Google Shape;262;g13118133dbe_0_28" descr="metin, ulaşım, tekerlek içeren bir resim&#10;&#10;Açıklama otomatik olarak oluşturuldu"/>
            <p:cNvPicPr preferRelativeResize="0"/>
            <p:nvPr/>
          </p:nvPicPr>
          <p:blipFill rotWithShape="1">
            <a:blip r:embed="rId9">
              <a:alphaModFix/>
            </a:blip>
            <a:srcRect/>
            <a:stretch/>
          </p:blipFill>
          <p:spPr>
            <a:xfrm>
              <a:off x="-36684" y="5846980"/>
              <a:ext cx="1080818" cy="1086466"/>
            </a:xfrm>
            <a:prstGeom prst="rect">
              <a:avLst/>
            </a:prstGeom>
            <a:noFill/>
            <a:ln>
              <a:noFill/>
            </a:ln>
          </p:spPr>
        </p:pic>
        <p:pic>
          <p:nvPicPr>
            <p:cNvPr id="263" name="Google Shape;263;g13118133dbe_0_28"/>
            <p:cNvPicPr preferRelativeResize="0"/>
            <p:nvPr/>
          </p:nvPicPr>
          <p:blipFill rotWithShape="1">
            <a:blip r:embed="rId10">
              <a:alphaModFix/>
            </a:blip>
            <a:srcRect/>
            <a:stretch/>
          </p:blipFill>
          <p:spPr>
            <a:xfrm>
              <a:off x="11259887" y="5909199"/>
              <a:ext cx="714375" cy="962025"/>
            </a:xfrm>
            <a:prstGeom prst="rect">
              <a:avLst/>
            </a:prstGeom>
            <a:noFill/>
            <a:ln>
              <a:noFill/>
            </a:ln>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13118133dbe_0_14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L293D Motor Driver</a:t>
            </a:r>
            <a:endParaRPr/>
          </a:p>
        </p:txBody>
      </p:sp>
      <p:pic>
        <p:nvPicPr>
          <p:cNvPr id="269" name="Google Shape;269;g13118133dbe_0_145" descr="[video-to-gif output image]"/>
          <p:cNvPicPr preferRelativeResize="0">
            <a:picLocks noGrp="1"/>
          </p:cNvPicPr>
          <p:nvPr>
            <p:ph type="body" idx="1"/>
          </p:nvPr>
        </p:nvPicPr>
        <p:blipFill rotWithShape="1">
          <a:blip r:embed="rId3">
            <a:alphaModFix/>
          </a:blip>
          <a:srcRect/>
          <a:stretch/>
        </p:blipFill>
        <p:spPr>
          <a:xfrm>
            <a:off x="7112794" y="1376794"/>
            <a:ext cx="2446800" cy="4351200"/>
          </a:xfrm>
          <a:prstGeom prst="rect">
            <a:avLst/>
          </a:prstGeom>
          <a:noFill/>
          <a:ln>
            <a:noFill/>
          </a:ln>
        </p:spPr>
      </p:pic>
      <p:pic>
        <p:nvPicPr>
          <p:cNvPr id="270" name="Google Shape;270;g13118133dbe_0_145"/>
          <p:cNvPicPr preferRelativeResize="0"/>
          <p:nvPr/>
        </p:nvPicPr>
        <p:blipFill rotWithShape="1">
          <a:blip r:embed="rId4">
            <a:alphaModFix/>
          </a:blip>
          <a:srcRect/>
          <a:stretch/>
        </p:blipFill>
        <p:spPr>
          <a:xfrm>
            <a:off x="44441" y="2238872"/>
            <a:ext cx="4115540" cy="2705936"/>
          </a:xfrm>
          <a:prstGeom prst="rect">
            <a:avLst/>
          </a:prstGeom>
          <a:noFill/>
          <a:ln>
            <a:noFill/>
          </a:ln>
        </p:spPr>
      </p:pic>
      <p:pic>
        <p:nvPicPr>
          <p:cNvPr id="271" name="Google Shape;271;g13118133dbe_0_145"/>
          <p:cNvPicPr preferRelativeResize="0"/>
          <p:nvPr/>
        </p:nvPicPr>
        <p:blipFill rotWithShape="1">
          <a:blip r:embed="rId5">
            <a:alphaModFix/>
          </a:blip>
          <a:srcRect/>
          <a:stretch/>
        </p:blipFill>
        <p:spPr>
          <a:xfrm>
            <a:off x="4244959" y="1269507"/>
            <a:ext cx="2782857" cy="4458625"/>
          </a:xfrm>
          <a:prstGeom prst="rect">
            <a:avLst/>
          </a:prstGeom>
          <a:noFill/>
          <a:ln>
            <a:noFill/>
          </a:ln>
        </p:spPr>
      </p:pic>
      <p:pic>
        <p:nvPicPr>
          <p:cNvPr id="272" name="Google Shape;272;g13118133dbe_0_145" descr="[video-to-gif output image]"/>
          <p:cNvPicPr preferRelativeResize="0"/>
          <p:nvPr/>
        </p:nvPicPr>
        <p:blipFill rotWithShape="1">
          <a:blip r:embed="rId6">
            <a:alphaModFix/>
          </a:blip>
          <a:srcRect/>
          <a:stretch/>
        </p:blipFill>
        <p:spPr>
          <a:xfrm>
            <a:off x="9644634" y="1376794"/>
            <a:ext cx="2446861" cy="4351338"/>
          </a:xfrm>
          <a:prstGeom prst="rect">
            <a:avLst/>
          </a:prstGeom>
          <a:noFill/>
          <a:ln>
            <a:noFill/>
          </a:ln>
        </p:spPr>
      </p:pic>
      <p:grpSp>
        <p:nvGrpSpPr>
          <p:cNvPr id="273" name="Google Shape;273;g13118133dbe_0_145"/>
          <p:cNvGrpSpPr/>
          <p:nvPr/>
        </p:nvGrpSpPr>
        <p:grpSpPr>
          <a:xfrm>
            <a:off x="-36684" y="5846980"/>
            <a:ext cx="12228684" cy="1086466"/>
            <a:chOff x="-36684" y="5846980"/>
            <a:chExt cx="12228684" cy="1086466"/>
          </a:xfrm>
        </p:grpSpPr>
        <p:sp>
          <p:nvSpPr>
            <p:cNvPr id="274" name="Google Shape;274;g13118133dbe_0_145"/>
            <p:cNvSpPr/>
            <p:nvPr/>
          </p:nvSpPr>
          <p:spPr>
            <a:xfrm>
              <a:off x="0" y="6499123"/>
              <a:ext cx="12192000" cy="358800"/>
            </a:xfrm>
            <a:prstGeom prst="rect">
              <a:avLst/>
            </a:prstGeom>
            <a:solidFill>
              <a:srgbClr val="FFCA2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0" i="0" u="none" strike="noStrike" cap="none">
                  <a:solidFill>
                    <a:schemeClr val="dk1"/>
                  </a:solidFill>
                  <a:latin typeface="Helvetica Neue"/>
                  <a:ea typeface="Helvetica Neue"/>
                  <a:cs typeface="Helvetica Neue"/>
                  <a:sym typeface="Helvetica Neue"/>
                </a:rPr>
                <a:t>NSF REU Research Experience on Internet of Things </a:t>
              </a:r>
              <a:r>
                <a:rPr lang="en-US" sz="2000">
                  <a:solidFill>
                    <a:schemeClr val="dk1"/>
                  </a:solidFill>
                  <a:latin typeface="Helvetica Neue"/>
                  <a:ea typeface="Helvetica Neue"/>
                  <a:cs typeface="Helvetica Neue"/>
                  <a:sym typeface="Helvetica Neue"/>
                </a:rPr>
                <a:t>2022</a:t>
              </a:r>
              <a:endParaRPr/>
            </a:p>
          </p:txBody>
        </p:sp>
        <p:pic>
          <p:nvPicPr>
            <p:cNvPr id="275" name="Google Shape;275;g13118133dbe_0_145" descr="metin, ulaşım, tekerlek içeren bir resim&#10;&#10;Açıklama otomatik olarak oluşturuldu"/>
            <p:cNvPicPr preferRelativeResize="0"/>
            <p:nvPr/>
          </p:nvPicPr>
          <p:blipFill rotWithShape="1">
            <a:blip r:embed="rId7">
              <a:alphaModFix/>
            </a:blip>
            <a:srcRect/>
            <a:stretch/>
          </p:blipFill>
          <p:spPr>
            <a:xfrm>
              <a:off x="-36684" y="5846980"/>
              <a:ext cx="1080818" cy="1086466"/>
            </a:xfrm>
            <a:prstGeom prst="rect">
              <a:avLst/>
            </a:prstGeom>
            <a:noFill/>
            <a:ln>
              <a:noFill/>
            </a:ln>
          </p:spPr>
        </p:pic>
        <p:pic>
          <p:nvPicPr>
            <p:cNvPr id="276" name="Google Shape;276;g13118133dbe_0_145"/>
            <p:cNvPicPr preferRelativeResize="0"/>
            <p:nvPr/>
          </p:nvPicPr>
          <p:blipFill rotWithShape="1">
            <a:blip r:embed="rId8">
              <a:alphaModFix/>
            </a:blip>
            <a:srcRect/>
            <a:stretch/>
          </p:blipFill>
          <p:spPr>
            <a:xfrm>
              <a:off x="11259887" y="5909199"/>
              <a:ext cx="714375" cy="962025"/>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g13118133dbe_0_23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Waterproofing DC motor</a:t>
            </a:r>
            <a:endParaRPr dirty="0"/>
          </a:p>
        </p:txBody>
      </p:sp>
      <p:sp>
        <p:nvSpPr>
          <p:cNvPr id="282" name="Google Shape;282;g13118133dbe_0_23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dirty="0"/>
              <a:t>Design 1:				        Design 2:</a:t>
            </a:r>
            <a:endParaRPr dirty="0"/>
          </a:p>
        </p:txBody>
      </p:sp>
      <p:pic>
        <p:nvPicPr>
          <p:cNvPr id="283" name="Google Shape;283;g13118133dbe_0_232"/>
          <p:cNvPicPr preferRelativeResize="0"/>
          <p:nvPr/>
        </p:nvPicPr>
        <p:blipFill rotWithShape="1">
          <a:blip r:embed="rId3">
            <a:alphaModFix/>
          </a:blip>
          <a:srcRect/>
          <a:stretch/>
        </p:blipFill>
        <p:spPr>
          <a:xfrm rot="-5400000">
            <a:off x="1268688" y="2230034"/>
            <a:ext cx="1603965" cy="2021692"/>
          </a:xfrm>
          <a:prstGeom prst="rect">
            <a:avLst/>
          </a:prstGeom>
          <a:noFill/>
          <a:ln>
            <a:noFill/>
          </a:ln>
        </p:spPr>
      </p:pic>
      <p:pic>
        <p:nvPicPr>
          <p:cNvPr id="284" name="Google Shape;284;g13118133dbe_0_232"/>
          <p:cNvPicPr preferRelativeResize="0"/>
          <p:nvPr/>
        </p:nvPicPr>
        <p:blipFill rotWithShape="1">
          <a:blip r:embed="rId4">
            <a:alphaModFix/>
          </a:blip>
          <a:srcRect/>
          <a:stretch/>
        </p:blipFill>
        <p:spPr>
          <a:xfrm rot="-5400000">
            <a:off x="2188303" y="4467002"/>
            <a:ext cx="1786428" cy="2164695"/>
          </a:xfrm>
          <a:prstGeom prst="rect">
            <a:avLst/>
          </a:prstGeom>
          <a:noFill/>
          <a:ln>
            <a:noFill/>
          </a:ln>
        </p:spPr>
      </p:pic>
      <p:pic>
        <p:nvPicPr>
          <p:cNvPr id="285" name="Google Shape;285;g13118133dbe_0_232"/>
          <p:cNvPicPr preferRelativeResize="0"/>
          <p:nvPr/>
        </p:nvPicPr>
        <p:blipFill rotWithShape="1">
          <a:blip r:embed="rId5">
            <a:alphaModFix/>
          </a:blip>
          <a:srcRect/>
          <a:stretch/>
        </p:blipFill>
        <p:spPr>
          <a:xfrm>
            <a:off x="3303139" y="1949629"/>
            <a:ext cx="2021691" cy="2582503"/>
          </a:xfrm>
          <a:prstGeom prst="rect">
            <a:avLst/>
          </a:prstGeom>
          <a:noFill/>
          <a:ln>
            <a:noFill/>
          </a:ln>
        </p:spPr>
      </p:pic>
      <p:pic>
        <p:nvPicPr>
          <p:cNvPr id="286" name="Google Shape;286;g13118133dbe_0_232"/>
          <p:cNvPicPr preferRelativeResize="0"/>
          <p:nvPr/>
        </p:nvPicPr>
        <p:blipFill rotWithShape="1">
          <a:blip r:embed="rId6">
            <a:alphaModFix/>
          </a:blip>
          <a:srcRect/>
          <a:stretch/>
        </p:blipFill>
        <p:spPr>
          <a:xfrm>
            <a:off x="8494547" y="1825625"/>
            <a:ext cx="2316098" cy="2292705"/>
          </a:xfrm>
          <a:prstGeom prst="rect">
            <a:avLst/>
          </a:prstGeom>
          <a:noFill/>
          <a:ln>
            <a:noFill/>
          </a:ln>
        </p:spPr>
      </p:pic>
      <p:pic>
        <p:nvPicPr>
          <p:cNvPr id="287" name="Google Shape;287;g13118133dbe_0_232"/>
          <p:cNvPicPr preferRelativeResize="0"/>
          <p:nvPr/>
        </p:nvPicPr>
        <p:blipFill rotWithShape="1">
          <a:blip r:embed="rId7">
            <a:alphaModFix/>
          </a:blip>
          <a:srcRect/>
          <a:stretch/>
        </p:blipFill>
        <p:spPr>
          <a:xfrm>
            <a:off x="7398724" y="4390533"/>
            <a:ext cx="3411920" cy="1786430"/>
          </a:xfrm>
          <a:prstGeom prst="rect">
            <a:avLst/>
          </a:prstGeom>
          <a:noFill/>
          <a:ln>
            <a:noFill/>
          </a:ln>
        </p:spPr>
      </p:pic>
      <p:grpSp>
        <p:nvGrpSpPr>
          <p:cNvPr id="288" name="Google Shape;288;g13118133dbe_0_232"/>
          <p:cNvGrpSpPr/>
          <p:nvPr/>
        </p:nvGrpSpPr>
        <p:grpSpPr>
          <a:xfrm>
            <a:off x="-36684" y="5846980"/>
            <a:ext cx="12228684" cy="1086466"/>
            <a:chOff x="-36684" y="5846980"/>
            <a:chExt cx="12228684" cy="1086466"/>
          </a:xfrm>
        </p:grpSpPr>
        <p:sp>
          <p:nvSpPr>
            <p:cNvPr id="289" name="Google Shape;289;g13118133dbe_0_232"/>
            <p:cNvSpPr/>
            <p:nvPr/>
          </p:nvSpPr>
          <p:spPr>
            <a:xfrm>
              <a:off x="0" y="6499123"/>
              <a:ext cx="12192000" cy="358800"/>
            </a:xfrm>
            <a:prstGeom prst="rect">
              <a:avLst/>
            </a:prstGeom>
            <a:solidFill>
              <a:srgbClr val="FFCA2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0" i="0" u="none" strike="noStrike" cap="none">
                  <a:solidFill>
                    <a:schemeClr val="dk1"/>
                  </a:solidFill>
                  <a:latin typeface="Helvetica Neue"/>
                  <a:ea typeface="Helvetica Neue"/>
                  <a:cs typeface="Helvetica Neue"/>
                  <a:sym typeface="Helvetica Neue"/>
                </a:rPr>
                <a:t>NSF REU Research Experience on Internet of Things </a:t>
              </a:r>
              <a:r>
                <a:rPr lang="en-US" sz="2000">
                  <a:solidFill>
                    <a:schemeClr val="dk1"/>
                  </a:solidFill>
                  <a:latin typeface="Helvetica Neue"/>
                  <a:ea typeface="Helvetica Neue"/>
                  <a:cs typeface="Helvetica Neue"/>
                  <a:sym typeface="Helvetica Neue"/>
                </a:rPr>
                <a:t>2022</a:t>
              </a:r>
              <a:endParaRPr/>
            </a:p>
          </p:txBody>
        </p:sp>
        <p:pic>
          <p:nvPicPr>
            <p:cNvPr id="290" name="Google Shape;290;g13118133dbe_0_232" descr="metin, ulaşım, tekerlek içeren bir resim&#10;&#10;Açıklama otomatik olarak oluşturuldu"/>
            <p:cNvPicPr preferRelativeResize="0"/>
            <p:nvPr/>
          </p:nvPicPr>
          <p:blipFill rotWithShape="1">
            <a:blip r:embed="rId8">
              <a:alphaModFix/>
            </a:blip>
            <a:srcRect/>
            <a:stretch/>
          </p:blipFill>
          <p:spPr>
            <a:xfrm>
              <a:off x="-36684" y="5846980"/>
              <a:ext cx="1080818" cy="1086466"/>
            </a:xfrm>
            <a:prstGeom prst="rect">
              <a:avLst/>
            </a:prstGeom>
            <a:noFill/>
            <a:ln>
              <a:noFill/>
            </a:ln>
          </p:spPr>
        </p:pic>
        <p:pic>
          <p:nvPicPr>
            <p:cNvPr id="291" name="Google Shape;291;g13118133dbe_0_232"/>
            <p:cNvPicPr preferRelativeResize="0"/>
            <p:nvPr/>
          </p:nvPicPr>
          <p:blipFill rotWithShape="1">
            <a:blip r:embed="rId9">
              <a:alphaModFix/>
            </a:blip>
            <a:srcRect/>
            <a:stretch/>
          </p:blipFill>
          <p:spPr>
            <a:xfrm>
              <a:off x="11259887" y="5909199"/>
              <a:ext cx="714375" cy="962025"/>
            </a:xfrm>
            <a:prstGeom prst="rect">
              <a:avLst/>
            </a:prstGeom>
            <a:noFill/>
            <a:ln>
              <a:noFill/>
            </a:ln>
          </p:spPr>
        </p:pic>
      </p:grpSp>
    </p:spTree>
  </p:cSld>
  <p:clrMapOvr>
    <a:masterClrMapping/>
  </p:clrMapOvr>
</p:sld>
</file>

<file path=ppt/theme/theme1.xml><?xml version="1.0" encoding="utf-8"?>
<a:theme xmlns:a="http://schemas.openxmlformats.org/drawingml/2006/main" name="Office Teması">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550</Words>
  <Application>Microsoft Office PowerPoint</Application>
  <PresentationFormat>Widescreen</PresentationFormat>
  <Paragraphs>66</Paragraphs>
  <Slides>12</Slides>
  <Notes>12</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12</vt:i4>
      </vt:variant>
    </vt:vector>
  </HeadingPairs>
  <TitlesOfParts>
    <vt:vector size="17" baseType="lpstr">
      <vt:lpstr>Helvetica Neue</vt:lpstr>
      <vt:lpstr>Arial</vt:lpstr>
      <vt:lpstr>Calibri</vt:lpstr>
      <vt:lpstr>Office Teması</vt:lpstr>
      <vt:lpstr>Office Theme</vt:lpstr>
      <vt:lpstr>PowerPoint Presentation</vt:lpstr>
      <vt:lpstr>PowerPoint Presentation</vt:lpstr>
      <vt:lpstr>PowerPoint Presentation</vt:lpstr>
      <vt:lpstr>PowerPoint Presentation</vt:lpstr>
      <vt:lpstr>PowerPoint Presentation</vt:lpstr>
      <vt:lpstr>PowerPoint Presentation</vt:lpstr>
      <vt:lpstr>Arduino Circuit</vt:lpstr>
      <vt:lpstr>L293D Motor Driver</vt:lpstr>
      <vt:lpstr>Waterproofing DC motor</vt:lpstr>
      <vt:lpstr>PowerPoint Presentation</vt:lpstr>
      <vt:lpstr>Problems and solutions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Kara</dc:creator>
  <cp:lastModifiedBy>Kevin Deng</cp:lastModifiedBy>
  <cp:revision>1</cp:revision>
  <dcterms:created xsi:type="dcterms:W3CDTF">2021-05-16T03:04:08Z</dcterms:created>
  <dcterms:modified xsi:type="dcterms:W3CDTF">2022-06-03T00:30:13Z</dcterms:modified>
</cp:coreProperties>
</file>