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59" r:id="rId4"/>
    <p:sldId id="263" r:id="rId5"/>
    <p:sldId id="265" r:id="rId6"/>
    <p:sldId id="266" r:id="rId7"/>
    <p:sldId id="269" r:id="rId8"/>
    <p:sldId id="267" r:id="rId9"/>
    <p:sldId id="268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A29"/>
    <a:srgbClr val="29C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9A37A3-A543-D620-1694-C1CA4F959ED6}" v="1026" dt="2022-06-10T13:52:57.5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64" autoAdjust="0"/>
    <p:restoredTop sz="94660"/>
  </p:normalViewPr>
  <p:slideViewPr>
    <p:cSldViewPr snapToGrid="0">
      <p:cViewPr>
        <p:scale>
          <a:sx n="52" d="100"/>
          <a:sy n="52" d="100"/>
        </p:scale>
        <p:origin x="1992" y="1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040FD2-2AD3-4E7C-AE0E-4963F4555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C3DE744-3005-46E9-A44C-308C9309E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CF70145-5AFA-49FC-8612-E465F9A6E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C9F84DD-4A83-4422-95E9-A6C016C2F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E6CF902-3630-46E9-9136-EB20E7CA0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15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0BF90C-7224-48F4-876B-B2C25C6F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547988E-F705-4104-ACB8-3C4189626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C667B8A-3422-4E06-9D44-54614C57D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5DCAD74-B662-444A-A43C-EC43ECA80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B876F7D-B1AA-4BCF-A41D-25C8D9A35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2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697DE8C3-019C-44E3-940F-494AB39B41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E06E024-3EA2-4562-B8FF-975B3AC73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6BE6124-018C-489A-8635-DDBA18357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D729DF8-540C-476A-AC4D-9CE51A1C6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C8E0EE4-054A-43A1-B2C1-D3D7F8F2E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6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AF57516-C983-4EC3-9AFD-CBB82EE74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303887-4831-4DAA-B99B-EE527B883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87696A0-D1ED-4DB6-9BEB-5A4A3B6CF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3E4C33E-F419-4C14-9A0C-BE6CE4942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72D4C73-3E52-48B7-B350-A1AAA8F96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5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1EB6EE-5A9B-4D16-A4C3-900E0F016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8BE3B57-6B57-4CBD-AB6C-1937F521B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B0E9C68-F886-4520-8FA7-87C36AA8E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AA54FAD-15F0-4C70-8197-B3CDF6898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1D009D-8F7B-4A53-9B27-869012A30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6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971EC2-F5F9-4217-88E2-E90F7A616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AB721F8-044E-4AF3-869F-7421308A8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B63CDFB-A5FE-4AC1-BD0F-152061039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53FF0EA-5ADB-472A-BE07-E9110A22C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4916172-3D04-4A16-B674-5385AEEAC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512B97F-02BB-4D0E-852F-7F3762607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69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6E7664-CFAB-491E-A9C6-573E9B73E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13DEFFA-6EC7-420C-94D6-32C2C0EFA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CEC95B9-16DC-4819-8C18-435922BE5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1D7B9A4-5932-476C-A9C3-25E9024AD2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256B103-8213-4394-A889-6ED1C0FC7C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6203DCA-56EF-4C0E-BAAD-6499BEBBD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EB9F67AC-869D-4317-9FCD-15FC815A2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34DEEEE-A2DB-4644-B6EA-88D3AAE1D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94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9B1FBA-C951-4AC1-B42F-30DC22471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B3BE860-14DE-4BC2-A16C-35739DFCA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43AB8DA-8B98-4230-8CBF-9C6A29200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0841957-4BE8-48D7-8B4A-F89D13B0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6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3CE9EED-2512-4457-90A0-1625E8A01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BB345A2-8648-4F58-9315-87AD62D86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FD380A0-CBF1-42E2-B40E-27B460F14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683573-F9AD-49C1-9B81-04669F08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722EEE-4BB1-43AB-9340-31E6366C2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11529A2-F4C2-4B5E-AD84-237C0CFED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882D414-787E-4F5B-99F5-188779728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781CA77-25C1-4277-A452-CFE20EFF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E2D133D-AA30-427A-A300-0C2A52041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2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B4B650-331D-4986-A920-826AB4CD9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296D178-4F55-473F-A976-D8BC17913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9762EC1-B450-4F13-8675-37552F83C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890C4DE-347A-4B9F-8C2E-4B4EB4D0A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7ED68B1-9F2B-4899-994F-70BA16CB4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1B875B4-0213-4DBB-8AB1-F79A3F287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2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A50FF66-8A96-412F-97FD-275FAAC9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294FBB3-CFC5-44B2-BB07-B3665C2C2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899E3B4-F0E9-4BD5-A084-736BD8DAFE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68B02-4492-4219-91D7-AA2B2A7E4A13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F893053-2F55-46E7-AF1C-5174F7A3B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BCF4CE2-A5F0-4D04-9B98-365DE57BA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9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B7848ED0-5044-48D9-9801-B9D7C365CF41}"/>
              </a:ext>
            </a:extLst>
          </p:cNvPr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0604892-BCC2-442A-BCC7-E2327E14FB64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/>
                  <a:cs typeface="Times New Roman" panose="02020603050405020304" pitchFamily="18" charset="0"/>
                </a:rPr>
                <a:t>NSF REU Research Experience on Internet of Things 2021</a:t>
              </a:r>
            </a:p>
          </p:txBody>
        </p:sp>
        <p:pic>
          <p:nvPicPr>
            <p:cNvPr id="8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A6BF93E6-0377-4016-8365-A6114968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08FD58B-F5C8-4B7B-BD47-431E0CAC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8E98976E-9057-C340-9D8C-0618DC034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316" y="1811373"/>
            <a:ext cx="8903368" cy="2730771"/>
          </a:xfrm>
        </p:spPr>
        <p:txBody>
          <a:bodyPr anchor="t">
            <a:normAutofit/>
          </a:bodyPr>
          <a:lstStyle/>
          <a:p>
            <a:pPr algn="ctr"/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The Interaction of Animal Furs with Water Flow to Identify </a:t>
            </a:r>
            <a:r>
              <a:rPr lang="en-US" b="1" dirty="0">
                <a:solidFill>
                  <a:srgbClr val="FFCA29"/>
                </a:solidFill>
                <a:latin typeface="Helvetica" charset="0"/>
                <a:ea typeface="Helvetica" charset="0"/>
                <a:cs typeface="Helvetica" charset="0"/>
              </a:rPr>
              <a:t>Biologically-Driven Anti-Fouling </a:t>
            </a: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Mechanisms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4A0302F-557B-4F4B-B11D-A5DFEE368CB6}"/>
              </a:ext>
            </a:extLst>
          </p:cNvPr>
          <p:cNvSpPr txBox="1">
            <a:spLocks/>
          </p:cNvSpPr>
          <p:nvPr/>
        </p:nvSpPr>
        <p:spPr>
          <a:xfrm>
            <a:off x="2024661" y="4475648"/>
            <a:ext cx="8142678" cy="1207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Alex Carter and Douglas Shu</a:t>
            </a:r>
            <a:br>
              <a:rPr lang="en-US" sz="3600" b="1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1800" b="1" dirty="0">
                <a:latin typeface="Helvetica" charset="0"/>
                <a:ea typeface="Helvetica" charset="0"/>
                <a:cs typeface="Helvetica" charset="0"/>
              </a:rPr>
              <a:t>Dr. Andrew Dickerson, Milos </a:t>
            </a:r>
            <a:r>
              <a:rPr lang="en-US" sz="1800" b="1" dirty="0" err="1">
                <a:latin typeface="Helvetica" charset="0"/>
                <a:ea typeface="Helvetica" charset="0"/>
                <a:cs typeface="Helvetica" charset="0"/>
              </a:rPr>
              <a:t>Krsmanovic</a:t>
            </a:r>
            <a:r>
              <a:rPr lang="en-US" sz="1800" b="1" dirty="0">
                <a:latin typeface="Helvetica" charset="0"/>
                <a:ea typeface="Helvetica" charset="0"/>
                <a:cs typeface="Helvetica" charset="0"/>
              </a:rPr>
              <a:t>, Dr. </a:t>
            </a:r>
            <a:r>
              <a:rPr lang="en-US" sz="1800" b="1" dirty="0" err="1">
                <a:latin typeface="Helvetica" charset="0"/>
                <a:ea typeface="Helvetica" charset="0"/>
                <a:cs typeface="Helvetica" charset="0"/>
              </a:rPr>
              <a:t>Damla</a:t>
            </a:r>
            <a:r>
              <a:rPr lang="en-US" sz="1800" b="1" dirty="0">
                <a:latin typeface="Helvetica" charset="0"/>
                <a:ea typeface="Helvetica" charset="0"/>
                <a:cs typeface="Helvetica" charset="0"/>
              </a:rPr>
              <a:t> Turgut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7B155E-EE84-E946-8FF8-E19E70F207FB}"/>
              </a:ext>
            </a:extLst>
          </p:cNvPr>
          <p:cNvSpPr/>
          <p:nvPr/>
        </p:nvSpPr>
        <p:spPr>
          <a:xfrm>
            <a:off x="4144504" y="1034279"/>
            <a:ext cx="394819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200660" lvl="1"/>
            <a:r>
              <a:rPr lang="en-US" b="1" dirty="0">
                <a:solidFill>
                  <a:srgbClr val="0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Week 4 (June 6 – June 10, 2022) </a:t>
            </a:r>
            <a:endParaRPr lang="en-US" b="1" i="1" dirty="0">
              <a:solidFill>
                <a:srgbClr val="000000"/>
              </a:solidFill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898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B7848ED0-5044-48D9-9801-B9D7C365CF41}"/>
              </a:ext>
            </a:extLst>
          </p:cNvPr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0604892-BCC2-442A-BCC7-E2327E14FB64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/>
                  <a:cs typeface="Times New Roman" panose="02020603050405020304" pitchFamily="18" charset="0"/>
                </a:rPr>
                <a:t>NSF REU Research Experience on Internet of Things 2021</a:t>
              </a:r>
            </a:p>
          </p:txBody>
        </p:sp>
        <p:pic>
          <p:nvPicPr>
            <p:cNvPr id="8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A6BF93E6-0377-4016-8365-A6114968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08FD58B-F5C8-4B7B-BD47-431E0CAC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C1698609-F107-AB42-8DF2-9EA19E28F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24" y="564649"/>
            <a:ext cx="5216981" cy="1325563"/>
          </a:xfrm>
        </p:spPr>
        <p:txBody>
          <a:bodyPr anchor="t">
            <a:noAutofit/>
          </a:bodyPr>
          <a:lstStyle/>
          <a:p>
            <a:r>
              <a:rPr lang="en-US" sz="4000" b="1" dirty="0">
                <a:latin typeface="Helvetica" charset="0"/>
                <a:ea typeface="Helvetica" charset="0"/>
                <a:cs typeface="Helvetica" charset="0"/>
              </a:rPr>
              <a:t>Final Notes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C49C2A1-CBF1-A64F-AEFA-41D972661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131" y="1492386"/>
            <a:ext cx="908840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Take hundreds more videos</a:t>
            </a:r>
          </a:p>
          <a:p>
            <a:pPr lvl="1"/>
            <a:r>
              <a:rPr lang="en-US" dirty="0">
                <a:cs typeface="Calibri"/>
              </a:rPr>
              <a:t>Use terrestrial mammal fur</a:t>
            </a:r>
          </a:p>
          <a:p>
            <a:pPr lvl="1"/>
            <a:r>
              <a:rPr lang="en-US" dirty="0">
                <a:cs typeface="Calibri"/>
              </a:rPr>
              <a:t>Start varying fluid density and viscosity during experiments</a:t>
            </a:r>
            <a:endParaRPr lang="en-US" dirty="0"/>
          </a:p>
          <a:p>
            <a:r>
              <a:rPr lang="en-US" dirty="0"/>
              <a:t>Keep working to identify useful data from currently available data sets</a:t>
            </a:r>
            <a:endParaRPr lang="en-US" dirty="0">
              <a:cs typeface="Calibri"/>
            </a:endParaRPr>
          </a:p>
          <a:p>
            <a:r>
              <a:rPr lang="en-US" dirty="0"/>
              <a:t>Start developing Machine Learning split for training and test sets in Python</a:t>
            </a:r>
          </a:p>
          <a:p>
            <a:r>
              <a:rPr lang="en-US" dirty="0">
                <a:cs typeface="Calibri"/>
              </a:rPr>
              <a:t>Choose model types to utilize during machine learning (i.e. Random Forest Regressor or Multi-Layer Perceptron)</a:t>
            </a:r>
          </a:p>
        </p:txBody>
      </p:sp>
    </p:spTree>
    <p:extLst>
      <p:ext uri="{BB962C8B-B14F-4D97-AF65-F5344CB8AC3E}">
        <p14:creationId xmlns:p14="http://schemas.microsoft.com/office/powerpoint/2010/main" val="712964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729A21-4A2F-4A9E-B2F6-C8A5A3FA3368}"/>
              </a:ext>
            </a:extLst>
          </p:cNvPr>
          <p:cNvSpPr txBox="1"/>
          <p:nvPr/>
        </p:nvSpPr>
        <p:spPr>
          <a:xfrm>
            <a:off x="3467100" y="3048000"/>
            <a:ext cx="5267325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Helvetica Neue"/>
              </a:rPr>
              <a:t>Accomplishments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03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B7848ED0-5044-48D9-9801-B9D7C365CF41}"/>
              </a:ext>
            </a:extLst>
          </p:cNvPr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0604892-BCC2-442A-BCC7-E2327E14FB64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/>
                  <a:cs typeface="Times New Roman" panose="02020603050405020304" pitchFamily="18" charset="0"/>
                </a:rPr>
                <a:t>NSF REU Research Experience on Internet of Things 2021</a:t>
              </a:r>
            </a:p>
          </p:txBody>
        </p:sp>
        <p:pic>
          <p:nvPicPr>
            <p:cNvPr id="8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A6BF93E6-0377-4016-8365-A6114968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08FD58B-F5C8-4B7B-BD47-431E0CAC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ED3E4AD-629F-1244-865F-D21CC740F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43" y="787496"/>
            <a:ext cx="4265984" cy="1529045"/>
          </a:xfrm>
        </p:spPr>
        <p:txBody>
          <a:bodyPr anchor="t">
            <a:noAutofit/>
          </a:bodyPr>
          <a:lstStyle/>
          <a:p>
            <a:r>
              <a:rPr lang="en-US" sz="4000" b="1" dirty="0">
                <a:solidFill>
                  <a:srgbClr val="FFCA29"/>
                </a:solidFill>
                <a:latin typeface="Helvetica" charset="0"/>
                <a:ea typeface="Helvetica" charset="0"/>
                <a:cs typeface="Helvetica" charset="0"/>
              </a:rPr>
              <a:t>MATLAB Code </a:t>
            </a:r>
            <a:r>
              <a:rPr lang="en-US" sz="4000" b="1" dirty="0">
                <a:latin typeface="Helvetica" charset="0"/>
                <a:ea typeface="Helvetica" charset="0"/>
                <a:cs typeface="Helvetica" charset="0"/>
              </a:rPr>
              <a:t>Development</a:t>
            </a:r>
          </a:p>
        </p:txBody>
      </p:sp>
      <p:pic>
        <p:nvPicPr>
          <p:cNvPr id="3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02FD48AE-3DAF-0E73-9033-702AC6627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575" y="2309813"/>
            <a:ext cx="2381250" cy="294322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55E60-4639-2D7D-FE27-B7FC571F5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7532" y="2244861"/>
            <a:ext cx="5901144" cy="340836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cs typeface="Calibri"/>
              </a:rPr>
              <a:t>Added marker to identify point being tracked to calculate delta</a:t>
            </a:r>
          </a:p>
          <a:p>
            <a:pPr lvl="1"/>
            <a:r>
              <a:rPr lang="en-US" dirty="0">
                <a:cs typeface="Calibri"/>
              </a:rPr>
              <a:t>Found inconsistent tracked point on fur</a:t>
            </a:r>
          </a:p>
          <a:p>
            <a:pPr lvl="2"/>
            <a:r>
              <a:rPr lang="en-US" dirty="0">
                <a:cs typeface="Calibri"/>
              </a:rPr>
              <a:t>Changed tracked point from midline point to bottom point of tip of fur</a:t>
            </a:r>
          </a:p>
          <a:p>
            <a:r>
              <a:rPr lang="en-US" dirty="0">
                <a:cs typeface="Calibri"/>
              </a:rPr>
              <a:t>Automated exporting of data</a:t>
            </a:r>
          </a:p>
          <a:p>
            <a:r>
              <a:rPr lang="en-US" dirty="0">
                <a:cs typeface="Calibri"/>
              </a:rPr>
              <a:t>Obtained results from wavelet calculations, curve fitting function, and Fourier Transform graph</a:t>
            </a:r>
          </a:p>
          <a:p>
            <a:pPr lvl="1"/>
            <a:r>
              <a:rPr lang="en-US" dirty="0">
                <a:cs typeface="Calibri"/>
              </a:rPr>
              <a:t>More on issues slide</a:t>
            </a: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9326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B7848ED0-5044-48D9-9801-B9D7C365CF41}"/>
              </a:ext>
            </a:extLst>
          </p:cNvPr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0604892-BCC2-442A-BCC7-E2327E14FB64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/>
                  <a:cs typeface="Times New Roman" panose="02020603050405020304" pitchFamily="18" charset="0"/>
                </a:rPr>
                <a:t>NSF REU Research Experience on Internet of Things 2021</a:t>
              </a:r>
            </a:p>
          </p:txBody>
        </p:sp>
        <p:pic>
          <p:nvPicPr>
            <p:cNvPr id="8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A6BF93E6-0377-4016-8365-A6114968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08FD58B-F5C8-4B7B-BD47-431E0CAC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D5E99238-7500-0948-8C77-A921E0550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24" y="564649"/>
            <a:ext cx="5216981" cy="1325563"/>
          </a:xfrm>
        </p:spPr>
        <p:txBody>
          <a:bodyPr anchor="t">
            <a:noAutofit/>
          </a:bodyPr>
          <a:lstStyle/>
          <a:p>
            <a:r>
              <a:rPr lang="en-US" sz="4000" b="1" dirty="0">
                <a:solidFill>
                  <a:srgbClr val="FFCA29"/>
                </a:solidFill>
                <a:latin typeface="Helvetica" charset="0"/>
                <a:ea typeface="Helvetica" charset="0"/>
                <a:cs typeface="Helvetica" charset="0"/>
              </a:rPr>
              <a:t>Physical </a:t>
            </a:r>
            <a:r>
              <a:rPr lang="en-US" sz="4000" b="1" dirty="0">
                <a:latin typeface="Helvetica" charset="0"/>
                <a:ea typeface="Helvetica" charset="0"/>
                <a:cs typeface="Helvetica" charset="0"/>
              </a:rPr>
              <a:t>Experiment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563D8B4-2CC7-6B4F-B0CD-4A3399855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332" y="1492386"/>
            <a:ext cx="594876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Took a few hundred more videos</a:t>
            </a:r>
          </a:p>
          <a:p>
            <a:r>
              <a:rPr lang="en-US" dirty="0">
                <a:cs typeface="Calibri"/>
              </a:rPr>
              <a:t>Increased efficiency using direct hose to fill keg</a:t>
            </a:r>
          </a:p>
          <a:p>
            <a:r>
              <a:rPr lang="en-US" dirty="0">
                <a:cs typeface="Calibri"/>
              </a:rPr>
              <a:t>Stopped making flow cells due to reuse capabilities</a:t>
            </a:r>
          </a:p>
          <a:p>
            <a:r>
              <a:rPr lang="en-US" dirty="0">
                <a:cs typeface="Calibri"/>
              </a:rPr>
              <a:t>Determined how to compress both .AVI and .TIF files to magnitudes less in size</a:t>
            </a:r>
          </a:p>
          <a:p>
            <a:pPr lvl="1"/>
            <a:r>
              <a:rPr lang="en-US" dirty="0" err="1">
                <a:cs typeface="Calibri"/>
              </a:rPr>
              <a:t>HandBrake</a:t>
            </a:r>
            <a:endParaRPr lang="en-US">
              <a:cs typeface="Calibri"/>
            </a:endParaRPr>
          </a:p>
          <a:p>
            <a:pPr lvl="1"/>
            <a:r>
              <a:rPr lang="en-US" dirty="0" err="1">
                <a:cs typeface="Calibri"/>
              </a:rPr>
              <a:t>IrfanView</a:t>
            </a:r>
            <a:endParaRPr lang="en-US">
              <a:cs typeface="Calibri"/>
            </a:endParaRP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3D4EDF2-0F4F-5C44-B103-9CDB35A43B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253" r="24925"/>
          <a:stretch/>
        </p:blipFill>
        <p:spPr>
          <a:xfrm>
            <a:off x="8929189" y="654939"/>
            <a:ext cx="2580134" cy="4851400"/>
          </a:xfrm>
          <a:prstGeom prst="rect">
            <a:avLst/>
          </a:prstGeom>
        </p:spPr>
      </p:pic>
      <p:sp>
        <p:nvSpPr>
          <p:cNvPr id="17" name="Triangle 16">
            <a:extLst>
              <a:ext uri="{FF2B5EF4-FFF2-40B4-BE49-F238E27FC236}">
                <a16:creationId xmlns:a16="http://schemas.microsoft.com/office/drawing/2014/main" id="{9F489B98-811E-2F42-8413-C629C90CCA3D}"/>
              </a:ext>
            </a:extLst>
          </p:cNvPr>
          <p:cNvSpPr/>
          <p:nvPr/>
        </p:nvSpPr>
        <p:spPr>
          <a:xfrm>
            <a:off x="9633184" y="433898"/>
            <a:ext cx="1176151" cy="1196624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riangle 16">
            <a:extLst>
              <a:ext uri="{FF2B5EF4-FFF2-40B4-BE49-F238E27FC236}">
                <a16:creationId xmlns:a16="http://schemas.microsoft.com/office/drawing/2014/main" id="{79A1DDFD-171A-39BD-51C5-59BC60741143}"/>
              </a:ext>
            </a:extLst>
          </p:cNvPr>
          <p:cNvSpPr/>
          <p:nvPr/>
        </p:nvSpPr>
        <p:spPr>
          <a:xfrm rot="10800000">
            <a:off x="9680808" y="4510597"/>
            <a:ext cx="1147576" cy="1234724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96C7A9B9-7EC9-78AC-427B-EFF0313F88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77" t="31554" r="177" b="38208"/>
          <a:stretch/>
        </p:blipFill>
        <p:spPr>
          <a:xfrm>
            <a:off x="7371347" y="1876932"/>
            <a:ext cx="1691074" cy="373954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50AC7BDA-0B8C-E164-05DE-3810140BB84E}"/>
              </a:ext>
            </a:extLst>
          </p:cNvPr>
          <p:cNvCxnSpPr/>
          <p:nvPr/>
        </p:nvCxnSpPr>
        <p:spPr>
          <a:xfrm>
            <a:off x="9058275" y="2105025"/>
            <a:ext cx="571500" cy="238125"/>
          </a:xfrm>
          <a:prstGeom prst="bentConnector3">
            <a:avLst/>
          </a:prstGeom>
          <a:ln w="12700">
            <a:solidFill>
              <a:srgbClr val="FFC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1" descr="Diagram, engineering drawing&#10;&#10;Description automatically generated">
            <a:extLst>
              <a:ext uri="{FF2B5EF4-FFF2-40B4-BE49-F238E27FC236}">
                <a16:creationId xmlns:a16="http://schemas.microsoft.com/office/drawing/2014/main" id="{4D4D8C4C-6705-AB3D-3766-D2FE5D1FA86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94" t="17654" r="291" b="32623"/>
          <a:stretch/>
        </p:blipFill>
        <p:spPr>
          <a:xfrm rot="10140000">
            <a:off x="7498487" y="2601128"/>
            <a:ext cx="2081796" cy="10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18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729A21-4A2F-4A9E-B2F6-C8A5A3FA3368}"/>
              </a:ext>
            </a:extLst>
          </p:cNvPr>
          <p:cNvSpPr txBox="1"/>
          <p:nvPr/>
        </p:nvSpPr>
        <p:spPr>
          <a:xfrm>
            <a:off x="2990850" y="2705100"/>
            <a:ext cx="6219825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Helvetica Neue"/>
              </a:rPr>
              <a:t>Issues and How They Were/ Will Be Tackled</a:t>
            </a:r>
          </a:p>
        </p:txBody>
      </p:sp>
    </p:spTree>
    <p:extLst>
      <p:ext uri="{BB962C8B-B14F-4D97-AF65-F5344CB8AC3E}">
        <p14:creationId xmlns:p14="http://schemas.microsoft.com/office/powerpoint/2010/main" val="777805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B7848ED0-5044-48D9-9801-B9D7C365CF41}"/>
              </a:ext>
            </a:extLst>
          </p:cNvPr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0604892-BCC2-442A-BCC7-E2327E14FB64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/>
                  <a:cs typeface="Times New Roman" panose="02020603050405020304" pitchFamily="18" charset="0"/>
                </a:rPr>
                <a:t>NSF REU Research Experience on Internet of Things 2021</a:t>
              </a:r>
            </a:p>
          </p:txBody>
        </p:sp>
        <p:pic>
          <p:nvPicPr>
            <p:cNvPr id="8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A6BF93E6-0377-4016-8365-A6114968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08FD58B-F5C8-4B7B-BD47-431E0CAC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ED3E4AD-629F-1244-865F-D21CC740F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43" y="787496"/>
            <a:ext cx="5345484" cy="1529045"/>
          </a:xfrm>
        </p:spPr>
        <p:txBody>
          <a:bodyPr anchor="t">
            <a:noAutofit/>
          </a:bodyPr>
          <a:lstStyle/>
          <a:p>
            <a:r>
              <a:rPr lang="en-US" sz="4000" b="1" dirty="0">
                <a:solidFill>
                  <a:srgbClr val="FFCA29"/>
                </a:solidFill>
                <a:latin typeface="Helvetica"/>
                <a:ea typeface="Helvetica" charset="0"/>
                <a:cs typeface="Helvetica"/>
              </a:rPr>
              <a:t>MATLAB + Python Code </a:t>
            </a:r>
            <a:r>
              <a:rPr lang="en-US" sz="4000" b="1" dirty="0">
                <a:latin typeface="Helvetica"/>
                <a:ea typeface="Helvetica" charset="0"/>
                <a:cs typeface="Helvetica"/>
              </a:rPr>
              <a:t>Development</a:t>
            </a:r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C0A83111-C7E3-280E-0C23-D664168672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691" y="2639893"/>
            <a:ext cx="7289800" cy="3021779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19F54A6C-F27F-836D-EE7D-C2BE6AC0872C}"/>
              </a:ext>
            </a:extLst>
          </p:cNvPr>
          <p:cNvSpPr/>
          <p:nvPr/>
        </p:nvSpPr>
        <p:spPr>
          <a:xfrm>
            <a:off x="1228976" y="5159033"/>
            <a:ext cx="1321331" cy="645795"/>
          </a:xfrm>
          <a:prstGeom prst="ellipse">
            <a:avLst/>
          </a:prstGeom>
          <a:noFill/>
          <a:ln w="38100">
            <a:solidFill>
              <a:srgbClr val="FFC9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83393A8-C853-F165-B714-5E4644035531}"/>
              </a:ext>
            </a:extLst>
          </p:cNvPr>
          <p:cNvCxnSpPr/>
          <p:nvPr/>
        </p:nvCxnSpPr>
        <p:spPr>
          <a:xfrm>
            <a:off x="2445808" y="5663142"/>
            <a:ext cx="479425" cy="283633"/>
          </a:xfrm>
          <a:prstGeom prst="straightConnector1">
            <a:avLst/>
          </a:prstGeom>
          <a:ln w="28575">
            <a:solidFill>
              <a:srgbClr val="FFCA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0">
            <a:extLst>
              <a:ext uri="{FF2B5EF4-FFF2-40B4-BE49-F238E27FC236}">
                <a16:creationId xmlns:a16="http://schemas.microsoft.com/office/drawing/2014/main" id="{F150F360-2699-8974-EF6E-47C84D58B3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0117" y="5903384"/>
            <a:ext cx="1498600" cy="194733"/>
          </a:xfrm>
          <a:prstGeom prst="rect">
            <a:avLst/>
          </a:prstGeom>
        </p:spPr>
      </p:pic>
      <p:pic>
        <p:nvPicPr>
          <p:cNvPr id="3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C2F1EB49-1FAE-3DBA-50A0-A9346CB122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4650" y="438849"/>
            <a:ext cx="3641724" cy="323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67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B7848ED0-5044-48D9-9801-B9D7C365CF41}"/>
              </a:ext>
            </a:extLst>
          </p:cNvPr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0604892-BCC2-442A-BCC7-E2327E14FB64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/>
                  <a:cs typeface="Times New Roman" panose="02020603050405020304" pitchFamily="18" charset="0"/>
                </a:rPr>
                <a:t>NSF REU Research Experience on Internet of Things 2021</a:t>
              </a:r>
            </a:p>
          </p:txBody>
        </p:sp>
        <p:pic>
          <p:nvPicPr>
            <p:cNvPr id="8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A6BF93E6-0377-4016-8365-A6114968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08FD58B-F5C8-4B7B-BD47-431E0CAC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ED3E4AD-629F-1244-865F-D21CC740F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43" y="787496"/>
            <a:ext cx="7430400" cy="640045"/>
          </a:xfrm>
        </p:spPr>
        <p:txBody>
          <a:bodyPr anchor="t">
            <a:noAutofit/>
          </a:bodyPr>
          <a:lstStyle/>
          <a:p>
            <a:r>
              <a:rPr lang="en-US" sz="4000" b="1" dirty="0">
                <a:solidFill>
                  <a:srgbClr val="FFCA29"/>
                </a:solidFill>
                <a:latin typeface="Helvetica" charset="0"/>
                <a:ea typeface="Helvetica" charset="0"/>
                <a:cs typeface="Helvetica" charset="0"/>
              </a:rPr>
              <a:t>MATLAB Code </a:t>
            </a:r>
            <a:r>
              <a:rPr lang="en-US" sz="4000" b="1" dirty="0">
                <a:latin typeface="Helvetica" charset="0"/>
                <a:ea typeface="Helvetica" charset="0"/>
                <a:cs typeface="Helvetica" charset="0"/>
              </a:rPr>
              <a:t>Development</a:t>
            </a:r>
          </a:p>
        </p:txBody>
      </p:sp>
      <p:pic>
        <p:nvPicPr>
          <p:cNvPr id="4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A56731AD-5F39-D2E5-2EE1-877FF139E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1842" y="1988066"/>
            <a:ext cx="6379633" cy="3400451"/>
          </a:xfrm>
          <a:prstGeom prst="rect">
            <a:avLst/>
          </a:prstGeom>
        </p:spPr>
      </p:pic>
      <p:pic>
        <p:nvPicPr>
          <p:cNvPr id="22" name="Picture 22" descr="A picture containing text, antenna&#10;&#10;Description automatically generated">
            <a:extLst>
              <a:ext uri="{FF2B5EF4-FFF2-40B4-BE49-F238E27FC236}">
                <a16:creationId xmlns:a16="http://schemas.microsoft.com/office/drawing/2014/main" id="{7A07DCA0-85DB-9B80-7015-9272855C05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983" y="1987551"/>
            <a:ext cx="4563532" cy="340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54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B7848ED0-5044-48D9-9801-B9D7C365CF41}"/>
              </a:ext>
            </a:extLst>
          </p:cNvPr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0604892-BCC2-442A-BCC7-E2327E14FB64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/>
                  <a:cs typeface="Times New Roman" panose="02020603050405020304" pitchFamily="18" charset="0"/>
                </a:rPr>
                <a:t>NSF REU Research Experience on Internet of Things 2021</a:t>
              </a:r>
            </a:p>
          </p:txBody>
        </p:sp>
        <p:pic>
          <p:nvPicPr>
            <p:cNvPr id="8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A6BF93E6-0377-4016-8365-A6114968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08FD58B-F5C8-4B7B-BD47-431E0CAC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D5E99238-7500-0948-8C77-A921E0550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24" y="564649"/>
            <a:ext cx="5216981" cy="1325563"/>
          </a:xfrm>
        </p:spPr>
        <p:txBody>
          <a:bodyPr anchor="t">
            <a:noAutofit/>
          </a:bodyPr>
          <a:lstStyle/>
          <a:p>
            <a:r>
              <a:rPr lang="en-US" sz="4000" b="1" dirty="0">
                <a:solidFill>
                  <a:srgbClr val="FFCA29"/>
                </a:solidFill>
                <a:latin typeface="Helvetica" charset="0"/>
                <a:ea typeface="Helvetica" charset="0"/>
                <a:cs typeface="Helvetica" charset="0"/>
              </a:rPr>
              <a:t>Physical </a:t>
            </a:r>
            <a:r>
              <a:rPr lang="en-US" sz="4000" b="1" dirty="0">
                <a:latin typeface="Helvetica" charset="0"/>
                <a:ea typeface="Helvetica" charset="0"/>
                <a:cs typeface="Helvetica" charset="0"/>
              </a:rPr>
              <a:t>Experiment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563D8B4-2CC7-6B4F-B0CD-4A3399855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132" y="1492386"/>
            <a:ext cx="5167719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cs typeface="Calibri"/>
              </a:rPr>
              <a:t>Bubbles in videos</a:t>
            </a:r>
          </a:p>
          <a:p>
            <a:pPr lvl="1"/>
            <a:r>
              <a:rPr lang="en-US" dirty="0">
                <a:cs typeface="Calibri"/>
              </a:rPr>
              <a:t>Solved by running high flow rate through cells to knock bubbles off fur</a:t>
            </a:r>
          </a:p>
          <a:p>
            <a:r>
              <a:rPr lang="en-US" dirty="0">
                <a:cs typeface="Calibri"/>
              </a:rPr>
              <a:t>Debris from tap water attaches to fur</a:t>
            </a:r>
          </a:p>
          <a:p>
            <a:pPr lvl="1"/>
            <a:r>
              <a:rPr lang="en-US" dirty="0">
                <a:cs typeface="Calibri"/>
              </a:rPr>
              <a:t>Solved by emptying flow cell then flushing system with high velocity fluid to knock off unwanted substances</a:t>
            </a:r>
          </a:p>
          <a:p>
            <a:r>
              <a:rPr lang="en-US" dirty="0">
                <a:cs typeface="Calibri"/>
              </a:rPr>
              <a:t>25-gauge needle head keeps breaking</a:t>
            </a:r>
            <a:endParaRPr lang="en-US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Solutions?</a:t>
            </a:r>
          </a:p>
        </p:txBody>
      </p:sp>
      <p:pic>
        <p:nvPicPr>
          <p:cNvPr id="3" name="Picture 11" descr="Diagram, engineering drawing&#10;&#10;Description automatically generated">
            <a:extLst>
              <a:ext uri="{FF2B5EF4-FFF2-40B4-BE49-F238E27FC236}">
                <a16:creationId xmlns:a16="http://schemas.microsoft.com/office/drawing/2014/main" id="{623EA2FD-5845-EAF7-1BCB-F445EC2CB4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94" t="17654" r="291" b="32623"/>
          <a:stretch/>
        </p:blipFill>
        <p:spPr>
          <a:xfrm rot="6720000">
            <a:off x="6341529" y="3184883"/>
            <a:ext cx="3034296" cy="1598959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8C5EE007-9B79-14CD-B378-819FD312AB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77" t="31554" r="177" b="38208"/>
          <a:stretch/>
        </p:blipFill>
        <p:spPr>
          <a:xfrm rot="1800000">
            <a:off x="7335582" y="2010410"/>
            <a:ext cx="4718197" cy="104200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CFAB6FF-34EB-335A-7EB9-0E2C840D16DD}"/>
              </a:ext>
            </a:extLst>
          </p:cNvPr>
          <p:cNvSpPr/>
          <p:nvPr/>
        </p:nvSpPr>
        <p:spPr>
          <a:xfrm>
            <a:off x="11176251" y="3220167"/>
            <a:ext cx="563565" cy="560070"/>
          </a:xfrm>
          <a:prstGeom prst="ellipse">
            <a:avLst/>
          </a:prstGeom>
          <a:noFill/>
          <a:ln w="38100">
            <a:solidFill>
              <a:srgbClr val="FFC9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A663D3A0-DE26-428F-1AFB-6DB99ED4E833}"/>
              </a:ext>
            </a:extLst>
          </p:cNvPr>
          <p:cNvSpPr/>
          <p:nvPr/>
        </p:nvSpPr>
        <p:spPr>
          <a:xfrm>
            <a:off x="8115300" y="1114425"/>
            <a:ext cx="152400" cy="219075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699F82E-B7CB-DA9F-6411-BD1D1A89DC72}"/>
              </a:ext>
            </a:extLst>
          </p:cNvPr>
          <p:cNvSpPr/>
          <p:nvPr/>
        </p:nvSpPr>
        <p:spPr>
          <a:xfrm>
            <a:off x="7909176" y="896067"/>
            <a:ext cx="563565" cy="560070"/>
          </a:xfrm>
          <a:prstGeom prst="ellipse">
            <a:avLst/>
          </a:prstGeom>
          <a:noFill/>
          <a:ln w="38100">
            <a:solidFill>
              <a:srgbClr val="FFC9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32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729A21-4A2F-4A9E-B2F6-C8A5A3FA3368}"/>
              </a:ext>
            </a:extLst>
          </p:cNvPr>
          <p:cNvSpPr txBox="1"/>
          <p:nvPr/>
        </p:nvSpPr>
        <p:spPr>
          <a:xfrm>
            <a:off x="2981325" y="3038475"/>
            <a:ext cx="6219825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Helvetica Neue"/>
              </a:rPr>
              <a:t>Plans for Next Week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902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238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Teması</vt:lpstr>
      <vt:lpstr>The Interaction of Animal Furs with Water Flow to Identify Biologically-Driven Anti-Fouling Mechanisms</vt:lpstr>
      <vt:lpstr>PowerPoint Presentation</vt:lpstr>
      <vt:lpstr>MATLAB Code Development</vt:lpstr>
      <vt:lpstr>Physical Experiment</vt:lpstr>
      <vt:lpstr>PowerPoint Presentation</vt:lpstr>
      <vt:lpstr>MATLAB + Python Code Development</vt:lpstr>
      <vt:lpstr>MATLAB Code Development</vt:lpstr>
      <vt:lpstr>Physical Experiment</vt:lpstr>
      <vt:lpstr>PowerPoint Presentation</vt:lpstr>
      <vt:lpstr>Final Notes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Kara</dc:creator>
  <cp:lastModifiedBy>Carter, Alex</cp:lastModifiedBy>
  <cp:revision>278</cp:revision>
  <dcterms:created xsi:type="dcterms:W3CDTF">2021-05-16T03:04:08Z</dcterms:created>
  <dcterms:modified xsi:type="dcterms:W3CDTF">2022-06-10T13:54:20Z</dcterms:modified>
</cp:coreProperties>
</file>