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4" r:id="rId3"/>
    <p:sldId id="268" r:id="rId4"/>
    <p:sldId id="259" r:id="rId5"/>
    <p:sldId id="267" r:id="rId6"/>
    <p:sldId id="265" r:id="rId7"/>
    <p:sldId id="269" r:id="rId8"/>
    <p:sldId id="263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  <a:srgbClr val="2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4" autoAdjust="0"/>
    <p:restoredTop sz="94626"/>
  </p:normalViewPr>
  <p:slideViewPr>
    <p:cSldViewPr snapToGrid="0">
      <p:cViewPr varScale="1">
        <p:scale>
          <a:sx n="72" d="100"/>
          <a:sy n="72" d="100"/>
        </p:scale>
        <p:origin x="20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210D-E1F3-1447-A59A-0B2E34B0E5E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4FAA-521C-7E49-A4BA-F6EFF3D7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</a:t>
            </a:r>
            <a:r>
              <a:rPr lang="en-US"/>
              <a:t>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Figures for publications must be in pdf format (easiest)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write list of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if these animals are in East Tennessee: many projects start at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7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Figures for publications must be in pdf format (easiest)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write list of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if these animals are in East Tennessee: many projects start at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5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Figures for publications must be in pdf format (easiest)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write list of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if these animals are in East Tennessee: many projects start at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40FD2-2AD3-4E7C-AE0E-4963F45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3DE744-3005-46E9-A44C-308C9309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F70145-5AFA-49FC-8612-E465F9A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9F84DD-4A83-4422-95E9-A6C016C2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CF902-3630-46E9-9136-EB20E7CA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BF90C-7224-48F4-876B-B2C25C6F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47988E-F705-4104-ACB8-3C418962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667B8A-3422-4E06-9D44-54614C5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DCAD74-B662-444A-A43C-EC43ECA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876F7D-B1AA-4BCF-A41D-25C8D9A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7DE8C3-019C-44E3-940F-494AB39B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06E024-3EA2-4562-B8FF-975B3AC7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E6124-018C-489A-8635-DDBA183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729DF8-540C-476A-AC4D-9CE51A1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0EE4-054A-43A1-B2C1-D3D7F8F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57516-C983-4EC3-9AFD-CBB82EE7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03887-4831-4DAA-B99B-EE527B88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696A0-D1ED-4DB6-9BEB-5A4A3B6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E4C33E-F419-4C14-9A0C-BE6CE4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D4C73-3E52-48B7-B350-A1AAA8F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EB6EE-5A9B-4D16-A4C3-900E0F0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E3B57-6B57-4CBD-AB6C-1937F521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E9C68-F886-4520-8FA7-87C36AA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54FAD-15F0-4C70-8197-B3CDF68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D009D-8F7B-4A53-9B27-869012A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1EC2-F5F9-4217-88E2-E90F7A6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721F8-044E-4AF3-869F-7421308A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3CDFB-A5FE-4AC1-BD0F-15206103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FF0EA-5ADB-472A-BE07-E9110A22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916172-3D04-4A16-B674-5385AEE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2B97F-02BB-4D0E-852F-7F37626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E7664-CFAB-491E-A9C6-573E9B7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3DEFFA-6EC7-420C-94D6-32C2C0EF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EC95B9-16DC-4819-8C18-435922BE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D7B9A4-5932-476C-A9C3-25E9024A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56B103-8213-4394-A889-6ED1C0FC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03DCA-56EF-4C0E-BAAD-6499BEB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9F67AC-869D-4317-9FCD-15FC815A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34DEEEE-A2DB-4644-B6EA-88D3AAE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B1FBA-C951-4AC1-B42F-30DC2247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3BE860-14DE-4BC2-A16C-35739DF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3AB8DA-8B98-4230-8CBF-9C6A29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841957-4BE8-48D7-8B4A-F89D13B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3CE9EED-2512-4457-90A0-1625E8A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B345A2-8648-4F58-9315-87AD62D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380A0-CBF1-42E2-B40E-27B460F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83573-F9AD-49C1-9B81-04669F0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22EEE-4BB1-43AB-9340-31E6366C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1529A2-F4C2-4B5E-AD84-237C0CFE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2D414-787E-4F5B-99F5-1887797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81CA77-25C1-4277-A452-CFE20EF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2D133D-AA30-427A-A300-0C2A5204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4B650-331D-4986-A920-826AB4C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96D178-4F55-473F-A976-D8BC1791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762EC1-B450-4F13-8675-37552F83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0C4DE-347A-4B9F-8C2E-4B4EB4D0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D68B1-9F2B-4899-994F-70BA16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875B4-0213-4DBB-8AB1-F79A3F2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50FF66-8A96-412F-97FD-275FAAC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94FBB3-CFC5-44B2-BB07-B3665C2C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9E3B4-F0E9-4BD5-A084-736BD8DA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8B02-4492-4219-91D7-AA2B2A7E4A13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893053-2F55-46E7-AF1C-5174F7A3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CF4CE2-A5F0-4D04-9B98-365DE57B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tif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1811373"/>
            <a:ext cx="8903368" cy="2730771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The Interaction of Animal Furs with Water Flow to Identify </a:t>
            </a:r>
            <a:r>
              <a:rPr lang="en-US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Biologically-Driven Anti-Fouling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Mechanisms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A0302F-557B-4F4B-B11D-A5DFEE368CB6}"/>
              </a:ext>
            </a:extLst>
          </p:cNvPr>
          <p:cNvSpPr txBox="1">
            <a:spLocks/>
          </p:cNvSpPr>
          <p:nvPr/>
        </p:nvSpPr>
        <p:spPr>
          <a:xfrm>
            <a:off x="2024661" y="4475648"/>
            <a:ext cx="8142678" cy="120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Alex Carter and Douglas Shu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Dr. Andrew Dickerson, Milos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Krsmanovic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, Dr.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Damla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 Turgut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B155E-EE84-E946-8FF8-E19E70F207FB}"/>
              </a:ext>
            </a:extLst>
          </p:cNvPr>
          <p:cNvSpPr/>
          <p:nvPr/>
        </p:nvSpPr>
        <p:spPr>
          <a:xfrm>
            <a:off x="4144504" y="1034279"/>
            <a:ext cx="390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2 (May 22 – May 27, 2022) </a:t>
            </a:r>
            <a:endParaRPr lang="en-US" b="1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1698609-F107-AB42-8DF2-9EA19E28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Future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49C2A1-CBF1-A64F-AEFA-41D97266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1" y="1492386"/>
            <a:ext cx="9088409" cy="4351338"/>
          </a:xfrm>
        </p:spPr>
        <p:txBody>
          <a:bodyPr>
            <a:normAutofit/>
          </a:bodyPr>
          <a:lstStyle/>
          <a:p>
            <a:r>
              <a:rPr lang="en-US" dirty="0"/>
              <a:t>Print remaining flow cells for experiments</a:t>
            </a:r>
          </a:p>
          <a:p>
            <a:r>
              <a:rPr lang="en-US" dirty="0"/>
              <a:t>Plans to continue taking fast capture videos of furs in flow</a:t>
            </a:r>
          </a:p>
          <a:p>
            <a:r>
              <a:rPr lang="en-US" dirty="0"/>
              <a:t>Continue </a:t>
            </a:r>
          </a:p>
          <a:p>
            <a:r>
              <a:rPr lang="en-US" dirty="0"/>
              <a:t>Continue Machine Learning code in Python</a:t>
            </a:r>
          </a:p>
          <a:p>
            <a:pPr lvl="1"/>
            <a:r>
              <a:rPr lang="en-US" dirty="0"/>
              <a:t>Variable initialization complete and packages loaded</a:t>
            </a:r>
          </a:p>
        </p:txBody>
      </p:sp>
    </p:spTree>
    <p:extLst>
      <p:ext uri="{BB962C8B-B14F-4D97-AF65-F5344CB8AC3E}">
        <p14:creationId xmlns:p14="http://schemas.microsoft.com/office/powerpoint/2010/main" val="71296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911328"/>
            <a:ext cx="8903368" cy="1035344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09527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Time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Log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541" y="939826"/>
            <a:ext cx="3475721" cy="45753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Variable amount</a:t>
            </a:r>
          </a:p>
          <a:p>
            <a:r>
              <a:rPr lang="en-US" dirty="0"/>
              <a:t>How many of each variable</a:t>
            </a:r>
          </a:p>
          <a:p>
            <a:r>
              <a:rPr lang="en-US" dirty="0"/>
              <a:t>How long videos would take for each group of variables</a:t>
            </a:r>
          </a:p>
          <a:p>
            <a:r>
              <a:rPr lang="en-US" dirty="0"/>
              <a:t>Variable inputs are:</a:t>
            </a:r>
          </a:p>
          <a:p>
            <a:pPr lvl="1"/>
            <a:r>
              <a:rPr lang="en-US" dirty="0"/>
              <a:t>Fiber length</a:t>
            </a:r>
          </a:p>
          <a:p>
            <a:pPr lvl="1"/>
            <a:r>
              <a:rPr lang="en-US" dirty="0"/>
              <a:t>Fur type</a:t>
            </a:r>
          </a:p>
          <a:p>
            <a:pPr lvl="1"/>
            <a:r>
              <a:rPr lang="en-US" dirty="0"/>
              <a:t>Flow rate</a:t>
            </a:r>
          </a:p>
          <a:p>
            <a:pPr lvl="1"/>
            <a:r>
              <a:rPr lang="en-US" dirty="0"/>
              <a:t>Density of fluid</a:t>
            </a:r>
          </a:p>
          <a:p>
            <a:pPr lvl="1"/>
            <a:r>
              <a:rPr lang="en-US" dirty="0"/>
              <a:t>Viscosity of fluid</a:t>
            </a:r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6B9FE50E-A0F2-8347-9328-6481EEE36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1725"/>
          <a:stretch/>
        </p:blipFill>
        <p:spPr>
          <a:xfrm>
            <a:off x="651957" y="1504313"/>
            <a:ext cx="3686962" cy="1253331"/>
          </a:xfrm>
          <a:prstGeom prst="rect">
            <a:avLst/>
          </a:prstGeom>
        </p:spPr>
      </p:pic>
      <p:pic>
        <p:nvPicPr>
          <p:cNvPr id="16" name="Picture 15" descr="Table&#10;&#10;Description automatically generated with medium confidence">
            <a:extLst>
              <a:ext uri="{FF2B5EF4-FFF2-40B4-BE49-F238E27FC236}">
                <a16:creationId xmlns:a16="http://schemas.microsoft.com/office/drawing/2014/main" id="{F345985D-A1F8-6C46-81E7-4D11720C70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 r="50000" b="61830"/>
          <a:stretch/>
        </p:blipFill>
        <p:spPr>
          <a:xfrm>
            <a:off x="651957" y="2829876"/>
            <a:ext cx="3686961" cy="1253331"/>
          </a:xfrm>
          <a:prstGeom prst="rect">
            <a:avLst/>
          </a:prstGeom>
        </p:spPr>
      </p:pic>
      <p:pic>
        <p:nvPicPr>
          <p:cNvPr id="18" name="Picture 17" descr="Table&#10;&#10;Description automatically generated with medium confidence">
            <a:extLst>
              <a:ext uri="{FF2B5EF4-FFF2-40B4-BE49-F238E27FC236}">
                <a16:creationId xmlns:a16="http://schemas.microsoft.com/office/drawing/2014/main" id="{D21BC0C3-CEA3-4C46-9D5A-4C83A94CA8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5" r="50000" b="40211"/>
          <a:stretch/>
        </p:blipFill>
        <p:spPr>
          <a:xfrm>
            <a:off x="651957" y="4199515"/>
            <a:ext cx="3686962" cy="1315691"/>
          </a:xfrm>
          <a:prstGeom prst="rect">
            <a:avLst/>
          </a:prstGeom>
        </p:spPr>
      </p:pic>
      <p:pic>
        <p:nvPicPr>
          <p:cNvPr id="21" name="Picture 20" descr="Table&#10;&#10;Description automatically generated with medium confidence">
            <a:extLst>
              <a:ext uri="{FF2B5EF4-FFF2-40B4-BE49-F238E27FC236}">
                <a16:creationId xmlns:a16="http://schemas.microsoft.com/office/drawing/2014/main" id="{298676BD-3F85-A649-AC16-47939C9365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2" t="18836" b="26537"/>
          <a:stretch/>
        </p:blipFill>
        <p:spPr>
          <a:xfrm>
            <a:off x="4685046" y="2001793"/>
            <a:ext cx="2933926" cy="37463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0088FD-4150-0342-83B3-B8C2387CC42A}"/>
              </a:ext>
            </a:extLst>
          </p:cNvPr>
          <p:cNvSpPr/>
          <p:nvPr/>
        </p:nvSpPr>
        <p:spPr>
          <a:xfrm>
            <a:off x="4685046" y="1532236"/>
            <a:ext cx="2933926" cy="59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77ABF5-2ACD-604A-95BE-C266255E74AA}"/>
              </a:ext>
            </a:extLst>
          </p:cNvPr>
          <p:cNvSpPr/>
          <p:nvPr/>
        </p:nvSpPr>
        <p:spPr>
          <a:xfrm>
            <a:off x="6369684" y="4758503"/>
            <a:ext cx="1249288" cy="105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AA0AC5-4C48-2947-A272-DBDDAA3DE590}"/>
              </a:ext>
            </a:extLst>
          </p:cNvPr>
          <p:cNvSpPr/>
          <p:nvPr/>
        </p:nvSpPr>
        <p:spPr>
          <a:xfrm>
            <a:off x="5534732" y="4758503"/>
            <a:ext cx="1249288" cy="15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792007-596F-FE48-925E-05C87EE17BE1}"/>
              </a:ext>
            </a:extLst>
          </p:cNvPr>
          <p:cNvSpPr/>
          <p:nvPr/>
        </p:nvSpPr>
        <p:spPr>
          <a:xfrm>
            <a:off x="5720705" y="3330144"/>
            <a:ext cx="1249288" cy="15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1425B4-C574-6D46-9FA9-2B5F73C5A380}"/>
              </a:ext>
            </a:extLst>
          </p:cNvPr>
          <p:cNvSpPr/>
          <p:nvPr/>
        </p:nvSpPr>
        <p:spPr>
          <a:xfrm>
            <a:off x="4502463" y="3332971"/>
            <a:ext cx="1249288" cy="15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B1F3DC-5E9F-6842-AF71-C5D1B60F0A01}"/>
              </a:ext>
            </a:extLst>
          </p:cNvPr>
          <p:cNvSpPr/>
          <p:nvPr/>
        </p:nvSpPr>
        <p:spPr>
          <a:xfrm>
            <a:off x="503724" y="2713568"/>
            <a:ext cx="3835194" cy="138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0FAD4-7A43-1D41-8986-7841423545D8}"/>
              </a:ext>
            </a:extLst>
          </p:cNvPr>
          <p:cNvSpPr/>
          <p:nvPr/>
        </p:nvSpPr>
        <p:spPr>
          <a:xfrm>
            <a:off x="643767" y="4076940"/>
            <a:ext cx="3835194" cy="138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9AB04A-AC5A-2841-B88A-C2437D83A734}"/>
              </a:ext>
            </a:extLst>
          </p:cNvPr>
          <p:cNvSpPr/>
          <p:nvPr/>
        </p:nvSpPr>
        <p:spPr>
          <a:xfrm>
            <a:off x="643767" y="5446088"/>
            <a:ext cx="3835194" cy="138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Table&#10;&#10;Description automatically generated with medium confidence">
            <a:extLst>
              <a:ext uri="{FF2B5EF4-FFF2-40B4-BE49-F238E27FC236}">
                <a16:creationId xmlns:a16="http://schemas.microsoft.com/office/drawing/2014/main" id="{56766875-1FD3-B440-B78F-EAE2539FE2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2" b="87890"/>
          <a:stretch/>
        </p:blipFill>
        <p:spPr>
          <a:xfrm>
            <a:off x="4685046" y="1147975"/>
            <a:ext cx="2933926" cy="83051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EDF2D7-17B6-3E45-8A2F-1AAA5AF9C6A2}"/>
              </a:ext>
            </a:extLst>
          </p:cNvPr>
          <p:cNvSpPr/>
          <p:nvPr/>
        </p:nvSpPr>
        <p:spPr>
          <a:xfrm>
            <a:off x="4686851" y="4742938"/>
            <a:ext cx="1249288" cy="15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F19949-E7A8-6049-86CF-EB42E6BAC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29" b="32469"/>
          <a:stretch/>
        </p:blipFill>
        <p:spPr>
          <a:xfrm>
            <a:off x="6304547" y="787495"/>
            <a:ext cx="5386768" cy="194334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MATLAB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D8005D5-2999-F74E-A0A8-3782D6A664C7}"/>
              </a:ext>
            </a:extLst>
          </p:cNvPr>
          <p:cNvSpPr/>
          <p:nvPr/>
        </p:nvSpPr>
        <p:spPr>
          <a:xfrm>
            <a:off x="5947330" y="1500925"/>
            <a:ext cx="238707" cy="540080"/>
          </a:xfrm>
          <a:prstGeom prst="leftBrace">
            <a:avLst>
              <a:gd name="adj1" fmla="val 8333"/>
              <a:gd name="adj2" fmla="val 45919"/>
            </a:avLst>
          </a:prstGeom>
          <a:ln w="38100">
            <a:solidFill>
              <a:srgbClr val="FFC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3DDDB2-9EA0-C345-9928-3AC21B614BC5}"/>
                  </a:ext>
                </a:extLst>
              </p:cNvPr>
              <p:cNvSpPr txBox="1"/>
              <p:nvPr/>
            </p:nvSpPr>
            <p:spPr>
              <a:xfrm>
                <a:off x="5660595" y="1559238"/>
                <a:ext cx="2668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3DDDB2-9EA0-C345-9928-3AC21B61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95" y="1559238"/>
                <a:ext cx="266857" cy="369332"/>
              </a:xfrm>
              <a:prstGeom prst="rect">
                <a:avLst/>
              </a:prstGeom>
              <a:blipFill>
                <a:blip r:embed="rId6"/>
                <a:stretch>
                  <a:fillRect r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FFEBE6CE-3E41-8A48-95AB-6F7D42734AC0}"/>
              </a:ext>
            </a:extLst>
          </p:cNvPr>
          <p:cNvSpPr/>
          <p:nvPr/>
        </p:nvSpPr>
        <p:spPr>
          <a:xfrm>
            <a:off x="11214351" y="1715217"/>
            <a:ext cx="563565" cy="560070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1E673F4-3666-C14D-B5B8-9D1C4C7B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4" y="2361994"/>
            <a:ext cx="4095002" cy="3278270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06DE91-3690-2045-86C2-9BD373F27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9" y="2968727"/>
            <a:ext cx="6744003" cy="18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Physical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2" y="1492386"/>
            <a:ext cx="3958044" cy="4351338"/>
          </a:xfrm>
        </p:spPr>
        <p:txBody>
          <a:bodyPr/>
          <a:lstStyle/>
          <a:p>
            <a:r>
              <a:rPr lang="en-US" dirty="0"/>
              <a:t>Ran Initial Experiments</a:t>
            </a:r>
          </a:p>
          <a:p>
            <a:pPr lvl="1"/>
            <a:r>
              <a:rPr lang="en-US" dirty="0" err="1"/>
              <a:t>Zipties</a:t>
            </a:r>
            <a:r>
              <a:rPr lang="en-US" dirty="0"/>
              <a:t>, pliers, nail polish, epoxy, UV glue</a:t>
            </a:r>
          </a:p>
          <a:p>
            <a:pPr lvl="1"/>
            <a:r>
              <a:rPr lang="en-US" dirty="0"/>
              <a:t>Setting up a new flow cell</a:t>
            </a:r>
          </a:p>
          <a:p>
            <a:pPr lvl="1"/>
            <a:r>
              <a:rPr lang="en-US" dirty="0"/>
              <a:t>Tested more variable sets</a:t>
            </a:r>
          </a:p>
          <a:p>
            <a:pPr lvl="1"/>
            <a:r>
              <a:rPr lang="en-US" dirty="0"/>
              <a:t>Set camera to desired exposure to make binarization easier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D4EDF2-0F4F-5C44-B103-9CDB35A43B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53" r="24925"/>
          <a:stretch/>
        </p:blipFill>
        <p:spPr>
          <a:xfrm rot="16200000">
            <a:off x="7678500" y="435290"/>
            <a:ext cx="1537023" cy="290984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9F489B98-811E-2F42-8413-C629C90CCA3D}"/>
              </a:ext>
            </a:extLst>
          </p:cNvPr>
          <p:cNvSpPr/>
          <p:nvPr/>
        </p:nvSpPr>
        <p:spPr>
          <a:xfrm rot="16200000">
            <a:off x="6853891" y="1531248"/>
            <a:ext cx="671869" cy="7179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CBBC642-71DF-9C42-9D67-F698959DC900}"/>
              </a:ext>
            </a:extLst>
          </p:cNvPr>
          <p:cNvSpPr/>
          <p:nvPr/>
        </p:nvSpPr>
        <p:spPr>
          <a:xfrm rot="5208627">
            <a:off x="9350128" y="1488809"/>
            <a:ext cx="671869" cy="7179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220526-500FPS-2000MLMIN-NYLON-TEST-01-03_FORPRES-C001H001S0001_Trim" descr="220526-500FPS-2000MLMIN-NYLON-TEST-01-03_FORPRES-C001H001S0001_Trim">
            <a:hlinkClick r:id="" action="ppaction://media"/>
            <a:extLst>
              <a:ext uri="{FF2B5EF4-FFF2-40B4-BE49-F238E27FC236}">
                <a16:creationId xmlns:a16="http://schemas.microsoft.com/office/drawing/2014/main" id="{B1C7C9E0-F1FD-E543-A95B-F0AE008489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89825" y="3184844"/>
            <a:ext cx="3098941" cy="278904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043224B-4A13-A94D-AC12-EEC9A693962E}"/>
              </a:ext>
            </a:extLst>
          </p:cNvPr>
          <p:cNvSpPr/>
          <p:nvPr/>
        </p:nvSpPr>
        <p:spPr>
          <a:xfrm>
            <a:off x="7027950" y="2726425"/>
            <a:ext cx="3288730" cy="3250477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5CF794-07D0-9B40-A863-3CD61816FD5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920681" y="1890212"/>
            <a:ext cx="751634" cy="836213"/>
          </a:xfrm>
          <a:prstGeom prst="line">
            <a:avLst/>
          </a:prstGeom>
          <a:ln w="254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531766"/>
            <a:ext cx="8903368" cy="103534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Struggles and How They Were Handled</a:t>
            </a:r>
          </a:p>
        </p:txBody>
      </p:sp>
    </p:spTree>
    <p:extLst>
      <p:ext uri="{BB962C8B-B14F-4D97-AF65-F5344CB8AC3E}">
        <p14:creationId xmlns:p14="http://schemas.microsoft.com/office/powerpoint/2010/main" val="3833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F19949-E7A8-6049-86CF-EB42E6BAC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29" b="32469"/>
          <a:stretch/>
        </p:blipFill>
        <p:spPr>
          <a:xfrm>
            <a:off x="5659091" y="393057"/>
            <a:ext cx="5386768" cy="194334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MATLAB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D8005D5-2999-F74E-A0A8-3782D6A664C7}"/>
              </a:ext>
            </a:extLst>
          </p:cNvPr>
          <p:cNvSpPr/>
          <p:nvPr/>
        </p:nvSpPr>
        <p:spPr>
          <a:xfrm>
            <a:off x="5301872" y="1070629"/>
            <a:ext cx="238707" cy="540080"/>
          </a:xfrm>
          <a:prstGeom prst="leftBrace">
            <a:avLst>
              <a:gd name="adj1" fmla="val 8333"/>
              <a:gd name="adj2" fmla="val 45919"/>
            </a:avLst>
          </a:prstGeom>
          <a:ln w="38100">
            <a:solidFill>
              <a:srgbClr val="FFC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3DDDB2-9EA0-C345-9928-3AC21B614BC5}"/>
                  </a:ext>
                </a:extLst>
              </p:cNvPr>
              <p:cNvSpPr txBox="1"/>
              <p:nvPr/>
            </p:nvSpPr>
            <p:spPr>
              <a:xfrm>
                <a:off x="5015137" y="1128942"/>
                <a:ext cx="2668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3DDDB2-9EA0-C345-9928-3AC21B61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37" y="1128942"/>
                <a:ext cx="266857" cy="369332"/>
              </a:xfrm>
              <a:prstGeom prst="rect">
                <a:avLst/>
              </a:prstGeom>
              <a:blipFill>
                <a:blip r:embed="rId6"/>
                <a:stretch>
                  <a:fillRect r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FFEBE6CE-3E41-8A48-95AB-6F7D42734AC0}"/>
              </a:ext>
            </a:extLst>
          </p:cNvPr>
          <p:cNvSpPr/>
          <p:nvPr/>
        </p:nvSpPr>
        <p:spPr>
          <a:xfrm>
            <a:off x="10600806" y="1337323"/>
            <a:ext cx="563565" cy="560070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B580024-992F-724F-A3DE-F918174C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13" y="2094395"/>
            <a:ext cx="3958044" cy="4351338"/>
          </a:xfrm>
        </p:spPr>
        <p:txBody>
          <a:bodyPr/>
          <a:lstStyle/>
          <a:p>
            <a:r>
              <a:rPr lang="en-US" dirty="0"/>
              <a:t>Cropping Issue</a:t>
            </a:r>
          </a:p>
          <a:p>
            <a:r>
              <a:rPr lang="en-US" dirty="0"/>
              <a:t>Subtraction of </a:t>
            </a:r>
            <a:br>
              <a:rPr lang="en-US" dirty="0"/>
            </a:br>
            <a:r>
              <a:rPr lang="en-US" dirty="0"/>
              <a:t>Initial Image</a:t>
            </a:r>
          </a:p>
          <a:p>
            <a:pPr lvl="1"/>
            <a:endParaRPr lang="en-US" dirty="0"/>
          </a:p>
        </p:txBody>
      </p:sp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264E0BD-F8C3-7F47-8CE8-0922609EA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59" y="2430651"/>
            <a:ext cx="3160496" cy="1943347"/>
          </a:xfrm>
          <a:prstGeom prst="rect">
            <a:avLst/>
          </a:prstGeom>
        </p:spPr>
      </p:pic>
      <p:pic>
        <p:nvPicPr>
          <p:cNvPr id="15" name="Picture 14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2E351718-CA04-6E4A-A496-8ECB4A9F1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51" y="5007787"/>
            <a:ext cx="7351665" cy="57813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41F2FA-4942-8E4B-92CB-E2197A298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29" b="32469"/>
          <a:stretch/>
        </p:blipFill>
        <p:spPr>
          <a:xfrm>
            <a:off x="467866" y="4715435"/>
            <a:ext cx="3503754" cy="12640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11134C-4231-4C40-94A4-D67FC0152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29" b="32469"/>
          <a:stretch/>
        </p:blipFill>
        <p:spPr>
          <a:xfrm rot="21088550">
            <a:off x="506672" y="3537839"/>
            <a:ext cx="3503754" cy="126402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438CC6-C38F-1A4D-B9EB-2184F77B9109}"/>
              </a:ext>
            </a:extLst>
          </p:cNvPr>
          <p:cNvCxnSpPr>
            <a:cxnSpLocks/>
          </p:cNvCxnSpPr>
          <p:nvPr/>
        </p:nvCxnSpPr>
        <p:spPr>
          <a:xfrm>
            <a:off x="3866771" y="3765760"/>
            <a:ext cx="11552" cy="19598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1E07ACC-DF6E-5947-8CFC-498BA4CEC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1851" y="2174189"/>
            <a:ext cx="2068171" cy="24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Physical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2" y="1492386"/>
            <a:ext cx="3958044" cy="4351338"/>
          </a:xfrm>
        </p:spPr>
        <p:txBody>
          <a:bodyPr/>
          <a:lstStyle/>
          <a:p>
            <a:r>
              <a:rPr lang="en-US" dirty="0"/>
              <a:t>Ran Initial Experiments</a:t>
            </a:r>
          </a:p>
          <a:p>
            <a:pPr lvl="1"/>
            <a:r>
              <a:rPr lang="en-US" dirty="0"/>
              <a:t>Leak through porous </a:t>
            </a:r>
            <a:r>
              <a:rPr lang="en-US" dirty="0" err="1"/>
              <a:t>laminizers</a:t>
            </a:r>
            <a:endParaRPr lang="en-US" dirty="0"/>
          </a:p>
          <a:p>
            <a:pPr lvl="2"/>
            <a:r>
              <a:rPr lang="en-US" dirty="0"/>
              <a:t>Nail Polish Porous Surfaces</a:t>
            </a:r>
          </a:p>
          <a:p>
            <a:pPr lvl="1"/>
            <a:r>
              <a:rPr lang="en-US" dirty="0"/>
              <a:t>Leak in keg</a:t>
            </a:r>
          </a:p>
          <a:p>
            <a:pPr lvl="2"/>
            <a:r>
              <a:rPr lang="en-US" dirty="0"/>
              <a:t>Epoxy to fix</a:t>
            </a:r>
          </a:p>
          <a:p>
            <a:pPr lvl="1"/>
            <a:r>
              <a:rPr lang="en-US" dirty="0"/>
              <a:t>Leak through flow cell</a:t>
            </a:r>
          </a:p>
          <a:p>
            <a:pPr lvl="2"/>
            <a:r>
              <a:rPr lang="en-US" dirty="0"/>
              <a:t>Fixed with gorilla glue</a:t>
            </a:r>
          </a:p>
        </p:txBody>
      </p:sp>
      <p:pic>
        <p:nvPicPr>
          <p:cNvPr id="1026" name="Picture 2" descr="4 Liter KegLand Mini Keg">
            <a:extLst>
              <a:ext uri="{FF2B5EF4-FFF2-40B4-BE49-F238E27FC236}">
                <a16:creationId xmlns:a16="http://schemas.microsoft.com/office/drawing/2014/main" id="{2D16DDE5-DCE6-DD45-95C4-2C48E125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56" y="3089669"/>
            <a:ext cx="1190663" cy="25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4EDF2-0F4F-5C44-B103-9CDB35A43B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53" r="24925"/>
          <a:stretch/>
        </p:blipFill>
        <p:spPr>
          <a:xfrm rot="16200000">
            <a:off x="8914172" y="541252"/>
            <a:ext cx="1537023" cy="290984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9F489B98-811E-2F42-8413-C629C90CCA3D}"/>
              </a:ext>
            </a:extLst>
          </p:cNvPr>
          <p:cNvSpPr/>
          <p:nvPr/>
        </p:nvSpPr>
        <p:spPr>
          <a:xfrm rot="16200000">
            <a:off x="8107840" y="1624857"/>
            <a:ext cx="671869" cy="7179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CBBC642-71DF-9C42-9D67-F698959DC900}"/>
              </a:ext>
            </a:extLst>
          </p:cNvPr>
          <p:cNvSpPr/>
          <p:nvPr/>
        </p:nvSpPr>
        <p:spPr>
          <a:xfrm rot="5208627">
            <a:off x="10579881" y="1593046"/>
            <a:ext cx="671869" cy="7179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95A2155B-37F3-CD47-8B6B-4BB7A05F4A23}"/>
              </a:ext>
            </a:extLst>
          </p:cNvPr>
          <p:cNvSpPr/>
          <p:nvPr/>
        </p:nvSpPr>
        <p:spPr>
          <a:xfrm>
            <a:off x="6311153" y="3245224"/>
            <a:ext cx="170003" cy="18377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1EEF190B-F399-7A49-805A-B87E9F0895D9}"/>
              </a:ext>
            </a:extLst>
          </p:cNvPr>
          <p:cNvSpPr/>
          <p:nvPr/>
        </p:nvSpPr>
        <p:spPr>
          <a:xfrm rot="19068353">
            <a:off x="6284257" y="3576914"/>
            <a:ext cx="170003" cy="18377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8A2D11A9-718D-1C44-9602-247E10C26D6B}"/>
              </a:ext>
            </a:extLst>
          </p:cNvPr>
          <p:cNvSpPr/>
          <p:nvPr/>
        </p:nvSpPr>
        <p:spPr>
          <a:xfrm rot="19068353">
            <a:off x="8444752" y="2115670"/>
            <a:ext cx="170003" cy="18377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3B0C58E7-CCF6-2040-B951-9B51FB5B7343}"/>
              </a:ext>
            </a:extLst>
          </p:cNvPr>
          <p:cNvSpPr/>
          <p:nvPr/>
        </p:nvSpPr>
        <p:spPr>
          <a:xfrm rot="19068353">
            <a:off x="9242610" y="1766050"/>
            <a:ext cx="170003" cy="18377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148F4CC3-832F-6F49-B4E3-9DFB7858D6DA}"/>
              </a:ext>
            </a:extLst>
          </p:cNvPr>
          <p:cNvSpPr/>
          <p:nvPr/>
        </p:nvSpPr>
        <p:spPr>
          <a:xfrm rot="19068353">
            <a:off x="9412936" y="2026024"/>
            <a:ext cx="170003" cy="18377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1E5936D-0235-6643-AEC1-F2560E1BE91F}"/>
              </a:ext>
            </a:extLst>
          </p:cNvPr>
          <p:cNvSpPr/>
          <p:nvPr/>
        </p:nvSpPr>
        <p:spPr>
          <a:xfrm>
            <a:off x="8239173" y="1927523"/>
            <a:ext cx="563565" cy="560070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2599D2-A7FA-0A45-B145-44B9C7C3D4D3}"/>
              </a:ext>
            </a:extLst>
          </p:cNvPr>
          <p:cNvSpPr/>
          <p:nvPr/>
        </p:nvSpPr>
        <p:spPr>
          <a:xfrm>
            <a:off x="9045828" y="1596621"/>
            <a:ext cx="754199" cy="736105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9BDE03-B656-254B-9485-8D7C084CFD02}"/>
              </a:ext>
            </a:extLst>
          </p:cNvPr>
          <p:cNvSpPr/>
          <p:nvPr/>
        </p:nvSpPr>
        <p:spPr>
          <a:xfrm>
            <a:off x="5952563" y="3032874"/>
            <a:ext cx="874477" cy="947455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51BB2A-30E3-6A4D-B84B-91BA898A353C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107190" y="2207558"/>
            <a:ext cx="4131983" cy="272578"/>
          </a:xfrm>
          <a:prstGeom prst="line">
            <a:avLst/>
          </a:prstGeom>
          <a:ln w="254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FEB5E-D93D-884C-A39A-1850DF4B6CBE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657600" y="3171626"/>
            <a:ext cx="2423027" cy="478376"/>
          </a:xfrm>
          <a:prstGeom prst="line">
            <a:avLst/>
          </a:prstGeom>
          <a:ln w="254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EF7440-6532-424A-8F2A-641E8BA46D9C}"/>
              </a:ext>
            </a:extLst>
          </p:cNvPr>
          <p:cNvCxnSpPr>
            <a:cxnSpLocks/>
            <a:stCxn id="28" idx="7"/>
          </p:cNvCxnSpPr>
          <p:nvPr/>
        </p:nvCxnSpPr>
        <p:spPr>
          <a:xfrm flipV="1">
            <a:off x="6698976" y="2343848"/>
            <a:ext cx="2636784" cy="827778"/>
          </a:xfrm>
          <a:prstGeom prst="line">
            <a:avLst/>
          </a:prstGeom>
          <a:ln w="254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7F70EA-4476-884F-81D4-165D2A0AB09D}"/>
              </a:ext>
            </a:extLst>
          </p:cNvPr>
          <p:cNvCxnSpPr>
            <a:cxnSpLocks/>
          </p:cNvCxnSpPr>
          <p:nvPr/>
        </p:nvCxnSpPr>
        <p:spPr>
          <a:xfrm flipV="1">
            <a:off x="4580626" y="3459232"/>
            <a:ext cx="1357961" cy="521097"/>
          </a:xfrm>
          <a:prstGeom prst="line">
            <a:avLst/>
          </a:prstGeom>
          <a:ln w="254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21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911328"/>
            <a:ext cx="8903368" cy="1035344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Plans For Next Week</a:t>
            </a:r>
          </a:p>
        </p:txBody>
      </p:sp>
    </p:spTree>
    <p:extLst>
      <p:ext uri="{BB962C8B-B14F-4D97-AF65-F5344CB8AC3E}">
        <p14:creationId xmlns:p14="http://schemas.microsoft.com/office/powerpoint/2010/main" val="417952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468</Words>
  <Application>Microsoft Macintosh PowerPoint</Application>
  <PresentationFormat>Widescreen</PresentationFormat>
  <Paragraphs>78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Helvetica</vt:lpstr>
      <vt:lpstr>Helvetica Neue</vt:lpstr>
      <vt:lpstr>Office Teması</vt:lpstr>
      <vt:lpstr>The Interaction of Animal Furs with Water Flow to Identify Biologically-Driven Anti-Fouling Mechanisms</vt:lpstr>
      <vt:lpstr>Accomplishments</vt:lpstr>
      <vt:lpstr>Time Log</vt:lpstr>
      <vt:lpstr>MATLAB Code Development</vt:lpstr>
      <vt:lpstr>Physical Experiment</vt:lpstr>
      <vt:lpstr>Struggles and How They Were Handled</vt:lpstr>
      <vt:lpstr>MATLAB Code Development</vt:lpstr>
      <vt:lpstr>Physical Experiment</vt:lpstr>
      <vt:lpstr>Plans For Next Week</vt:lpstr>
      <vt:lpstr>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lastModifiedBy>Carter, Alex</cp:lastModifiedBy>
  <cp:revision>11</cp:revision>
  <dcterms:created xsi:type="dcterms:W3CDTF">2021-05-16T03:04:08Z</dcterms:created>
  <dcterms:modified xsi:type="dcterms:W3CDTF">2022-05-27T18:38:34Z</dcterms:modified>
</cp:coreProperties>
</file>