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74" r:id="rId5"/>
    <p:sldId id="259" r:id="rId6"/>
    <p:sldId id="271" r:id="rId7"/>
    <p:sldId id="266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RXc+4B0KP/dISSIotGIf4lKvV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07A"/>
    <a:srgbClr val="D4D4D4"/>
    <a:srgbClr val="56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1200ede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31200ede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B173DCA-2080-911E-6FCA-67070AD70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ED6B67C-0975-CEC0-A796-BA476A5DE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To-do: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Change font to be more readable (maybe to Calibri? See if you can copy paste from PDF example to see what they used)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Compare font size with example posters by printing to PDF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Implement as many figures as example posters (Background would be a good one, maybe tables in open-source modeling)</a:t>
            </a:r>
          </a:p>
          <a:p>
            <a:pPr marL="753890" lvl="1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/>
              <a:t>Thinking graph comparison with previous self-discharge function and new self-discharge function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32AF6F7-4279-8D3F-4453-4D6368288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23C0D5-A022-492D-9017-ABB4501CB6AB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41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1200ede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31200ede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63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122dbf19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13122dbf19b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75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36684" y="5864282"/>
            <a:ext cx="12228684" cy="1086465"/>
            <a:chOff x="-36684" y="5846980"/>
            <a:chExt cx="12228684" cy="1086465"/>
          </a:xfrm>
        </p:grpSpPr>
        <p:sp>
          <p:nvSpPr>
            <p:cNvPr id="85" name="Google Shape;85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</a:t>
              </a:r>
              <a:r>
                <a:rPr lang="en-US" sz="2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1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"/>
          <p:cNvSpPr txBox="1"/>
          <p:nvPr/>
        </p:nvSpPr>
        <p:spPr>
          <a:xfrm>
            <a:off x="659969" y="24157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Project #:4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Machine learning-based disaster resilient microgrid design and management</a:t>
            </a:r>
            <a:endParaRPr dirty="0">
              <a:latin typeface="Helvetica Neue" panose="020B060402020202020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2000" b="1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REU Students: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Paco-Jaleel Balthazar, Anthony Bishop-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Gylys</a:t>
            </a:r>
            <a:endParaRPr sz="1800" b="1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Graduate Students: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Fazlullah Hakimi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Qun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Zhou Sun,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Damla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Turgut.</a:t>
            </a:r>
            <a:endParaRPr sz="1800" b="1" i="0" u="none" strike="noStrike" cap="none" dirty="0">
              <a:solidFill>
                <a:srgbClr val="00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44131" y="1934818"/>
            <a:ext cx="8421385" cy="458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01168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Week #7 (June 27 - </a:t>
            </a:r>
            <a:r>
              <a:rPr lang="en-US" sz="1800" b="1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July 1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) </a:t>
            </a:r>
            <a:endParaRPr sz="1800" b="1" i="0" u="none" strike="noStrike" cap="none" dirty="0">
              <a:solidFill>
                <a:srgbClr val="00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Accomplishments:</a:t>
            </a:r>
            <a:endParaRPr sz="14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Great progress on the poster</a:t>
            </a:r>
            <a:endParaRPr lang="en-US" b="0" i="0" u="none" strike="noStrike" cap="none" dirty="0">
              <a:solidFill>
                <a:srgbClr val="00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dirty="0">
                <a:latin typeface="Helvetica Neue" panose="020B0604020202020204" charset="0"/>
              </a:rPr>
              <a:t>Finished bug testing Storage.py</a:t>
            </a: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dirty="0">
                <a:latin typeface="Helvetica Neue" panose="020B0604020202020204" charset="0"/>
              </a:rPr>
              <a:t>MVP for Storage class finished</a:t>
            </a:r>
          </a:p>
          <a:p>
            <a: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</a:pPr>
            <a:endParaRPr sz="1800" b="0" i="0" u="none" strike="noStrike" cap="none" dirty="0">
              <a:solidFill>
                <a:srgbClr val="00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Problem &amp; Solutions</a:t>
            </a:r>
            <a:endParaRPr sz="14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sz="18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Problem: </a:t>
            </a: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Basic Q-Learning deemed inadequate for power management system</a:t>
            </a:r>
            <a:endParaRPr sz="18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r>
              <a:rPr lang="en-US" sz="1800" i="1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18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Deep Q-Learning will be implemented to avoid training bottlenecks</a:t>
            </a:r>
          </a:p>
          <a:p>
            <a:pPr marL="2857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◦"/>
            </a:pPr>
            <a:endParaRPr sz="1800" b="0" u="none" strike="noStrike" cap="none" dirty="0">
              <a:solidFill>
                <a:srgbClr val="00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Plans for next week:</a:t>
            </a:r>
            <a:endParaRPr sz="14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Finish poster</a:t>
            </a: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Fix power management system</a:t>
            </a:r>
          </a:p>
          <a:p>
            <a:pPr marL="285750" marR="0" lvl="1" indent="-3059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Char char="◦"/>
            </a:pPr>
            <a:r>
              <a:rPr lang="en-US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Continue work on paper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131200ede2a_0_1"/>
          <p:cNvGrpSpPr/>
          <p:nvPr/>
        </p:nvGrpSpPr>
        <p:grpSpPr>
          <a:xfrm>
            <a:off x="-36684" y="5864282"/>
            <a:ext cx="12228684" cy="1086466"/>
            <a:chOff x="-36684" y="5846980"/>
            <a:chExt cx="12228684" cy="1086466"/>
          </a:xfrm>
        </p:grpSpPr>
        <p:sp>
          <p:nvSpPr>
            <p:cNvPr id="95" name="Google Shape;95;g131200ede2a_0_1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</a:t>
              </a:r>
              <a:r>
                <a:rPr lang="en-US" sz="2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" name="Google Shape;96;g131200ede2a_0_1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131200ede2a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g131200ede2a_0_1"/>
          <p:cNvSpPr txBox="1"/>
          <p:nvPr/>
        </p:nvSpPr>
        <p:spPr>
          <a:xfrm>
            <a:off x="659969" y="24157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Project #:4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Machine learning-based disaster resilient microgrid design and management</a:t>
            </a:r>
            <a:endParaRPr dirty="0">
              <a:latin typeface="Helvetica Neue" panose="020B060402020202020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2000" b="1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REU Students: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Paco-Jaleel Balthazar, Anthony Bishop-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Gylys</a:t>
            </a:r>
            <a:endParaRPr sz="1800" b="1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Graduate Students: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Fazlullah Hakimi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Qun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Zhou Sun,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Damla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Turgut</a:t>
            </a:r>
            <a:endParaRPr sz="1800" b="1" i="0" u="none" strike="noStrike" cap="none" dirty="0">
              <a:solidFill>
                <a:srgbClr val="00000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g131200ede2a_0_1"/>
          <p:cNvSpPr txBox="1"/>
          <p:nvPr/>
        </p:nvSpPr>
        <p:spPr>
          <a:xfrm>
            <a:off x="3308400" y="2096450"/>
            <a:ext cx="55752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01168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18"/>
              <a:buFont typeface="Calibri"/>
              <a:buNone/>
            </a:pPr>
            <a:r>
              <a:rPr lang="en-US" sz="33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#7 (June 27 – </a:t>
            </a:r>
            <a:r>
              <a:rPr lang="en-US" sz="3300" b="1" dirty="0">
                <a:latin typeface="Helvetica Neue"/>
                <a:ea typeface="Helvetica Neue"/>
                <a:cs typeface="Helvetica Neue"/>
                <a:sym typeface="Helvetica Neue"/>
              </a:rPr>
              <a:t>July 1</a:t>
            </a:r>
            <a:r>
              <a:rPr lang="en-US" sz="33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sz="2900" dirty="0"/>
          </a:p>
        </p:txBody>
      </p:sp>
      <p:sp>
        <p:nvSpPr>
          <p:cNvPr id="100" name="Google Shape;100;g131200ede2a_0_1"/>
          <p:cNvSpPr txBox="1"/>
          <p:nvPr/>
        </p:nvSpPr>
        <p:spPr>
          <a:xfrm>
            <a:off x="1570200" y="3109313"/>
            <a:ext cx="90516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latin typeface="Helvetica Neue"/>
                <a:ea typeface="Helvetica Neue"/>
                <a:cs typeface="Helvetica Neue"/>
                <a:sym typeface="Helvetica Neue"/>
              </a:rPr>
              <a:t>Themes:</a:t>
            </a:r>
            <a:endParaRPr sz="29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latin typeface="Helvetica Neue"/>
                <a:ea typeface="Helvetica Neue"/>
                <a:cs typeface="Helvetica Neue"/>
                <a:sym typeface="Helvetica Neue"/>
              </a:rPr>
              <a:t>Poster work and more power management training bottlenecks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4211F-BC4F-2C01-C3F5-9928D99D5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2" r="8355"/>
          <a:stretch/>
        </p:blipFill>
        <p:spPr>
          <a:xfrm>
            <a:off x="1530351" y="0"/>
            <a:ext cx="9135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8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C4E39-1BC0-3010-BF17-C53EA88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56" y="1365164"/>
            <a:ext cx="4077043" cy="4862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D92FD-32D9-DC50-29C6-51B49A2B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26"/>
          <a:stretch/>
        </p:blipFill>
        <p:spPr>
          <a:xfrm>
            <a:off x="6096000" y="1506991"/>
            <a:ext cx="4261595" cy="45788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5F3102-B6A8-1297-7B05-B72ADCC8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444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062" dirty="0">
                <a:latin typeface="Helvetica" panose="020B0604020202020204" pitchFamily="34" charset="0"/>
                <a:cs typeface="Helvetica" panose="020B0604020202020204" pitchFamily="34" charset="0"/>
              </a:rPr>
              <a:t>Outlines and Notes</a:t>
            </a:r>
          </a:p>
        </p:txBody>
      </p:sp>
    </p:spTree>
    <p:extLst>
      <p:ext uri="{BB962C8B-B14F-4D97-AF65-F5344CB8AC3E}">
        <p14:creationId xmlns:p14="http://schemas.microsoft.com/office/powerpoint/2010/main" val="258171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4FCBD6F4-CEB1-3E46-520C-067D326A2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79" y="3827506"/>
            <a:ext cx="2882417" cy="2514417"/>
          </a:xfrm>
          <a:prstGeom prst="rect">
            <a:avLst/>
          </a:prstGeom>
        </p:spPr>
      </p:pic>
      <p:pic>
        <p:nvPicPr>
          <p:cNvPr id="46" name="Picture 4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FFF2FFA-6027-C260-4AA6-1E43FF40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72" y="711343"/>
            <a:ext cx="3572232" cy="3116163"/>
          </a:xfrm>
          <a:prstGeom prst="rect">
            <a:avLst/>
          </a:prstGeom>
        </p:spPr>
      </p:pic>
      <p:pic>
        <p:nvPicPr>
          <p:cNvPr id="85" name="Picture 84" descr="Chart&#10;&#10;Description automatically generated">
            <a:extLst>
              <a:ext uri="{FF2B5EF4-FFF2-40B4-BE49-F238E27FC236}">
                <a16:creationId xmlns:a16="http://schemas.microsoft.com/office/drawing/2014/main" id="{5834A877-3C1C-CC16-3DCC-EE6B56025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/>
        </p:blipFill>
        <p:spPr>
          <a:xfrm>
            <a:off x="2190406" y="2973005"/>
            <a:ext cx="4041859" cy="3884995"/>
          </a:xfrm>
          <a:prstGeom prst="rect">
            <a:avLst/>
          </a:prstGeom>
        </p:spPr>
      </p:pic>
      <p:pic>
        <p:nvPicPr>
          <p:cNvPr id="86" name="Picture 85" descr="A picture containing text&#10;&#10;Description automatically generated">
            <a:extLst>
              <a:ext uri="{FF2B5EF4-FFF2-40B4-BE49-F238E27FC236}">
                <a16:creationId xmlns:a16="http://schemas.microsoft.com/office/drawing/2014/main" id="{E12C1220-C2C1-1488-E6A3-2B5E69AF7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05" y="711342"/>
            <a:ext cx="2309288" cy="2505899"/>
          </a:xfrm>
          <a:prstGeom prst="rect">
            <a:avLst/>
          </a:prstGeom>
        </p:spPr>
      </p:pic>
      <p:pic>
        <p:nvPicPr>
          <p:cNvPr id="87" name="Picture 86" descr="A picture containing text&#10;&#10;Description automatically generated">
            <a:extLst>
              <a:ext uri="{FF2B5EF4-FFF2-40B4-BE49-F238E27FC236}">
                <a16:creationId xmlns:a16="http://schemas.microsoft.com/office/drawing/2014/main" id="{7D98E684-1A47-4268-2D0C-89C717CEEC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2371" b="12737"/>
          <a:stretch/>
        </p:blipFill>
        <p:spPr>
          <a:xfrm>
            <a:off x="1898196" y="784588"/>
            <a:ext cx="2309288" cy="2037299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9B7C2ECD-E2C8-C91E-E35F-A3C5A05A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196" y="-204193"/>
            <a:ext cx="7886700" cy="1325563"/>
          </a:xfrm>
        </p:spPr>
        <p:txBody>
          <a:bodyPr>
            <a:normAutofit/>
          </a:bodyPr>
          <a:lstStyle/>
          <a:p>
            <a:r>
              <a:rPr lang="en-US" sz="3062" dirty="0">
                <a:latin typeface="Helvetica" panose="020B0604020202020204" pitchFamily="34" charset="0"/>
                <a:cs typeface="Helvetica" panose="020B0604020202020204" pitchFamily="34" charset="0"/>
              </a:rPr>
              <a:t>Figure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54075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1200ede2a_0_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Q-Learning Vs Deep Q-Learning</a:t>
            </a:r>
            <a:endParaRPr b="1" dirty="0"/>
          </a:p>
        </p:txBody>
      </p:sp>
      <p:grpSp>
        <p:nvGrpSpPr>
          <p:cNvPr id="137" name="Google Shape;137;g131200ede2a_0_47"/>
          <p:cNvGrpSpPr/>
          <p:nvPr/>
        </p:nvGrpSpPr>
        <p:grpSpPr>
          <a:xfrm>
            <a:off x="-36684" y="5864282"/>
            <a:ext cx="12228684" cy="1086466"/>
            <a:chOff x="-36684" y="5846980"/>
            <a:chExt cx="12228684" cy="1086466"/>
          </a:xfrm>
        </p:grpSpPr>
        <p:sp>
          <p:nvSpPr>
            <p:cNvPr id="138" name="Google Shape;138;g131200ede2a_0_47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" name="Google Shape;139;g131200ede2a_0_47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g131200ede2a_0_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2472B19-D65A-0B9E-5A83-C95BBD265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78880"/>
              </p:ext>
            </p:extLst>
          </p:nvPr>
        </p:nvGraphicFramePr>
        <p:xfrm>
          <a:off x="0" y="1988313"/>
          <a:ext cx="12192000" cy="264464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26675">
                  <a:extLst>
                    <a:ext uri="{9D8B030D-6E8A-4147-A177-3AD203B41FA5}">
                      <a16:colId xmlns:a16="http://schemas.microsoft.com/office/drawing/2014/main" val="328746209"/>
                    </a:ext>
                  </a:extLst>
                </a:gridCol>
                <a:gridCol w="4353355">
                  <a:extLst>
                    <a:ext uri="{9D8B030D-6E8A-4147-A177-3AD203B41FA5}">
                      <a16:colId xmlns:a16="http://schemas.microsoft.com/office/drawing/2014/main" val="787716075"/>
                    </a:ext>
                  </a:extLst>
                </a:gridCol>
                <a:gridCol w="3767603">
                  <a:extLst>
                    <a:ext uri="{9D8B030D-6E8A-4147-A177-3AD203B41FA5}">
                      <a16:colId xmlns:a16="http://schemas.microsoft.com/office/drawing/2014/main" val="806653648"/>
                    </a:ext>
                  </a:extLst>
                </a:gridCol>
                <a:gridCol w="2244367">
                  <a:extLst>
                    <a:ext uri="{9D8B030D-6E8A-4147-A177-3AD203B41FA5}">
                      <a16:colId xmlns:a16="http://schemas.microsoft.com/office/drawing/2014/main" val="13242830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b="0" dirty="0"/>
                        <a:t>Q-Learning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dirty="0"/>
                        <a:t>Deep Q-Learning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127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Q-Learning iterates through a table of state-action pairs and assigns each a given score.</a:t>
                      </a:r>
                    </a:p>
                    <a:p>
                      <a:r>
                        <a:rPr lang="en-US" sz="1200" dirty="0"/>
                        <a:t>A fully trained table has score values for every state-action pair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Deep Q-learning uses a deep neural network to predict the score of a given state-action pair by fitting its output to a function.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77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/>
                        <a:t>Pros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/>
                        <a:t>Cons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/>
                        <a:t>Pros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/>
                        <a:t>Cons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0488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Fast for small state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time increases exponentially with every additional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handle larger state spaces without exponential increase in training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86728"/>
                  </a:ext>
                </a:extLst>
              </a:tr>
              <a:tr h="409447">
                <a:tc>
                  <a:txBody>
                    <a:bodyPr/>
                    <a:lstStyle/>
                    <a:p>
                      <a:r>
                        <a:rPr lang="en-US" dirty="0"/>
                        <a:t>Simple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3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Score output is precise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 output is approximate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9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122dbf19b_0_152"/>
          <p:cNvSpPr txBox="1">
            <a:spLocks noGrp="1"/>
          </p:cNvSpPr>
          <p:nvPr>
            <p:ph type="title"/>
          </p:nvPr>
        </p:nvSpPr>
        <p:spPr>
          <a:xfrm>
            <a:off x="930300" y="593225"/>
            <a:ext cx="39321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>
                <a:latin typeface="Helvetica Neue"/>
                <a:ea typeface="Helvetica Neue"/>
                <a:cs typeface="Helvetica Neue"/>
                <a:sym typeface="Helvetica Neue"/>
              </a:rPr>
              <a:t>What’s Next?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5" name="Google Shape;215;g13122dbf19b_0_152"/>
          <p:cNvGrpSpPr/>
          <p:nvPr/>
        </p:nvGrpSpPr>
        <p:grpSpPr>
          <a:xfrm>
            <a:off x="-36684" y="5864282"/>
            <a:ext cx="12228684" cy="1086466"/>
            <a:chOff x="-36684" y="5846980"/>
            <a:chExt cx="12228684" cy="1086466"/>
          </a:xfrm>
        </p:grpSpPr>
        <p:sp>
          <p:nvSpPr>
            <p:cNvPr id="216" name="Google Shape;216;g13122dbf19b_0_152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g13122dbf19b_0_152" descr="metin, ulaşım, tekerlek içeren bir resim&#10;&#10;Açıklama otomatik olarak oluşturuld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13122dbf19b_0_1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g13122dbf19b_0_152"/>
          <p:cNvSpPr txBox="1"/>
          <p:nvPr/>
        </p:nvSpPr>
        <p:spPr>
          <a:xfrm>
            <a:off x="824575" y="1905000"/>
            <a:ext cx="10820100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12750">
              <a:buSzPts val="2900"/>
              <a:buFont typeface="Helvetica Neue"/>
              <a:buChar char="-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Write Deep Q-Learning Algo</a:t>
            </a: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Implement design algo into simulator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Begin testing prebuilt and random grid designs in normal and disaster scenarios</a:t>
            </a: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Continue designing poster</a:t>
            </a: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Continue writing paper</a:t>
            </a: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Char char="-"/>
            </a:pP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399</Words>
  <Application>Microsoft Office PowerPoint</Application>
  <PresentationFormat>Widescreen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Helvetica Neue</vt:lpstr>
      <vt:lpstr>Helvetica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Outlines and Notes</vt:lpstr>
      <vt:lpstr>Figure Development</vt:lpstr>
      <vt:lpstr>Q-Learning Vs Deep Q-Learning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Paco-Jaleel Balthazar</dc:creator>
  <cp:lastModifiedBy>Bishop-Gylys, Anthony M.</cp:lastModifiedBy>
  <cp:revision>34</cp:revision>
  <dcterms:created xsi:type="dcterms:W3CDTF">2022-05-19T18:54:44Z</dcterms:created>
  <dcterms:modified xsi:type="dcterms:W3CDTF">2022-07-01T14:20:54Z</dcterms:modified>
</cp:coreProperties>
</file>