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15"/>
  </p:notesMasterIdLst>
  <p:sldIdLst>
    <p:sldId id="256" r:id="rId3"/>
    <p:sldId id="257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onsolas" panose="020B0609020204030204" pitchFamily="49" charset="0"/>
      <p:regular r:id="rId20"/>
      <p:bold r:id="rId21"/>
      <p:italic r:id="rId22"/>
      <p:boldItalic r:id="rId23"/>
    </p:embeddedFont>
    <p:embeddedFont>
      <p:font typeface="Helvetica Neue" panose="020B060402020202020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8" roundtripDataSignature="AMtx7mjRXc+4B0KP/dISSIotGIf4lKvVH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907A"/>
    <a:srgbClr val="D4D4D4"/>
    <a:srgbClr val="569C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customschemas.google.com/relationships/presentationmetadata" Target="meta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3390030941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3390030941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31200ede2a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g131200ede2a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3390030941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3390030941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 dirty="0"/>
              <a:t>We’re going to document well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 dirty="0"/>
              <a:t>We’re going to take a step back every so often and take a look at our code to make sure we’re not doing anything in a roundabout way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 dirty="0"/>
              <a:t>We’re going to look at previously written code to see if we still understand it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31200ede2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g131200ede2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31200ede2a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31200ede2a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31200ede2a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31200ede2a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5245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31200ede2a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31200ede2a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7885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31200ede2a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31200ede2a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3947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31200ede2a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g131200ede2a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31200ede2a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g131200ede2a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31200ede2a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g131200ede2a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48137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0" name="Google Shape;20;p1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" name="Google Shape;2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30189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6751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04907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0663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18614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66117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056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1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9687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31899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0877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02838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"/>
          <p:cNvGrpSpPr/>
          <p:nvPr/>
        </p:nvGrpSpPr>
        <p:grpSpPr>
          <a:xfrm>
            <a:off x="-36684" y="5864282"/>
            <a:ext cx="12228684" cy="1086465"/>
            <a:chOff x="-36684" y="5846980"/>
            <a:chExt cx="12228684" cy="1086465"/>
          </a:xfrm>
        </p:grpSpPr>
        <p:sp>
          <p:nvSpPr>
            <p:cNvPr id="85" name="Google Shape;85;p1"/>
            <p:cNvSpPr/>
            <p:nvPr/>
          </p:nvSpPr>
          <p:spPr>
            <a:xfrm>
              <a:off x="0" y="6499123"/>
              <a:ext cx="12192000" cy="358877"/>
            </a:xfrm>
            <a:prstGeom prst="rect">
              <a:avLst/>
            </a:prstGeom>
            <a:solidFill>
              <a:srgbClr val="FFCA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NSF REU Research Experience on Internet of Things 202</a:t>
              </a:r>
              <a:r>
                <a:rPr lang="en-US" sz="20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6" name="Google Shape;86;p1" descr="metin, ulaşım, tekerlek içeren bir resim&#10;&#10;Açıklama otomatik olarak oluşturuldu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36684" y="5846980"/>
              <a:ext cx="1080816" cy="10864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259887" y="5909199"/>
              <a:ext cx="714375" cy="9620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8" name="Google Shape;88;p1"/>
          <p:cNvSpPr txBox="1"/>
          <p:nvPr/>
        </p:nvSpPr>
        <p:spPr>
          <a:xfrm>
            <a:off x="659969" y="241577"/>
            <a:ext cx="8421385" cy="1693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Project #:4 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Machine learning-based disaster resilient microgrid design and management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endParaRPr sz="20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REU Students: 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Paco-Jaleel Balthazar, Anthony Bishop-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Gylys</a:t>
            </a:r>
            <a:endParaRPr sz="18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Graduate Students: 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Fazlullah Hakimi</a:t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18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Faculty mentor(s):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Qun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Zhou Sun,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Damla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Turgut.</a:t>
            </a:r>
            <a:endParaRPr sz="18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1044131" y="1934818"/>
            <a:ext cx="8421385" cy="4757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 lnSpcReduction="10000"/>
          </a:bodyPr>
          <a:lstStyle/>
          <a:p>
            <a:pPr marL="201168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18"/>
              <a:buFont typeface="Calibri"/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Week #4 (June 6- </a:t>
            </a:r>
            <a:r>
              <a:rPr lang="en-US" sz="1800" b="1" dirty="0">
                <a:latin typeface="Helvetica Neue"/>
                <a:ea typeface="Helvetica Neue"/>
                <a:cs typeface="Helvetica Neue"/>
                <a:sym typeface="Helvetica Neue"/>
              </a:rPr>
              <a:t>June 10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 </a:t>
            </a:r>
            <a:endParaRPr sz="18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01168" marR="0" lvl="1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118"/>
              <a:buFont typeface="Calibri"/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Accomplishments: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1" indent="-30592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118"/>
              <a:buFont typeface="Calibri"/>
              <a:buChar char="◦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Documented the structure of the Pymgrid simulator</a:t>
            </a:r>
          </a:p>
          <a:p>
            <a:pPr marL="285750" marR="0" lvl="1" indent="-30592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118"/>
              <a:buFont typeface="Calibri"/>
              <a:buChar char="◦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Finished compiling data on remaining energy storage devices</a:t>
            </a:r>
            <a:endParaRPr dirty="0"/>
          </a:p>
          <a:p>
            <a:pPr marL="285750" marR="0" lvl="1" indent="-30592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118"/>
              <a:buFont typeface="Calibri"/>
              <a:buChar char="◦"/>
            </a:pPr>
            <a:r>
              <a:rPr lang="en-US" sz="1800" dirty="0">
                <a:latin typeface="Helvetica Neue"/>
                <a:ea typeface="Helvetica Neue"/>
                <a:cs typeface="Helvetica Neue"/>
                <a:sym typeface="Helvetica Neue"/>
              </a:rPr>
              <a:t>Implemented second timescale processing to parts of the Pymgrid simulator</a:t>
            </a:r>
            <a:endParaRPr dirty="0"/>
          </a:p>
          <a:p>
            <a:pPr marL="0" marR="0" lvl="1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01168" marR="0" lvl="1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118"/>
              <a:buFont typeface="Calibri"/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Problem &amp; Solutions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1" indent="-30592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118"/>
              <a:buFont typeface="Calibri"/>
              <a:buChar char="◦"/>
            </a:pPr>
            <a:r>
              <a:rPr lang="en-US" sz="1800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Problem: </a:t>
            </a:r>
            <a:r>
              <a:rPr lang="en-US" sz="18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All data was not on a 1 second timescale</a:t>
            </a:r>
            <a:endParaRPr sz="18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marR="0" lvl="1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◦"/>
            </a:pPr>
            <a:r>
              <a:rPr lang="en-US" sz="1800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Solution: </a:t>
            </a:r>
            <a:r>
              <a:rPr lang="en-US" sz="18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Automatic interpolation function implemented to convert all Pymgrid data to 1 second timescale using linear interpolation</a:t>
            </a:r>
            <a:endParaRPr sz="18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marR="0" lvl="1" indent="-1714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118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01168" marR="0" lvl="1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118"/>
              <a:buFont typeface="Calibri"/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Plans for next week: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1" indent="-30592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118"/>
              <a:buFont typeface="Calibri"/>
              <a:buChar char="◦"/>
            </a:pP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Finish implementing second timescale data processing to Pymgrid</a:t>
            </a:r>
          </a:p>
          <a:p>
            <a:pPr marL="285750" marR="0" lvl="1" indent="-30592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118"/>
              <a:buFont typeface="Calibri"/>
              <a:buChar char="◦"/>
            </a:pP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Start the mid-term report</a:t>
            </a:r>
          </a:p>
          <a:p>
            <a:pPr marL="285750" marR="0" lvl="1" indent="-30592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118"/>
              <a:buFont typeface="Calibri"/>
              <a:buChar char="◦"/>
            </a:pP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Finalize literature report and source sorting</a:t>
            </a:r>
          </a:p>
          <a:p>
            <a:pPr marL="285750" marR="0" lvl="1" indent="-30592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118"/>
              <a:buFont typeface="Calibri"/>
              <a:buChar char="◦"/>
            </a:pP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Compile more data to feed simulator</a:t>
            </a:r>
            <a:endParaRPr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3390030941_0_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Simplified self-discharge function</a:t>
            </a:r>
            <a:endParaRPr/>
          </a:p>
        </p:txBody>
      </p:sp>
      <p:pic>
        <p:nvPicPr>
          <p:cNvPr id="156" name="Google Shape;156;g13390030941_0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2300" y="1343125"/>
            <a:ext cx="7442053" cy="4862374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g13390030941_0_2"/>
          <p:cNvSpPr txBox="1"/>
          <p:nvPr/>
        </p:nvSpPr>
        <p:spPr>
          <a:xfrm>
            <a:off x="1196600" y="6205500"/>
            <a:ext cx="95328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[3] T. Deutschen, S. Gasser, M. Schaller, and J. Siehr, “Modeling the self-discharge by voltage decay of a NMC/graphite lithium-ion cell,” </a:t>
            </a:r>
            <a:r>
              <a:rPr kumimoji="0" lang="en-US" sz="12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J. Ener. Stor.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vol. 19. Elsevier BV, pp. 113–119, Oct. 2018. doi: 10.1016/j.est.2018.07.003.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31200ede2a_0_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Old and New Energy Storage Data Tables</a:t>
            </a:r>
            <a:endParaRPr/>
          </a:p>
        </p:txBody>
      </p:sp>
      <p:pic>
        <p:nvPicPr>
          <p:cNvPr id="163" name="Google Shape;163;g131200ede2a_0_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746839"/>
            <a:ext cx="11887201" cy="91127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g131200ede2a_0_69"/>
          <p:cNvSpPr txBox="1"/>
          <p:nvPr/>
        </p:nvSpPr>
        <p:spPr>
          <a:xfrm>
            <a:off x="152400" y="2871700"/>
            <a:ext cx="445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Complicated Energy Storage Model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5" name="Google Shape;165;g131200ede2a_0_69"/>
          <p:cNvGrpSpPr/>
          <p:nvPr/>
        </p:nvGrpSpPr>
        <p:grpSpPr>
          <a:xfrm>
            <a:off x="-36684" y="5864282"/>
            <a:ext cx="12228684" cy="1086466"/>
            <a:chOff x="-36684" y="5846980"/>
            <a:chExt cx="12228684" cy="1086466"/>
          </a:xfrm>
        </p:grpSpPr>
        <p:sp>
          <p:nvSpPr>
            <p:cNvPr id="166" name="Google Shape;166;g131200ede2a_0_69"/>
            <p:cNvSpPr/>
            <p:nvPr/>
          </p:nvSpPr>
          <p:spPr>
            <a:xfrm>
              <a:off x="0" y="6499123"/>
              <a:ext cx="12192000" cy="358800"/>
            </a:xfrm>
            <a:prstGeom prst="rect">
              <a:avLst/>
            </a:prstGeom>
            <a:solidFill>
              <a:srgbClr val="FFCA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NSF REU Research Experience on Internet of Things 2022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67" name="Google Shape;167;g131200ede2a_0_69" descr="metin, ulaşım, tekerlek içeren bir resim&#10;&#10;Açıklama otomatik olarak oluşturuld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36684" y="5846980"/>
              <a:ext cx="1080818" cy="10864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g131200ede2a_0_6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259887" y="5909199"/>
              <a:ext cx="714375" cy="9620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9" name="Google Shape;169;g131200ede2a_0_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2625" y="3671450"/>
            <a:ext cx="11887200" cy="1077278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g131200ede2a_0_69"/>
          <p:cNvSpPr txBox="1"/>
          <p:nvPr/>
        </p:nvSpPr>
        <p:spPr>
          <a:xfrm>
            <a:off x="152400" y="5068300"/>
            <a:ext cx="445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Refined Energy Storage Model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3390030941_0_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Next Steps</a:t>
            </a:r>
            <a:endParaRPr/>
          </a:p>
        </p:txBody>
      </p:sp>
      <p:sp>
        <p:nvSpPr>
          <p:cNvPr id="176" name="Google Shape;176;g13390030941_0_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992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How do we take the simulator from only using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to using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in a way that produces a realistic model while remaining simple and straightforward enough for open-source interaction?</a:t>
            </a:r>
            <a:endParaRPr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7" name="Google Shape;177;g13390030941_0_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2625" y="2406350"/>
            <a:ext cx="11887200" cy="56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g13390030941_0_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625" y="4001725"/>
            <a:ext cx="11887200" cy="1077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oogle Shape;94;g131200ede2a_0_1"/>
          <p:cNvGrpSpPr/>
          <p:nvPr/>
        </p:nvGrpSpPr>
        <p:grpSpPr>
          <a:xfrm>
            <a:off x="-36684" y="5864282"/>
            <a:ext cx="12228684" cy="1086466"/>
            <a:chOff x="-36684" y="5846980"/>
            <a:chExt cx="12228684" cy="1086466"/>
          </a:xfrm>
        </p:grpSpPr>
        <p:sp>
          <p:nvSpPr>
            <p:cNvPr id="95" name="Google Shape;95;g131200ede2a_0_1"/>
            <p:cNvSpPr/>
            <p:nvPr/>
          </p:nvSpPr>
          <p:spPr>
            <a:xfrm>
              <a:off x="0" y="6499123"/>
              <a:ext cx="12192000" cy="358800"/>
            </a:xfrm>
            <a:prstGeom prst="rect">
              <a:avLst/>
            </a:prstGeom>
            <a:solidFill>
              <a:srgbClr val="FFCA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NSF REU Research Experience on Internet of Things 202</a:t>
              </a:r>
              <a:r>
                <a:rPr lang="en-US" sz="20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6" name="Google Shape;96;g131200ede2a_0_1" descr="metin, ulaşım, tekerlek içeren bir resim&#10;&#10;Açıklama otomatik olarak oluşturuldu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36684" y="5846980"/>
              <a:ext cx="1080818" cy="10864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Google Shape;97;g131200ede2a_0_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259887" y="5909199"/>
              <a:ext cx="714375" cy="9620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8" name="Google Shape;98;g131200ede2a_0_1"/>
          <p:cNvSpPr txBox="1"/>
          <p:nvPr/>
        </p:nvSpPr>
        <p:spPr>
          <a:xfrm>
            <a:off x="659969" y="241577"/>
            <a:ext cx="84213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Project #:4 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Machine learning-based disaster resilient microgrid design and management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endParaRPr sz="20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REU Students: 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Paco-Jaleel Balthazar, Anthony Bishop-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Gylys</a:t>
            </a:r>
            <a:endParaRPr sz="18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Graduate Students: 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Fazlullah Hakimi</a:t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18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Faculty mentor(s):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Qun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Zhou Sun,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Damla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Turgut</a:t>
            </a:r>
            <a:endParaRPr sz="18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9" name="Google Shape;99;g131200ede2a_0_1"/>
          <p:cNvSpPr txBox="1"/>
          <p:nvPr/>
        </p:nvSpPr>
        <p:spPr>
          <a:xfrm>
            <a:off x="3308400" y="2096450"/>
            <a:ext cx="5575200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201168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18"/>
              <a:buFont typeface="Calibri"/>
              <a:buNone/>
            </a:pPr>
            <a:r>
              <a:rPr lang="en-US" sz="33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Week #4 (June 6 - </a:t>
            </a:r>
            <a:r>
              <a:rPr lang="en-US" sz="3300" b="1" dirty="0">
                <a:latin typeface="Helvetica Neue"/>
                <a:ea typeface="Helvetica Neue"/>
                <a:cs typeface="Helvetica Neue"/>
                <a:sym typeface="Helvetica Neue"/>
              </a:rPr>
              <a:t>June 10</a:t>
            </a:r>
            <a:r>
              <a:rPr lang="en-US" sz="33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 </a:t>
            </a:r>
            <a:endParaRPr sz="2900" dirty="0"/>
          </a:p>
        </p:txBody>
      </p:sp>
      <p:sp>
        <p:nvSpPr>
          <p:cNvPr id="100" name="Google Shape;100;g131200ede2a_0_1"/>
          <p:cNvSpPr txBox="1"/>
          <p:nvPr/>
        </p:nvSpPr>
        <p:spPr>
          <a:xfrm>
            <a:off x="1570200" y="3109313"/>
            <a:ext cx="9051600" cy="1969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b="1" dirty="0">
                <a:latin typeface="Helvetica Neue"/>
                <a:ea typeface="Helvetica Neue"/>
                <a:cs typeface="Helvetica Neue"/>
                <a:sym typeface="Helvetica Neue"/>
              </a:rPr>
              <a:t>Themes:</a:t>
            </a:r>
            <a:endParaRPr sz="2900" b="1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 b="1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b="1" dirty="0">
                <a:latin typeface="Helvetica Neue"/>
                <a:ea typeface="Helvetica Neue"/>
                <a:cs typeface="Helvetica Neue"/>
                <a:sym typeface="Helvetica Neue"/>
              </a:rPr>
              <a:t>Simulator modifications, data formatting, and custom class creation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31200ede2a_0_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Helvetica Neue"/>
                <a:ea typeface="Helvetica Neue"/>
                <a:cs typeface="Helvetica Neue"/>
                <a:sym typeface="Helvetica Neue"/>
              </a:rPr>
              <a:t>Committing Pymgrid’s structure to memory</a:t>
            </a:r>
            <a:endParaRPr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6" name="Google Shape;106;g131200ede2a_0_11"/>
          <p:cNvSpPr txBox="1">
            <a:spLocks noGrp="1"/>
          </p:cNvSpPr>
          <p:nvPr>
            <p:ph type="body" idx="1"/>
          </p:nvPr>
        </p:nvSpPr>
        <p:spPr>
          <a:xfrm>
            <a:off x="838200" y="2009550"/>
            <a:ext cx="10515600" cy="1419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Font typeface="Helvetica Neue"/>
              <a:buChar char="-"/>
            </a:pPr>
            <a:r>
              <a:rPr lang="en-US" sz="1800" dirty="0">
                <a:latin typeface="Helvetica Neue"/>
                <a:ea typeface="Helvetica Neue"/>
                <a:cs typeface="Helvetica Neue"/>
                <a:sym typeface="Helvetica Neue"/>
              </a:rPr>
              <a:t>We developed a 71-slide presentation on how each function in the Pymgrid simulator is implemented, including its outputs and inputs.</a:t>
            </a: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Font typeface="Helvetica Neue"/>
              <a:buChar char="-"/>
            </a:pPr>
            <a:r>
              <a:rPr lang="en-US" sz="1800" dirty="0">
                <a:latin typeface="Helvetica Neue"/>
                <a:ea typeface="Helvetica Neue"/>
                <a:cs typeface="Helvetica Neue"/>
                <a:sym typeface="Helvetica Neue"/>
              </a:rPr>
              <a:t>Pymgrid has a total of 67 individual function (__init__ functions included)</a:t>
            </a:r>
          </a:p>
          <a:p>
            <a:pPr marL="114300" lvl="0" indent="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07" name="Google Shape;107;g131200ede2a_0_11"/>
          <p:cNvGrpSpPr/>
          <p:nvPr/>
        </p:nvGrpSpPr>
        <p:grpSpPr>
          <a:xfrm>
            <a:off x="-36684" y="5864282"/>
            <a:ext cx="12228684" cy="1086466"/>
            <a:chOff x="-36684" y="5846980"/>
            <a:chExt cx="12228684" cy="1086466"/>
          </a:xfrm>
        </p:grpSpPr>
        <p:sp>
          <p:nvSpPr>
            <p:cNvPr id="108" name="Google Shape;108;g131200ede2a_0_11"/>
            <p:cNvSpPr/>
            <p:nvPr/>
          </p:nvSpPr>
          <p:spPr>
            <a:xfrm>
              <a:off x="0" y="6499123"/>
              <a:ext cx="12192000" cy="358800"/>
            </a:xfrm>
            <a:prstGeom prst="rect">
              <a:avLst/>
            </a:prstGeom>
            <a:solidFill>
              <a:srgbClr val="FFCA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NSF REU Research Experience on Internet of Things 202</a:t>
              </a:r>
              <a:r>
                <a:rPr lang="en-US" sz="20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9" name="Google Shape;109;g131200ede2a_0_11" descr="metin, ulaşım, tekerlek içeren bir resim&#10;&#10;Açıklama otomatik olarak oluşturuldu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36684" y="5846980"/>
              <a:ext cx="1080818" cy="10864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" name="Google Shape;110;g131200ede2a_0_1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259887" y="5909199"/>
              <a:ext cx="714375" cy="9620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E0A223A-6FDF-2432-C48C-B4EBF39F2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5242" y="3673337"/>
            <a:ext cx="4860758" cy="273417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31200ede2a_0_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Helvetica Neue"/>
                <a:ea typeface="Helvetica Neue"/>
                <a:cs typeface="Helvetica Neue"/>
                <a:sym typeface="Helvetica Neue"/>
              </a:rPr>
              <a:t>Data interpolated</a:t>
            </a:r>
            <a:endParaRPr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6" name="Google Shape;106;g131200ede2a_0_11"/>
          <p:cNvSpPr txBox="1">
            <a:spLocks noGrp="1"/>
          </p:cNvSpPr>
          <p:nvPr>
            <p:ph type="body" idx="1"/>
          </p:nvPr>
        </p:nvSpPr>
        <p:spPr>
          <a:xfrm>
            <a:off x="838200" y="2009550"/>
            <a:ext cx="10515600" cy="1419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114300" lvl="0" indent="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Data interpolation involves estimating a value based on its surrounding values.</a:t>
            </a:r>
          </a:p>
          <a:p>
            <a:pPr marL="114300" lvl="0" indent="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lang="en-US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14300" lvl="0" indent="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Most data we found was in the wrong timescale, an interpolation loop was needed</a:t>
            </a:r>
            <a:endParaRPr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07" name="Google Shape;107;g131200ede2a_0_11"/>
          <p:cNvGrpSpPr/>
          <p:nvPr/>
        </p:nvGrpSpPr>
        <p:grpSpPr>
          <a:xfrm>
            <a:off x="-36684" y="5864282"/>
            <a:ext cx="12228684" cy="1086466"/>
            <a:chOff x="-36684" y="5846980"/>
            <a:chExt cx="12228684" cy="1086466"/>
          </a:xfrm>
        </p:grpSpPr>
        <p:sp>
          <p:nvSpPr>
            <p:cNvPr id="108" name="Google Shape;108;g131200ede2a_0_11"/>
            <p:cNvSpPr/>
            <p:nvPr/>
          </p:nvSpPr>
          <p:spPr>
            <a:xfrm>
              <a:off x="0" y="6499123"/>
              <a:ext cx="12192000" cy="358800"/>
            </a:xfrm>
            <a:prstGeom prst="rect">
              <a:avLst/>
            </a:prstGeom>
            <a:solidFill>
              <a:srgbClr val="FFCA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NSF REU Research Experience on Internet of Things 202</a:t>
              </a:r>
              <a:r>
                <a:rPr lang="en-US" sz="20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9" name="Google Shape;109;g131200ede2a_0_11" descr="metin, ulaşım, tekerlek içeren bir resim&#10;&#10;Açıklama otomatik olarak oluşturuldu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36684" y="5846980"/>
              <a:ext cx="1080818" cy="10864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" name="Google Shape;110;g131200ede2a_0_1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259887" y="5909199"/>
              <a:ext cx="714375" cy="96202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152110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oogle Shape;107;g131200ede2a_0_11"/>
          <p:cNvGrpSpPr/>
          <p:nvPr/>
        </p:nvGrpSpPr>
        <p:grpSpPr>
          <a:xfrm>
            <a:off x="-36684" y="5864282"/>
            <a:ext cx="12228684" cy="1086466"/>
            <a:chOff x="-36684" y="5846980"/>
            <a:chExt cx="12228684" cy="1086466"/>
          </a:xfrm>
        </p:grpSpPr>
        <p:sp>
          <p:nvSpPr>
            <p:cNvPr id="108" name="Google Shape;108;g131200ede2a_0_11"/>
            <p:cNvSpPr/>
            <p:nvPr/>
          </p:nvSpPr>
          <p:spPr>
            <a:xfrm>
              <a:off x="0" y="6499123"/>
              <a:ext cx="12192000" cy="358800"/>
            </a:xfrm>
            <a:prstGeom prst="rect">
              <a:avLst/>
            </a:prstGeom>
            <a:solidFill>
              <a:srgbClr val="FFCA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NSF REU Research Experience on Internet of Things 202</a:t>
              </a:r>
              <a:r>
                <a:rPr lang="en-US" sz="20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9" name="Google Shape;109;g131200ede2a_0_11" descr="metin, ulaşım, tekerlek içeren bir resim&#10;&#10;Açıklama otomatik olarak oluşturuldu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36684" y="5846980"/>
              <a:ext cx="1080818" cy="10864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" name="Google Shape;110;g131200ede2a_0_1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259887" y="5909199"/>
              <a:ext cx="714375" cy="9620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ADF14371-3D35-5CF3-11FA-6FB21AC7F2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94515" cy="3396343"/>
          </a:xfrm>
          <a:prstGeom prst="rect">
            <a:avLst/>
          </a:prstGeom>
        </p:spPr>
      </p:pic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FD7C5E1F-728D-6342-8F99-55083583E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7825" y="2062065"/>
            <a:ext cx="5734324" cy="38644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4ACD66-95A3-B3AE-DE63-5F6285397EE1}"/>
              </a:ext>
            </a:extLst>
          </p:cNvPr>
          <p:cNvSpPr txBox="1"/>
          <p:nvPr/>
        </p:nvSpPr>
        <p:spPr>
          <a:xfrm>
            <a:off x="503725" y="3461658"/>
            <a:ext cx="2560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Load data before interpolation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6A449D-15CA-B5CF-7A78-81CB82E4B242}"/>
              </a:ext>
            </a:extLst>
          </p:cNvPr>
          <p:cNvSpPr txBox="1"/>
          <p:nvPr/>
        </p:nvSpPr>
        <p:spPr>
          <a:xfrm>
            <a:off x="8481833" y="1678765"/>
            <a:ext cx="24112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Load data after interpolation</a:t>
            </a:r>
          </a:p>
        </p:txBody>
      </p:sp>
    </p:spTree>
    <p:extLst>
      <p:ext uri="{BB962C8B-B14F-4D97-AF65-F5344CB8AC3E}">
        <p14:creationId xmlns:p14="http://schemas.microsoft.com/office/powerpoint/2010/main" val="1011845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oogle Shape;107;g131200ede2a_0_11"/>
          <p:cNvGrpSpPr/>
          <p:nvPr/>
        </p:nvGrpSpPr>
        <p:grpSpPr>
          <a:xfrm>
            <a:off x="-36684" y="5864282"/>
            <a:ext cx="12228684" cy="1086466"/>
            <a:chOff x="-36684" y="5846980"/>
            <a:chExt cx="12228684" cy="1086466"/>
          </a:xfrm>
        </p:grpSpPr>
        <p:sp>
          <p:nvSpPr>
            <p:cNvPr id="108" name="Google Shape;108;g131200ede2a_0_11"/>
            <p:cNvSpPr/>
            <p:nvPr/>
          </p:nvSpPr>
          <p:spPr>
            <a:xfrm>
              <a:off x="0" y="6499123"/>
              <a:ext cx="12192000" cy="358800"/>
            </a:xfrm>
            <a:prstGeom prst="rect">
              <a:avLst/>
            </a:prstGeom>
            <a:solidFill>
              <a:srgbClr val="FFCA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NSF REU Research Experience on Internet of Things 202</a:t>
              </a:r>
              <a:r>
                <a:rPr lang="en-US" sz="20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9" name="Google Shape;109;g131200ede2a_0_11" descr="metin, ulaşım, tekerlek içeren bir resim&#10;&#10;Açıklama otomatik olarak oluşturuldu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36684" y="5846980"/>
              <a:ext cx="1080818" cy="10864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" name="Google Shape;110;g131200ede2a_0_1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259887" y="5909199"/>
              <a:ext cx="714375" cy="9620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62C0D1A-81CC-15CB-57A7-D4041F8B738E}"/>
              </a:ext>
            </a:extLst>
          </p:cNvPr>
          <p:cNvSpPr txBox="1"/>
          <p:nvPr/>
        </p:nvSpPr>
        <p:spPr>
          <a:xfrm>
            <a:off x="677589" y="1398286"/>
            <a:ext cx="6247223" cy="3323987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C8C8C8"/>
                </a:solidFill>
                <a:effectLst/>
                <a:latin typeface="Consolas" panose="020B0609020204030204" pitchFamily="49" charset="0"/>
              </a:rPr>
              <a:t>inter</a:t>
            </a:r>
            <a:r>
              <a:rPr lang="en-US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7F7F7F"/>
                </a:solidFill>
                <a:effectLst/>
                <a:latin typeface="Consolas" panose="020B0609020204030204" pitchFamily="49" charset="0"/>
              </a:rPr>
              <a:t>df</a:t>
            </a:r>
            <a:r>
              <a:rPr lang="en-US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b="0" dirty="0">
                <a:solidFill>
                  <a:srgbClr val="7F7F7F"/>
                </a:solidFill>
                <a:effectLst/>
                <a:latin typeface="Consolas" panose="020B0609020204030204" pitchFamily="49" charset="0"/>
              </a:rPr>
              <a:t>original_size</a:t>
            </a:r>
            <a:r>
              <a:rPr lang="en-US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   i</a:t>
            </a:r>
            <a:r>
              <a:rPr lang="en-US" b="0" dirty="0">
                <a:solidFill>
                  <a:srgbClr val="B4B4B4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1</a:t>
            </a:r>
            <a:endParaRPr lang="en-US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while True</a:t>
            </a:r>
            <a:r>
              <a:rPr lang="en-US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df.shape[</a:t>
            </a:r>
            <a:r>
              <a:rPr lang="en-US" b="0" dirty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] </a:t>
            </a:r>
            <a:r>
              <a:rPr lang="en-US" b="0" dirty="0">
                <a:solidFill>
                  <a:srgbClr val="B4B4B4"/>
                </a:solidFill>
                <a:effectLst/>
                <a:latin typeface="Consolas" panose="020B0609020204030204" pitchFamily="49" charset="0"/>
              </a:rPr>
              <a:t>==</a:t>
            </a:r>
            <a:r>
              <a:rPr lang="en-US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DAY:</a:t>
            </a:r>
          </a:p>
          <a:p>
            <a:r>
              <a:rPr lang="en-US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           df </a:t>
            </a:r>
            <a:r>
              <a:rPr lang="en-US" b="0" dirty="0">
                <a:solidFill>
                  <a:srgbClr val="B4B4B4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df.interpolate()</a:t>
            </a:r>
          </a:p>
          <a:p>
            <a:r>
              <a:rPr lang="en-US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           </a:t>
            </a:r>
            <a:r>
              <a:rPr lang="en-US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US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df</a:t>
            </a:r>
          </a:p>
          <a:p>
            <a:r>
              <a:rPr lang="en-US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elif</a:t>
            </a:r>
            <a:r>
              <a:rPr lang="en-US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i </a:t>
            </a:r>
            <a:r>
              <a:rPr lang="en-US" b="0" dirty="0">
                <a:solidFill>
                  <a:srgbClr val="B4B4B4"/>
                </a:solidFill>
                <a:effectLst/>
                <a:latin typeface="Consolas" panose="020B0609020204030204" pitchFamily="49" charset="0"/>
              </a:rPr>
              <a:t>%</a:t>
            </a:r>
            <a:r>
              <a:rPr lang="en-US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B4B4B4"/>
                </a:solidFill>
                <a:effectLst/>
                <a:latin typeface="Consolas" panose="020B0609020204030204" pitchFamily="49" charset="0"/>
              </a:rPr>
              <a:t>!=</a:t>
            </a:r>
            <a:r>
              <a:rPr lang="en-US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           </a:t>
            </a:r>
            <a:r>
              <a:rPr lang="en-US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i </a:t>
            </a:r>
            <a:r>
              <a:rPr lang="en-US" b="0" dirty="0">
                <a:solidFill>
                  <a:srgbClr val="B4B4B4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US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(original_size</a:t>
            </a:r>
            <a:r>
              <a:rPr lang="en-US" b="0" dirty="0">
                <a:solidFill>
                  <a:srgbClr val="B4B4B4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b="0" dirty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B4B4B4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en-US" b="0" dirty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               df </a:t>
            </a:r>
            <a:r>
              <a:rPr lang="en-US" b="0" dirty="0">
                <a:solidFill>
                  <a:srgbClr val="B4B4B4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df.interpolate(</a:t>
            </a:r>
            <a:r>
              <a:rPr lang="en-US" b="0" dirty="0">
                <a:solidFill>
                  <a:srgbClr val="7F7F7F"/>
                </a:solidFill>
                <a:effectLst/>
                <a:latin typeface="Consolas" panose="020B0609020204030204" pitchFamily="49" charset="0"/>
              </a:rPr>
              <a:t>method</a:t>
            </a:r>
            <a:r>
              <a:rPr lang="en-US" b="0" dirty="0">
                <a:solidFill>
                  <a:srgbClr val="B4B4B4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D69D85"/>
                </a:solidFill>
                <a:effectLst/>
                <a:latin typeface="Consolas" panose="020B0609020204030204" pitchFamily="49" charset="0"/>
              </a:rPr>
              <a:t>'linear'</a:t>
            </a:r>
            <a:r>
              <a:rPr lang="en-US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               </a:t>
            </a:r>
            <a:r>
              <a:rPr lang="en-US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US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df</a:t>
            </a:r>
          </a:p>
          <a:p>
            <a:r>
              <a:rPr lang="en-US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           </a:t>
            </a:r>
            <a:r>
              <a:rPr lang="en-US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else</a:t>
            </a:r>
            <a:r>
              <a:rPr lang="en-US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               np_arr </a:t>
            </a:r>
            <a:r>
              <a:rPr lang="en-US" b="0" dirty="0">
                <a:solidFill>
                  <a:srgbClr val="B4B4B4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df.to_numpy(</a:t>
            </a:r>
            <a:r>
              <a:rPr lang="en-US" b="0" dirty="0">
                <a:solidFill>
                  <a:srgbClr val="7F7F7F"/>
                </a:solidFill>
                <a:effectLst/>
                <a:latin typeface="Consolas" panose="020B0609020204030204" pitchFamily="49" charset="0"/>
              </a:rPr>
              <a:t>dtype</a:t>
            </a:r>
            <a:r>
              <a:rPr lang="en-US" b="0" dirty="0">
                <a:solidFill>
                  <a:srgbClr val="B4B4B4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float)</a:t>
            </a:r>
          </a:p>
          <a:p>
            <a:r>
              <a:rPr lang="en-US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               np_arr </a:t>
            </a:r>
            <a:r>
              <a:rPr lang="en-US" b="0" dirty="0">
                <a:solidFill>
                  <a:srgbClr val="B4B4B4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np.insert(np_arr,i, np.nan)</a:t>
            </a:r>
          </a:p>
          <a:p>
            <a:r>
              <a:rPr lang="en-US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               df </a:t>
            </a:r>
            <a:r>
              <a:rPr lang="en-US" b="0" dirty="0">
                <a:solidFill>
                  <a:srgbClr val="B4B4B4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pd.DataFrame(np_arr, </a:t>
            </a:r>
            <a:r>
              <a:rPr lang="en-US" b="0" dirty="0">
                <a:solidFill>
                  <a:srgbClr val="7F7F7F"/>
                </a:solidFill>
                <a:effectLst/>
                <a:latin typeface="Consolas" panose="020B0609020204030204" pitchFamily="49" charset="0"/>
              </a:rPr>
              <a:t>columns</a:t>
            </a:r>
            <a:r>
              <a:rPr lang="en-US" b="0" dirty="0">
                <a:solidFill>
                  <a:srgbClr val="B4B4B4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b="0" dirty="0">
                <a:solidFill>
                  <a:srgbClr val="D69D85"/>
                </a:solidFill>
                <a:effectLst/>
                <a:latin typeface="Consolas" panose="020B0609020204030204" pitchFamily="49" charset="0"/>
              </a:rPr>
              <a:t>'Value'</a:t>
            </a:r>
            <a:r>
              <a:rPr lang="en-US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],)</a:t>
            </a:r>
          </a:p>
          <a:p>
            <a:r>
              <a:rPr lang="en-US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       i </a:t>
            </a:r>
            <a:r>
              <a:rPr lang="en-US" b="0" dirty="0">
                <a:solidFill>
                  <a:srgbClr val="B4B4B4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i</a:t>
            </a:r>
            <a:r>
              <a:rPr lang="en-US" b="0" dirty="0">
                <a:solidFill>
                  <a:srgbClr val="B4B4B4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b="0" dirty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1</a:t>
            </a:r>
            <a:endParaRPr lang="en-US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11" name="Google Shape;105;g131200ede2a_0_11">
            <a:extLst>
              <a:ext uri="{FF2B5EF4-FFF2-40B4-BE49-F238E27FC236}">
                <a16:creationId xmlns:a16="http://schemas.microsoft.com/office/drawing/2014/main" id="{42C19985-7DEF-3F68-85B2-A4D13E906A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725" y="164432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569CD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Interpolation Function</a:t>
            </a:r>
            <a:endParaRPr b="1" dirty="0">
              <a:solidFill>
                <a:srgbClr val="569CD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4806A7-03BF-8644-92D3-EAB37D48187C}"/>
              </a:ext>
            </a:extLst>
          </p:cNvPr>
          <p:cNvSpPr txBox="1"/>
          <p:nvPr/>
        </p:nvSpPr>
        <p:spPr>
          <a:xfrm>
            <a:off x="7098676" y="1322763"/>
            <a:ext cx="50933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3907A"/>
                </a:solidFill>
                <a:latin typeface="Consolas" panose="020B0609020204030204" pitchFamily="49" charset="0"/>
              </a:rPr>
              <a:t>For aspiring data scientists: </a:t>
            </a:r>
            <a:r>
              <a:rPr lang="en-US" dirty="0">
                <a:solidFill>
                  <a:srgbClr val="D4D4D4"/>
                </a:solidFill>
                <a:latin typeface="Consolas" panose="020B0609020204030204" pitchFamily="49" charset="0"/>
              </a:rPr>
              <a:t>Converting a dataframe into a numpy array and working on it directly sometimes works faster than doing operations on it directly.</a:t>
            </a:r>
          </a:p>
        </p:txBody>
      </p:sp>
    </p:spTree>
    <p:extLst>
      <p:ext uri="{BB962C8B-B14F-4D97-AF65-F5344CB8AC3E}">
        <p14:creationId xmlns:p14="http://schemas.microsoft.com/office/powerpoint/2010/main" val="2334067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31200ede2a_0_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b="1">
                <a:latin typeface="Helvetica Neue"/>
                <a:ea typeface="Helvetica Neue"/>
                <a:cs typeface="Helvetica Neue"/>
                <a:sym typeface="Helvetica Neue"/>
              </a:rPr>
              <a:t>Energy Storage Modeling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6" name="Google Shape;126;g131200ede2a_0_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Helvetica Neue"/>
              <a:buChar char="-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Refined input data for easier human and machine readability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Helvetica Neue"/>
              <a:buChar char="-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Documented Storage class in code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Helvetica Neue"/>
              <a:buChar char="-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Debugged and prepared Storage class for integration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27" name="Google Shape;127;g131200ede2a_0_21"/>
          <p:cNvGrpSpPr/>
          <p:nvPr/>
        </p:nvGrpSpPr>
        <p:grpSpPr>
          <a:xfrm>
            <a:off x="-36684" y="5864282"/>
            <a:ext cx="12228684" cy="1086466"/>
            <a:chOff x="-36684" y="5846980"/>
            <a:chExt cx="12228684" cy="1086466"/>
          </a:xfrm>
        </p:grpSpPr>
        <p:sp>
          <p:nvSpPr>
            <p:cNvPr id="128" name="Google Shape;128;g131200ede2a_0_21"/>
            <p:cNvSpPr/>
            <p:nvPr/>
          </p:nvSpPr>
          <p:spPr>
            <a:xfrm>
              <a:off x="0" y="6499123"/>
              <a:ext cx="12192000" cy="358800"/>
            </a:xfrm>
            <a:prstGeom prst="rect">
              <a:avLst/>
            </a:prstGeom>
            <a:solidFill>
              <a:srgbClr val="FFCA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NSF REU Research Experience on Internet of Things 2022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9" name="Google Shape;129;g131200ede2a_0_21" descr="metin, ulaşım, tekerlek içeren bir resim&#10;&#10;Açıklama otomatik olarak oluşturuldu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36684" y="5846980"/>
              <a:ext cx="1080818" cy="10864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g131200ede2a_0_2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259887" y="5909199"/>
              <a:ext cx="714375" cy="9620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31200ede2a_0_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b="1"/>
              <a:t>Previous self-discharge function</a:t>
            </a:r>
            <a:endParaRPr b="1"/>
          </a:p>
        </p:txBody>
      </p:sp>
      <p:sp>
        <p:nvSpPr>
          <p:cNvPr id="136" name="Google Shape;136;g131200ede2a_0_47"/>
          <p:cNvSpPr txBox="1"/>
          <p:nvPr/>
        </p:nvSpPr>
        <p:spPr>
          <a:xfrm>
            <a:off x="4949700" y="2882550"/>
            <a:ext cx="2292600" cy="10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0"/>
              <a:buFont typeface="Arial"/>
              <a:buNone/>
              <a:tabLst/>
              <a:defRPr/>
            </a:pPr>
            <a:r>
              <a:rPr kumimoji="0" lang="en-US" sz="5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y = 0.1</a:t>
            </a:r>
            <a:endParaRPr kumimoji="0" sz="5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7" name="Google Shape;137;g131200ede2a_0_47"/>
          <p:cNvGrpSpPr/>
          <p:nvPr/>
        </p:nvGrpSpPr>
        <p:grpSpPr>
          <a:xfrm>
            <a:off x="-36684" y="5864282"/>
            <a:ext cx="12228684" cy="1086466"/>
            <a:chOff x="-36684" y="5846980"/>
            <a:chExt cx="12228684" cy="1086466"/>
          </a:xfrm>
        </p:grpSpPr>
        <p:sp>
          <p:nvSpPr>
            <p:cNvPr id="138" name="Google Shape;138;g131200ede2a_0_47"/>
            <p:cNvSpPr/>
            <p:nvPr/>
          </p:nvSpPr>
          <p:spPr>
            <a:xfrm>
              <a:off x="0" y="6499123"/>
              <a:ext cx="12192000" cy="358800"/>
            </a:xfrm>
            <a:prstGeom prst="rect">
              <a:avLst/>
            </a:prstGeom>
            <a:solidFill>
              <a:srgbClr val="FFCA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NSF REU Research Experience on Internet of Things 2022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9" name="Google Shape;139;g131200ede2a_0_47" descr="metin, ulaşım, tekerlek içeren bir resim&#10;&#10;Açıklama otomatik olarak oluşturuldu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36684" y="5846980"/>
              <a:ext cx="1080818" cy="10864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" name="Google Shape;140;g131200ede2a_0_4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259887" y="5909199"/>
              <a:ext cx="714375" cy="9620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31200ede2a_0_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Complicated self-discharge function</a:t>
            </a:r>
            <a:endParaRPr/>
          </a:p>
        </p:txBody>
      </p:sp>
      <p:sp>
        <p:nvSpPr>
          <p:cNvPr id="146" name="Google Shape;146;g131200ede2a_0_5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/>
              <a:t>y =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/>
              <a:t>-(233189*e^(-(493*((-(10^12*ln(-e^-((100x-2855)/473)+1)+275221.68)/0.3944)-3275300))/(1.25*10^15)-1567/10^9))/((1.25*10^17)*(1-e^(-(493*((-(10^12*ln(-e^-((100x-2855)/473)+1)+275221.68)/0.3944)-3275300))/(1.25*10^15)-1567/10^9)))</a:t>
            </a:r>
            <a:endParaRPr/>
          </a:p>
        </p:txBody>
      </p:sp>
      <p:grpSp>
        <p:nvGrpSpPr>
          <p:cNvPr id="147" name="Google Shape;147;g131200ede2a_0_54"/>
          <p:cNvGrpSpPr/>
          <p:nvPr/>
        </p:nvGrpSpPr>
        <p:grpSpPr>
          <a:xfrm>
            <a:off x="-36684" y="5864282"/>
            <a:ext cx="12228684" cy="1086466"/>
            <a:chOff x="-36684" y="5846980"/>
            <a:chExt cx="12228684" cy="1086466"/>
          </a:xfrm>
        </p:grpSpPr>
        <p:sp>
          <p:nvSpPr>
            <p:cNvPr id="148" name="Google Shape;148;g131200ede2a_0_54"/>
            <p:cNvSpPr/>
            <p:nvPr/>
          </p:nvSpPr>
          <p:spPr>
            <a:xfrm>
              <a:off x="0" y="6499123"/>
              <a:ext cx="12192000" cy="358800"/>
            </a:xfrm>
            <a:prstGeom prst="rect">
              <a:avLst/>
            </a:prstGeom>
            <a:solidFill>
              <a:srgbClr val="FFCA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NSF REU Research Experience on Internet of Things 2022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9" name="Google Shape;149;g131200ede2a_0_54" descr="metin, ulaşım, tekerlek içeren bir resim&#10;&#10;Açıklama otomatik olarak oluşturuldu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36684" y="5846980"/>
              <a:ext cx="1080818" cy="10864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" name="Google Shape;150;g131200ede2a_0_5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259887" y="5909199"/>
              <a:ext cx="714375" cy="9620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775</Words>
  <Application>Microsoft Office PowerPoint</Application>
  <PresentationFormat>Widescreen</PresentationFormat>
  <Paragraphs>92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Consolas</vt:lpstr>
      <vt:lpstr>Arial</vt:lpstr>
      <vt:lpstr>Helvetica Neue</vt:lpstr>
      <vt:lpstr>Calibri</vt:lpstr>
      <vt:lpstr>Office Theme</vt:lpstr>
      <vt:lpstr>1_Office Theme</vt:lpstr>
      <vt:lpstr>PowerPoint Presentation</vt:lpstr>
      <vt:lpstr>PowerPoint Presentation</vt:lpstr>
      <vt:lpstr>Committing Pymgrid’s structure to memory</vt:lpstr>
      <vt:lpstr>Data interpolated</vt:lpstr>
      <vt:lpstr>PowerPoint Presentation</vt:lpstr>
      <vt:lpstr>Interpolation Function</vt:lpstr>
      <vt:lpstr>Energy Storage Modeling</vt:lpstr>
      <vt:lpstr>Previous self-discharge function</vt:lpstr>
      <vt:lpstr>Complicated self-discharge function</vt:lpstr>
      <vt:lpstr>Simplified self-discharge function</vt:lpstr>
      <vt:lpstr>Old and New Energy Storage Data Tables</vt:lpstr>
      <vt:lpstr>Next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Paco-Jaleel Balthazar</dc:creator>
  <cp:lastModifiedBy>Paco-Jaleel Balthazar</cp:lastModifiedBy>
  <cp:revision>10</cp:revision>
  <dcterms:created xsi:type="dcterms:W3CDTF">2022-05-19T18:54:44Z</dcterms:created>
  <dcterms:modified xsi:type="dcterms:W3CDTF">2022-06-10T12:10:27Z</dcterms:modified>
</cp:coreProperties>
</file>