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2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2"/>
  </p:normalViewPr>
  <p:slideViewPr>
    <p:cSldViewPr snapToGrid="0" snapToObjects="1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86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93867C9-9920-67D1-B216-EE8F9FFAFB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47EC60A-0FB2-3308-84CA-C01F6E088F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D335C8C-E9A0-EABE-73D3-9148D7D6FA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4CB5C33-4A58-4DEA-75DF-BCF4F356F7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B1AEAC8-964B-1BA8-2065-0F99262E1F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2CD4C8-5B08-41BF-0C8D-418329B84D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FBBAAC8-14BA-527F-5962-5D9FC126E867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12ACD88-FA40-5ED5-AAF1-45500BE155E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01DEE65-CFC0-6720-17AF-06A9836A4F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9A2508-2DE9-8412-53C1-4E4B523A23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7C89B0F-C3CD-5600-DAEA-4D35F36A71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643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07E369B-640C-5B43-3B4B-0DD7FBAC6B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9803" y="1604515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3705BB5-B239-B7E7-63BC-D64521E820B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94044B5-4815-3EBA-551D-BC8A556BBB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643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93C19A2-2C09-2BC3-823D-F420E0C9ACB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29803" y="3682078"/>
            <a:ext cx="3533040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E79F4BE-568F-0545-9BBF-0959CC9408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146BB84-C093-0DB1-45FD-8B802DF834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noAutofit/>
          </a:bodyPr>
          <a:lstStyle>
            <a:lvl1pPr marL="228600" indent="-228600" algn="ctr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66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AF9421E-8041-2DA5-3EE0-820350C794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86695B0-9A00-A5B3-C819-106B722C08A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02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8590F3-57E0-CE3E-54EA-94F5E1D86E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55FB1EA-A104-5094-786B-4EA141DA4C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3D1B9E-B103-71CA-705C-3C82F55BB48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54099F-A8D5-A8A8-DB34-1035B38D13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7C4CEA-6268-30B6-D57E-26C88A6AC9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484" y="273597"/>
            <a:ext cx="10972443" cy="5307835"/>
          </a:xfrm>
        </p:spPr>
        <p:txBody>
          <a:bodyPr anchor="ctr" anchorCtr="1">
            <a:noAutofit/>
          </a:bodyPr>
          <a:lstStyle>
            <a:lvl1pPr marL="228600" indent="-228600" algn="ctr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0EB4DC5-9316-5C7F-FBBB-C7918A7F40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570C1B9-77B7-44E9-14E8-50AA669D18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C578FA1-9839-FABC-BBA2-170E0D7AEEB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A32006E-781A-AE59-FA72-AA1DEC7A86A3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62244C4-70C0-C7CC-0CD3-5EF1825186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3F052FB-0496-7D22-D077-09FADF541C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3117F5D-9909-8134-FEDD-B6DAC5162D1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F1DAD67-60DC-8FCF-5A23-E2F9EA125B04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2DD679C-FB97-50C3-944D-C494E9D4F2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A31098F-EFB3-9E06-6F8E-F15F928CA6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312ED6-2607-6998-DF72-780E708C66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DC702B-7621-BCEC-92DA-5B3C074786A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B0BA994-AE96-C13C-51F2-824C52651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4" y="273597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5FBEEB1-D605-6188-4357-DCF2E7FB2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1pPr>
    </p:titleStyle>
    <p:bodyStyle>
      <a:lvl1pPr marL="431999" marR="0" lvl="0" indent="-323999" algn="l" defTabSz="914400" rtl="0" fontAlgn="auto" hangingPunct="1">
        <a:lnSpc>
          <a:spcPct val="90000"/>
        </a:lnSpc>
        <a:spcBef>
          <a:spcPts val="141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32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1pPr>
      <a:lvl2pPr marL="863998" marR="0" lvl="1" indent="-323999" algn="l" defTabSz="914400" rtl="0" fontAlgn="auto" hangingPunct="1">
        <a:lnSpc>
          <a:spcPct val="90000"/>
        </a:lnSpc>
        <a:spcBef>
          <a:spcPts val="113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en-US" sz="28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2pPr>
      <a:lvl3pPr marL="1295997" marR="0" lvl="2" indent="-287999" algn="l" defTabSz="914400" rtl="0" fontAlgn="auto" hangingPunct="1">
        <a:lnSpc>
          <a:spcPct val="90000"/>
        </a:lnSpc>
        <a:spcBef>
          <a:spcPts val="850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4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3pPr>
      <a:lvl4pPr marL="1727996" marR="0" lvl="3" indent="-215999" algn="l" defTabSz="914400" rtl="0" fontAlgn="auto" hangingPunct="1">
        <a:lnSpc>
          <a:spcPct val="90000"/>
        </a:lnSpc>
        <a:spcBef>
          <a:spcPts val="565"/>
        </a:spcBef>
        <a:spcAft>
          <a:spcPts val="0"/>
        </a:spcAft>
        <a:buClr>
          <a:srgbClr val="000000"/>
        </a:buClr>
        <a:buSzPct val="75000"/>
        <a:buFont typeface="Symbol"/>
        <a:buChar char="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4pPr>
      <a:lvl5pPr marL="2159995" marR="0" lvl="4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5pPr>
      <a:lvl6pPr marL="2592003" marR="0" lvl="5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6pPr>
      <a:lvl7pPr marL="3024003" marR="0" lvl="6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Clr>
          <a:srgbClr val="000000"/>
        </a:buClr>
        <a:buSzPct val="45000"/>
        <a:buFont typeface="Wingdings"/>
        <a:buChar char=""/>
        <a:tabLst/>
        <a:defRPr lang="en-US" sz="2000" b="0" i="0" u="none" strike="noStrike" kern="1200" cap="none" spc="-1" baseline="0">
          <a:solidFill>
            <a:srgbClr val="000000"/>
          </a:solidFill>
          <a:uFillTx/>
          <a:latin typeface="Arial"/>
          <a:ea typeface="DejaVu Sans"/>
          <a:cs typeface="DejaVu San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FBE7BFB-5D03-A5D6-298A-3E5E42624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4" y="2278017"/>
            <a:ext cx="10972443" cy="1144801"/>
          </a:xfrm>
        </p:spPr>
        <p:txBody>
          <a:bodyPr/>
          <a:lstStyle/>
          <a:p>
            <a:pPr lvl="0"/>
            <a:r>
              <a:rPr lang="en-US" sz="3600">
                <a:latin typeface="Bahnschrift"/>
                <a:ea typeface="Helvetica Neue"/>
              </a:rPr>
              <a:t>Project #7:</a:t>
            </a:r>
            <a:r>
              <a:rPr lang="en-US" sz="3600" b="1">
                <a:latin typeface="Bahnschrift"/>
                <a:ea typeface="Helvetica Neue"/>
              </a:rPr>
              <a:t> </a:t>
            </a:r>
            <a:r>
              <a:rPr lang="en-US" sz="3600" b="1">
                <a:solidFill>
                  <a:srgbClr val="F7C143"/>
                </a:solidFill>
                <a:latin typeface="Bahnschrift"/>
                <a:ea typeface="Helvetica Neue"/>
              </a:rPr>
              <a:t>IoT Augmented</a:t>
            </a:r>
            <a:r>
              <a:rPr lang="en-US" sz="3600" b="1">
                <a:latin typeface="Bahnschrift"/>
                <a:ea typeface="Helvetica Neue"/>
              </a:rPr>
              <a:t> Physical Scale Model of a Suburban Home</a:t>
            </a:r>
            <a:endParaRPr lang="en-US" sz="3600">
              <a:latin typeface="Bahnschrift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18DFBDE-9C40-D47E-CB12-5D62BE807F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484" y="4570792"/>
            <a:ext cx="10972443" cy="1141482"/>
          </a:xfrm>
        </p:spPr>
        <p:txBody>
          <a:bodyPr anchor="ctr" anchorCtr="1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REU Students: </a:t>
            </a:r>
            <a:r>
              <a:rPr lang="en-US" sz="2400" b="1" dirty="0" err="1">
                <a:latin typeface="Bahnschrift"/>
                <a:cs typeface="Arial"/>
              </a:rPr>
              <a:t>Wahub</a:t>
            </a:r>
            <a:r>
              <a:rPr lang="en-US" sz="2400" b="1" dirty="0">
                <a:latin typeface="Bahnschrift"/>
                <a:cs typeface="Arial"/>
              </a:rPr>
              <a:t> Ahmed, </a:t>
            </a:r>
            <a:r>
              <a:rPr lang="en-US" sz="2400" b="1" dirty="0" err="1">
                <a:latin typeface="Bahnschrift"/>
                <a:cs typeface="Arial"/>
              </a:rPr>
              <a:t>Abraam</a:t>
            </a:r>
            <a:r>
              <a:rPr lang="en-US" sz="2400" b="1" dirty="0">
                <a:latin typeface="Bahnschrift"/>
                <a:cs typeface="Arial"/>
              </a:rPr>
              <a:t> Youssef</a:t>
            </a:r>
            <a:endParaRPr lang="en-US" sz="2400" b="1" dirty="0">
              <a:latin typeface="Bahnschrift"/>
              <a:ea typeface="Helvetica Neue"/>
              <a:cs typeface="Arial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Faculty mentors:</a:t>
            </a:r>
            <a:r>
              <a:rPr lang="en-US" sz="2400" b="1" dirty="0">
                <a:latin typeface="Bahnschrift"/>
                <a:cs typeface="Arial"/>
              </a:rPr>
              <a:t> </a:t>
            </a:r>
            <a:r>
              <a:rPr lang="en-US" sz="2400" b="1" dirty="0" err="1">
                <a:latin typeface="Bahnschrift"/>
                <a:cs typeface="Arial"/>
              </a:rPr>
              <a:t>Damla</a:t>
            </a:r>
            <a:r>
              <a:rPr lang="en-US" sz="2400" b="1" dirty="0">
                <a:latin typeface="Bahnschrift"/>
                <a:cs typeface="Arial"/>
              </a:rPr>
              <a:t> Turgut, </a:t>
            </a:r>
            <a:r>
              <a:rPr lang="en-US" sz="2400" b="1" dirty="0" err="1">
                <a:latin typeface="Bahnschrift"/>
                <a:cs typeface="Arial"/>
              </a:rPr>
              <a:t>Lotzi</a:t>
            </a:r>
            <a:r>
              <a:rPr lang="en-US" sz="2400" b="1" dirty="0">
                <a:latin typeface="Bahnschrift"/>
                <a:cs typeface="Arial"/>
              </a:rPr>
              <a:t> </a:t>
            </a:r>
            <a:r>
              <a:rPr lang="en-US" sz="2400" b="1" dirty="0" err="1">
                <a:latin typeface="Bahnschrift"/>
                <a:cs typeface="Arial"/>
              </a:rPr>
              <a:t>Bölöni</a:t>
            </a:r>
            <a:endParaRPr lang="en-US" sz="2400" spc="0" dirty="0">
              <a:latin typeface="Bahnschrif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latin typeface="Bahnschrift"/>
                <a:cs typeface="Arial"/>
              </a:rPr>
              <a:t>Graduate mentor:</a:t>
            </a:r>
            <a:r>
              <a:rPr lang="en-US" sz="2400" b="1" dirty="0">
                <a:latin typeface="Bahnschrift"/>
                <a:cs typeface="Arial"/>
              </a:rPr>
              <a:t> Furkan </a:t>
            </a:r>
            <a:r>
              <a:rPr lang="en-US" sz="2400" b="1" dirty="0" err="1">
                <a:latin typeface="Bahnschrift"/>
                <a:cs typeface="Arial"/>
              </a:rPr>
              <a:t>Cimen</a:t>
            </a:r>
            <a:endParaRPr lang="en-US" sz="2400" spc="0" dirty="0">
              <a:latin typeface="Bahnschrift"/>
            </a:endParaRPr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BFF2FAB7-7020-4BC8-DCA8-28E61460FD72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4B2E9812-83C7-EC05-0744-92B5C81812C4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757B358E-E14E-5D3A-7DE6-2822CFBB4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FBBFE858-8CDD-12B7-3858-304F36A7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8" name="Group 1">
            <a:extLst>
              <a:ext uri="{FF2B5EF4-FFF2-40B4-BE49-F238E27FC236}">
                <a16:creationId xmlns:a16="http://schemas.microsoft.com/office/drawing/2014/main" id="{149E3D02-A0AE-C402-13DE-9147E8BCD96D}"/>
              </a:ext>
            </a:extLst>
          </p:cNvPr>
          <p:cNvGrpSpPr/>
          <p:nvPr/>
        </p:nvGrpSpPr>
        <p:grpSpPr>
          <a:xfrm>
            <a:off x="-18277" y="-8228"/>
            <a:ext cx="12210278" cy="1038286"/>
            <a:chOff x="-18278" y="-8229"/>
            <a:chExt cx="13497311" cy="1147727"/>
          </a:xfrm>
        </p:grpSpPr>
        <p:pic>
          <p:nvPicPr>
            <p:cNvPr id="9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C6FA41EB-02B0-0D99-E2FC-C9F75E5C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278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5BC25BA9-CE88-4AC5-A016-2AFD6783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8219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26" descr="Background pattern&#10;&#10;Description automatically generated">
              <a:extLst>
                <a:ext uri="{FF2B5EF4-FFF2-40B4-BE49-F238E27FC236}">
                  <a16:creationId xmlns:a16="http://schemas.microsoft.com/office/drawing/2014/main" id="{2E28E131-76D1-9D86-4839-D84C1ADC0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4854" y="-3502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28" descr="Background pattern&#10;&#10;Description automatically generated">
              <a:extLst>
                <a:ext uri="{FF2B5EF4-FFF2-40B4-BE49-F238E27FC236}">
                  <a16:creationId xmlns:a16="http://schemas.microsoft.com/office/drawing/2014/main" id="{C51A581B-14A9-8212-56E2-EA74E3B4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8164" y="-8229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Picture 29" descr="Background pattern&#10;&#10;Description automatically generated">
              <a:extLst>
                <a:ext uri="{FF2B5EF4-FFF2-40B4-BE49-F238E27FC236}">
                  <a16:creationId xmlns:a16="http://schemas.microsoft.com/office/drawing/2014/main" id="{51B7CEDF-E2B0-7EC3-7783-D9A27EC1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5833" y="-8229"/>
              <a:ext cx="2743200" cy="1143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5656AE19-FFBF-816A-E13E-C00AD290A802}"/>
              </a:ext>
            </a:extLst>
          </p:cNvPr>
          <p:cNvSpPr txBox="1"/>
          <p:nvPr/>
        </p:nvSpPr>
        <p:spPr>
          <a:xfrm>
            <a:off x="609484" y="3422818"/>
            <a:ext cx="10972443" cy="1144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200655" marR="0" lvl="0" indent="0" algn="ctr" defTabSz="914400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-1" baseline="0" dirty="0">
                <a:solidFill>
                  <a:srgbClr val="000000"/>
                </a:solidFill>
                <a:uFillTx/>
                <a:latin typeface="Bahnschrift" pitchFamily="34"/>
                <a:ea typeface="Helvetica Neue"/>
                <a:cs typeface="DejaVu Sans"/>
              </a:rPr>
              <a:t>Week 7 (</a:t>
            </a:r>
            <a:r>
              <a:rPr lang="en-US" sz="2800" b="1" spc="-1" dirty="0">
                <a:solidFill>
                  <a:srgbClr val="000000"/>
                </a:solidFill>
                <a:latin typeface="Bahnschrift" pitchFamily="34"/>
                <a:ea typeface="Helvetica Neue"/>
                <a:cs typeface="DejaVu Sans"/>
              </a:rPr>
              <a:t>June 27</a:t>
            </a:r>
            <a:r>
              <a:rPr lang="en-US" sz="2800" b="1" i="0" u="none" strike="noStrike" kern="1200" cap="none" spc="-1" baseline="0" dirty="0">
                <a:solidFill>
                  <a:srgbClr val="000000"/>
                </a:solidFill>
                <a:uFillTx/>
                <a:latin typeface="Bahnschrift" pitchFamily="34"/>
                <a:ea typeface="Helvetica Neue"/>
                <a:cs typeface="DejaVu Sans"/>
              </a:rPr>
              <a:t> – July 1, 2022)</a:t>
            </a:r>
            <a:endParaRPr lang="en-US" sz="2800" b="0" i="0" u="none" strike="noStrike" kern="1200" cap="none" spc="-1" baseline="0" dirty="0">
              <a:solidFill>
                <a:srgbClr val="000000"/>
              </a:solidFill>
              <a:uFillTx/>
              <a:latin typeface="Bahnschrift" pitchFamily="34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61598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The model of the Sun runs with some confidence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Personal laptop is working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The house code is reformatted, and LSTM is functional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Data is currently being collected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Made emulation of the simulation with </a:t>
            </a:r>
            <a:r>
              <a:rPr lang="en-US" sz="2800" dirty="0" err="1">
                <a:latin typeface="Bahnschrift" panose="020B0502040204020203" pitchFamily="34" charset="0"/>
              </a:rPr>
              <a:t>Tkinter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Accomplishments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Accomplishments</a:t>
            </a: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9695293-5E85-B052-1A12-F7E96957A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247" y="1066070"/>
            <a:ext cx="5973506" cy="5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61598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The tilting broke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Data is unreliable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Lamp is not strong enough to heat up home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Sensor 25 is broken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Problems &amp; Solutions</a:t>
            </a:r>
          </a:p>
        </p:txBody>
      </p:sp>
    </p:spTree>
    <p:extLst>
      <p:ext uri="{BB962C8B-B14F-4D97-AF65-F5344CB8AC3E}">
        <p14:creationId xmlns:p14="http://schemas.microsoft.com/office/powerpoint/2010/main" val="294083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90FAF00-1E01-3A6B-C11D-E03F45BC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48"/>
            <a:ext cx="12191996" cy="1037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080F1E-620D-73EE-3E90-16A2DCC2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4" y="1123953"/>
            <a:ext cx="10972443" cy="45338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Get running sensor in living room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Collect sensible data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Train LSTM and Transformers</a:t>
            </a:r>
          </a:p>
          <a:p>
            <a:r>
              <a:rPr lang="en-US" sz="2800" dirty="0">
                <a:latin typeface="Bahnschrift" panose="020B0502040204020203" pitchFamily="34" charset="0"/>
              </a:rPr>
              <a:t>Write report and poster on emulation</a:t>
            </a:r>
          </a:p>
        </p:txBody>
      </p:sp>
      <p:grpSp>
        <p:nvGrpSpPr>
          <p:cNvPr id="10" name="Grup 1">
            <a:extLst>
              <a:ext uri="{FF2B5EF4-FFF2-40B4-BE49-F238E27FC236}">
                <a16:creationId xmlns:a16="http://schemas.microsoft.com/office/drawing/2014/main" id="{476DD027-C0DF-1A84-2F07-FC36FD05F4EA}"/>
              </a:ext>
            </a:extLst>
          </p:cNvPr>
          <p:cNvGrpSpPr/>
          <p:nvPr/>
        </p:nvGrpSpPr>
        <p:grpSpPr>
          <a:xfrm>
            <a:off x="-36722" y="5847121"/>
            <a:ext cx="12228124" cy="1085758"/>
            <a:chOff x="-36722" y="5847121"/>
            <a:chExt cx="12228124" cy="1085758"/>
          </a:xfrm>
        </p:grpSpPr>
        <p:sp>
          <p:nvSpPr>
            <p:cNvPr id="11" name="Dikdörtgen 5">
              <a:extLst>
                <a:ext uri="{FF2B5EF4-FFF2-40B4-BE49-F238E27FC236}">
                  <a16:creationId xmlns:a16="http://schemas.microsoft.com/office/drawing/2014/main" id="{49E3C2D5-AFB5-23C0-104A-549A7CECEFC1}"/>
                </a:ext>
              </a:extLst>
            </p:cNvPr>
            <p:cNvSpPr/>
            <p:nvPr/>
          </p:nvSpPr>
          <p:spPr>
            <a:xfrm>
              <a:off x="0" y="6499079"/>
              <a:ext cx="12191402" cy="358197"/>
            </a:xfrm>
            <a:prstGeom prst="rect">
              <a:avLst/>
            </a:prstGeom>
            <a:solidFill>
              <a:srgbClr val="FFCA2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-1" baseline="0" dirty="0">
                  <a:solidFill>
                    <a:srgbClr val="000000"/>
                  </a:solidFill>
                  <a:uFillTx/>
                  <a:latin typeface="Bahnschrift"/>
                  <a:ea typeface="DejaVu Sans"/>
                  <a:cs typeface="DejaVu Sans"/>
                </a:rPr>
                <a:t>NSF REU Research Experience on Internet of Things 2022</a:t>
              </a:r>
            </a:p>
          </p:txBody>
        </p:sp>
        <p:pic>
          <p:nvPicPr>
            <p:cNvPr id="12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B2B88DE-DCFE-BCCC-B62A-3CED3AC8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722" y="5847121"/>
              <a:ext cx="1079997" cy="10857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Resim 9">
              <a:extLst>
                <a:ext uri="{FF2B5EF4-FFF2-40B4-BE49-F238E27FC236}">
                  <a16:creationId xmlns:a16="http://schemas.microsoft.com/office/drawing/2014/main" id="{1AFDB54F-6598-FD21-F4AB-EEA0BF8E9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9720" y="5909035"/>
              <a:ext cx="713515" cy="9611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7" name="Title 9">
            <a:extLst>
              <a:ext uri="{FF2B5EF4-FFF2-40B4-BE49-F238E27FC236}">
                <a16:creationId xmlns:a16="http://schemas.microsoft.com/office/drawing/2014/main" id="{6EC2BC38-BFD8-18B5-68AC-A55F30CC9370}"/>
              </a:ext>
            </a:extLst>
          </p:cNvPr>
          <p:cNvSpPr txBox="1">
            <a:spLocks/>
          </p:cNvSpPr>
          <p:nvPr/>
        </p:nvSpPr>
        <p:spPr>
          <a:xfrm>
            <a:off x="609484" y="-20848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-1" baseline="0">
                <a:solidFill>
                  <a:srgbClr val="000000"/>
                </a:solidFill>
                <a:uFillTx/>
                <a:latin typeface="Arial"/>
                <a:ea typeface="DejaVu Sans"/>
                <a:cs typeface="DejaVu Sans"/>
              </a:defRPr>
            </a:lvl1pPr>
          </a:lstStyle>
          <a:p>
            <a:r>
              <a:rPr lang="en-US" spc="0" dirty="0">
                <a:latin typeface="Bahnschrift SemiLight Condensed" pitchFamily="34"/>
              </a:rPr>
              <a:t>Future Actions</a:t>
            </a:r>
          </a:p>
        </p:txBody>
      </p:sp>
    </p:spTree>
    <p:extLst>
      <p:ext uri="{BB962C8B-B14F-4D97-AF65-F5344CB8AC3E}">
        <p14:creationId xmlns:p14="http://schemas.microsoft.com/office/powerpoint/2010/main" val="106421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170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Bahnschrift SemiLight Condensed</vt:lpstr>
      <vt:lpstr>Symbol</vt:lpstr>
      <vt:lpstr>Wingdings</vt:lpstr>
      <vt:lpstr>Office Theme</vt:lpstr>
      <vt:lpstr>Project #7: IoT Augmented Physical Scale Model of a Suburban Home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Kara</dc:creator>
  <dc:description/>
  <cp:lastModifiedBy>Ahmed, Wahub</cp:lastModifiedBy>
  <cp:revision>167</cp:revision>
  <dcterms:created xsi:type="dcterms:W3CDTF">2021-05-16T03:04:08Z</dcterms:created>
  <dcterms:modified xsi:type="dcterms:W3CDTF">2022-07-01T14:10:56Z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Geniş ekran</vt:lpwstr>
  </property>
</Properties>
</file>