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62"/>
  </p:normalViewPr>
  <p:slideViewPr>
    <p:cSldViewPr snapToGrid="0" snapToObjects="1">
      <p:cViewPr>
        <p:scale>
          <a:sx n="83" d="100"/>
          <a:sy n="83" d="100"/>
        </p:scale>
        <p:origin x="49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86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93867C9-9920-67D1-B216-EE8F9FFAFB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47EC60A-0FB2-3308-84CA-C01F6E088F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D335C8C-E9A0-EABE-73D3-9148D7D6FAF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484" y="3682078"/>
            <a:ext cx="10972443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8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4CB5C33-4A58-4DEA-75DF-BCF4F356F7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B1AEAC8-964B-1BA8-2065-0F99262E1F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2CD4C8-5B08-41BF-0C8D-418329B84D5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FBBAAC8-14BA-527F-5962-5D9FC126E867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09484" y="3682078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12ACD88-FA40-5ED5-AAF1-45500BE155E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31956" y="3682078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01DEE65-CFC0-6720-17AF-06A9836A4F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9A2508-2DE9-8412-53C1-4E4B523A23D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484" y="1604515"/>
            <a:ext cx="3533040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7C89B0F-C3CD-5600-DAEA-4D35F36A718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19643" y="1604515"/>
            <a:ext cx="3533040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07E369B-640C-5B43-3B4B-0DD7FBAC6BB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29803" y="1604515"/>
            <a:ext cx="3533040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3705BB5-B239-B7E7-63BC-D64521E820B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484" y="3682078"/>
            <a:ext cx="3533040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094044B5-4815-3EBA-551D-BC8A556BBB8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19643" y="3682078"/>
            <a:ext cx="3533040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93C19A2-2C09-2BC3-823D-F420E0C9ACB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29803" y="3682078"/>
            <a:ext cx="3533040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6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E79F4BE-568F-0545-9BBF-0959CC9408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146BB84-C093-0DB1-45FD-8B802DF834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>
            <a:noAutofit/>
          </a:bodyPr>
          <a:lstStyle>
            <a:lvl1pPr marL="228600" indent="-228600" algn="ctr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266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AF9421E-8041-2DA5-3EE0-820350C7945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86695B0-9A00-A5B3-C819-106B722C08A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202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8590F3-57E0-CE3E-54EA-94F5E1D86E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55FB1EA-A104-5094-786B-4EA141DA4C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3977283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3D1B9E-B103-71CA-705C-3C82F55BB48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3977283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7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54099F-A8D5-A8A8-DB34-1035B38D13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0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7C4CEA-6268-30B6-D57E-26C88A6AC9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9484" y="273597"/>
            <a:ext cx="10972443" cy="5307835"/>
          </a:xfrm>
        </p:spPr>
        <p:txBody>
          <a:bodyPr anchor="ctr" anchorCtr="1">
            <a:noAutofit/>
          </a:bodyPr>
          <a:lstStyle>
            <a:lvl1pPr marL="228600" indent="-228600" algn="ctr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0EB4DC5-9316-5C7F-FBBB-C7918A7F40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570C1B9-77B7-44E9-14E8-50AA669D18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C578FA1-9839-FABC-BBA2-170E0D7AEEB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3977283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A32006E-781A-AE59-FA72-AA1DEC7A86A3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09484" y="3682078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0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62244C4-70C0-C7CC-0CD3-5EF1825186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3F052FB-0496-7D22-D077-09FADF541C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3977283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3117F5D-9909-8134-FEDD-B6DAC5162D1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F1DAD67-60DC-8FCF-5A23-E2F9EA125B04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231956" y="3682078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1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2DD679C-FB97-50C3-944D-C494E9D4F2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A31098F-EFB3-9E06-6F8E-F15F928CA6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312ED6-2607-6998-DF72-780E708C668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DC702B-7621-BCEC-92DA-5B3C074786A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484" y="3682078"/>
            <a:ext cx="10972443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8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B0BA994-AE96-C13C-51F2-824C526518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4" y="273597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5FBEEB1-D605-6188-4357-DCF2E7FB2E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4" y="1604515"/>
            <a:ext cx="10972443" cy="3977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1pPr>
    </p:titleStyle>
    <p:bodyStyle>
      <a:lvl1pPr marL="431999" marR="0" lvl="0" indent="-323999" algn="l" defTabSz="914400" rtl="0" fontAlgn="auto" hangingPunct="1">
        <a:lnSpc>
          <a:spcPct val="90000"/>
        </a:lnSpc>
        <a:spcBef>
          <a:spcPts val="141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en-US" sz="32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1pPr>
      <a:lvl2pPr marL="863998" marR="0" lvl="1" indent="-323999" algn="l" defTabSz="914400" rtl="0" fontAlgn="auto" hangingPunct="1">
        <a:lnSpc>
          <a:spcPct val="90000"/>
        </a:lnSpc>
        <a:spcBef>
          <a:spcPts val="1135"/>
        </a:spcBef>
        <a:spcAft>
          <a:spcPts val="0"/>
        </a:spcAft>
        <a:buClr>
          <a:srgbClr val="000000"/>
        </a:buClr>
        <a:buSzPct val="75000"/>
        <a:buFont typeface="Symbol"/>
        <a:buChar char=""/>
        <a:tabLst/>
        <a:defRPr lang="en-US" sz="28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2pPr>
      <a:lvl3pPr marL="1295997" marR="0" lvl="2" indent="-287999" algn="l" defTabSz="914400" rtl="0" fontAlgn="auto" hangingPunct="1">
        <a:lnSpc>
          <a:spcPct val="90000"/>
        </a:lnSpc>
        <a:spcBef>
          <a:spcPts val="850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en-US" sz="24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3pPr>
      <a:lvl4pPr marL="1727996" marR="0" lvl="3" indent="-215999" algn="l" defTabSz="914400" rtl="0" fontAlgn="auto" hangingPunct="1">
        <a:lnSpc>
          <a:spcPct val="90000"/>
        </a:lnSpc>
        <a:spcBef>
          <a:spcPts val="565"/>
        </a:spcBef>
        <a:spcAft>
          <a:spcPts val="0"/>
        </a:spcAft>
        <a:buClr>
          <a:srgbClr val="000000"/>
        </a:buClr>
        <a:buSzPct val="75000"/>
        <a:buFont typeface="Symbol"/>
        <a:buChar char=""/>
        <a:tabLst/>
        <a:defRPr lang="en-US" sz="20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4pPr>
      <a:lvl5pPr marL="2159995" marR="0" lvl="4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en-US" sz="20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5pPr>
      <a:lvl6pPr marL="2592003" marR="0" lvl="5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en-US" sz="20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6pPr>
      <a:lvl7pPr marL="3024003" marR="0" lvl="6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en-US" sz="20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hyperlink" Target="https://github.com/Hub-Omega/ScaledHome/blob/main/simulation.txt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FBE7BFB-5D03-A5D6-298A-3E5E42624B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4" y="2278017"/>
            <a:ext cx="10972443" cy="1144801"/>
          </a:xfrm>
        </p:spPr>
        <p:txBody>
          <a:bodyPr/>
          <a:lstStyle/>
          <a:p>
            <a:pPr lvl="0"/>
            <a:r>
              <a:rPr lang="en-US" sz="3600">
                <a:latin typeface="Bahnschrift"/>
                <a:ea typeface="Helvetica Neue"/>
              </a:rPr>
              <a:t>Project #7:</a:t>
            </a:r>
            <a:r>
              <a:rPr lang="en-US" sz="3600" b="1">
                <a:latin typeface="Bahnschrift"/>
                <a:ea typeface="Helvetica Neue"/>
              </a:rPr>
              <a:t> </a:t>
            </a:r>
            <a:r>
              <a:rPr lang="en-US" sz="3600" b="1">
                <a:solidFill>
                  <a:srgbClr val="F7C143"/>
                </a:solidFill>
                <a:latin typeface="Bahnschrift"/>
                <a:ea typeface="Helvetica Neue"/>
              </a:rPr>
              <a:t>IoT Augmented</a:t>
            </a:r>
            <a:r>
              <a:rPr lang="en-US" sz="3600" b="1">
                <a:latin typeface="Bahnschrift"/>
                <a:ea typeface="Helvetica Neue"/>
              </a:rPr>
              <a:t> Physical Scale Model of a Suburban Home</a:t>
            </a:r>
            <a:endParaRPr lang="en-US" sz="3600">
              <a:latin typeface="Bahnschrift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18DFBDE-9C40-D47E-CB12-5D62BE807F6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9484" y="4570792"/>
            <a:ext cx="10972443" cy="1141482"/>
          </a:xfrm>
        </p:spPr>
        <p:txBody>
          <a:bodyPr anchor="ctr" anchorCtr="1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>
                <a:latin typeface="Bahnschrift"/>
                <a:cs typeface="Arial"/>
              </a:rPr>
              <a:t>REU Students: </a:t>
            </a:r>
            <a:r>
              <a:rPr lang="en-US" sz="2400" b="1" dirty="0" err="1">
                <a:latin typeface="Bahnschrift"/>
                <a:cs typeface="Arial"/>
              </a:rPr>
              <a:t>Wahub</a:t>
            </a:r>
            <a:r>
              <a:rPr lang="en-US" sz="2400" b="1" dirty="0">
                <a:latin typeface="Bahnschrift"/>
                <a:cs typeface="Arial"/>
              </a:rPr>
              <a:t> Ahmed, </a:t>
            </a:r>
            <a:r>
              <a:rPr lang="en-US" sz="2400" b="1" dirty="0" err="1">
                <a:latin typeface="Bahnschrift"/>
                <a:cs typeface="Arial"/>
              </a:rPr>
              <a:t>Abraam</a:t>
            </a:r>
            <a:r>
              <a:rPr lang="en-US" sz="2400" b="1" dirty="0">
                <a:latin typeface="Bahnschrift"/>
                <a:cs typeface="Arial"/>
              </a:rPr>
              <a:t> Youssef</a:t>
            </a:r>
            <a:endParaRPr lang="en-US" sz="2400" b="1" dirty="0">
              <a:latin typeface="Bahnschrift"/>
              <a:ea typeface="Helvetica Neue"/>
              <a:cs typeface="Arial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>
                <a:latin typeface="Bahnschrift"/>
                <a:cs typeface="Arial"/>
              </a:rPr>
              <a:t>Faculty mentors:</a:t>
            </a:r>
            <a:r>
              <a:rPr lang="en-US" sz="2400" b="1" dirty="0">
                <a:latin typeface="Bahnschrift"/>
                <a:cs typeface="Arial"/>
              </a:rPr>
              <a:t> </a:t>
            </a:r>
            <a:r>
              <a:rPr lang="en-US" sz="2400" b="1" dirty="0" err="1">
                <a:latin typeface="Bahnschrift"/>
                <a:cs typeface="Arial"/>
              </a:rPr>
              <a:t>Damla</a:t>
            </a:r>
            <a:r>
              <a:rPr lang="en-US" sz="2400" b="1" dirty="0">
                <a:latin typeface="Bahnschrift"/>
                <a:cs typeface="Arial"/>
              </a:rPr>
              <a:t> Turgut, </a:t>
            </a:r>
            <a:r>
              <a:rPr lang="en-US" sz="2400" b="1" dirty="0" err="1">
                <a:latin typeface="Bahnschrift"/>
                <a:cs typeface="Arial"/>
              </a:rPr>
              <a:t>Lotzi</a:t>
            </a:r>
            <a:r>
              <a:rPr lang="en-US" sz="2400" b="1" dirty="0">
                <a:latin typeface="Bahnschrift"/>
                <a:cs typeface="Arial"/>
              </a:rPr>
              <a:t> </a:t>
            </a:r>
            <a:r>
              <a:rPr lang="en-US" sz="2400" b="1" dirty="0" err="1">
                <a:latin typeface="Bahnschrift"/>
                <a:cs typeface="Arial"/>
              </a:rPr>
              <a:t>Bölöni</a:t>
            </a:r>
            <a:endParaRPr lang="en-US" sz="2400" spc="0" dirty="0">
              <a:latin typeface="Bahnschrift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>
                <a:latin typeface="Bahnschrift"/>
                <a:cs typeface="Arial"/>
              </a:rPr>
              <a:t>Graduate mentor:</a:t>
            </a:r>
            <a:r>
              <a:rPr lang="en-US" sz="2400" b="1" dirty="0">
                <a:latin typeface="Bahnschrift"/>
                <a:cs typeface="Arial"/>
              </a:rPr>
              <a:t> Furkan </a:t>
            </a:r>
            <a:r>
              <a:rPr lang="en-US" sz="2400" b="1" dirty="0" err="1">
                <a:latin typeface="Bahnschrift"/>
                <a:cs typeface="Arial"/>
              </a:rPr>
              <a:t>Cimen</a:t>
            </a:r>
            <a:endParaRPr lang="en-US" sz="2400" spc="0" dirty="0">
              <a:latin typeface="Bahnschrift"/>
            </a:endParaRPr>
          </a:p>
        </p:txBody>
      </p:sp>
      <p:grpSp>
        <p:nvGrpSpPr>
          <p:cNvPr id="4" name="Grup 1">
            <a:extLst>
              <a:ext uri="{FF2B5EF4-FFF2-40B4-BE49-F238E27FC236}">
                <a16:creationId xmlns:a16="http://schemas.microsoft.com/office/drawing/2014/main" id="{BFF2FAB7-7020-4BC8-DCA8-28E61460FD72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5" name="Dikdörtgen 5">
              <a:extLst>
                <a:ext uri="{FF2B5EF4-FFF2-40B4-BE49-F238E27FC236}">
                  <a16:creationId xmlns:a16="http://schemas.microsoft.com/office/drawing/2014/main" id="{4B2E9812-83C7-EC05-0744-92B5C81812C4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6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757B358E-E14E-5D3A-7DE6-2822CFBB4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Resim 9">
              <a:extLst>
                <a:ext uri="{FF2B5EF4-FFF2-40B4-BE49-F238E27FC236}">
                  <a16:creationId xmlns:a16="http://schemas.microsoft.com/office/drawing/2014/main" id="{FBBFE858-8CDD-12B7-3858-304F36A74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8" name="Group 1">
            <a:extLst>
              <a:ext uri="{FF2B5EF4-FFF2-40B4-BE49-F238E27FC236}">
                <a16:creationId xmlns:a16="http://schemas.microsoft.com/office/drawing/2014/main" id="{149E3D02-A0AE-C402-13DE-9147E8BCD96D}"/>
              </a:ext>
            </a:extLst>
          </p:cNvPr>
          <p:cNvGrpSpPr/>
          <p:nvPr/>
        </p:nvGrpSpPr>
        <p:grpSpPr>
          <a:xfrm>
            <a:off x="-18277" y="-8228"/>
            <a:ext cx="12210278" cy="1038286"/>
            <a:chOff x="-18278" y="-8229"/>
            <a:chExt cx="13497311" cy="1147727"/>
          </a:xfrm>
        </p:grpSpPr>
        <p:pic>
          <p:nvPicPr>
            <p:cNvPr id="9" name="Picture 26" descr="Background pattern&#10;&#10;Description automatically generated">
              <a:extLst>
                <a:ext uri="{FF2B5EF4-FFF2-40B4-BE49-F238E27FC236}">
                  <a16:creationId xmlns:a16="http://schemas.microsoft.com/office/drawing/2014/main" id="{C6FA41EB-02B0-0D99-E2FC-C9F75E5C9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8278" y="-3502"/>
              <a:ext cx="2743200" cy="1143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Picture 26" descr="Background pattern&#10;&#10;Description automatically generated">
              <a:extLst>
                <a:ext uri="{FF2B5EF4-FFF2-40B4-BE49-F238E27FC236}">
                  <a16:creationId xmlns:a16="http://schemas.microsoft.com/office/drawing/2014/main" id="{5BC25BA9-CE88-4AC5-A016-2AFD6783D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8219" y="-3502"/>
              <a:ext cx="2743200" cy="1143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Picture 26" descr="Background pattern&#10;&#10;Description automatically generated">
              <a:extLst>
                <a:ext uri="{FF2B5EF4-FFF2-40B4-BE49-F238E27FC236}">
                  <a16:creationId xmlns:a16="http://schemas.microsoft.com/office/drawing/2014/main" id="{2E28E131-76D1-9D86-4839-D84C1ADC0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4854" y="-3502"/>
              <a:ext cx="2743200" cy="1143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Picture 28" descr="Background pattern&#10;&#10;Description automatically generated">
              <a:extLst>
                <a:ext uri="{FF2B5EF4-FFF2-40B4-BE49-F238E27FC236}">
                  <a16:creationId xmlns:a16="http://schemas.microsoft.com/office/drawing/2014/main" id="{C51A581B-14A9-8212-56E2-EA74E3B43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8164" y="-8229"/>
              <a:ext cx="2743200" cy="1143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Picture 29" descr="Background pattern&#10;&#10;Description automatically generated">
              <a:extLst>
                <a:ext uri="{FF2B5EF4-FFF2-40B4-BE49-F238E27FC236}">
                  <a16:creationId xmlns:a16="http://schemas.microsoft.com/office/drawing/2014/main" id="{51B7CEDF-E2B0-7EC3-7783-D9A27EC1C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5833" y="-8229"/>
              <a:ext cx="2743200" cy="114300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4" name="PlaceHolder 1">
            <a:extLst>
              <a:ext uri="{FF2B5EF4-FFF2-40B4-BE49-F238E27FC236}">
                <a16:creationId xmlns:a16="http://schemas.microsoft.com/office/drawing/2014/main" id="{5656AE19-FFBF-816A-E13E-C00AD290A802}"/>
              </a:ext>
            </a:extLst>
          </p:cNvPr>
          <p:cNvSpPr txBox="1"/>
          <p:nvPr/>
        </p:nvSpPr>
        <p:spPr>
          <a:xfrm>
            <a:off x="609484" y="3422818"/>
            <a:ext cx="10972443" cy="1144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200655" marR="0" lvl="0" indent="0" algn="ctr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-1" baseline="0" dirty="0">
                <a:solidFill>
                  <a:srgbClr val="000000"/>
                </a:solidFill>
                <a:uFillTx/>
                <a:latin typeface="Bahnschrift" pitchFamily="34"/>
                <a:ea typeface="Helvetica Neue"/>
                <a:cs typeface="DejaVu Sans"/>
              </a:rPr>
              <a:t>Week 5 (</a:t>
            </a:r>
            <a:r>
              <a:rPr lang="en-US" sz="2800" b="1" spc="-1" dirty="0">
                <a:solidFill>
                  <a:srgbClr val="000000"/>
                </a:solidFill>
                <a:latin typeface="Bahnschrift" pitchFamily="34"/>
                <a:ea typeface="Helvetica Neue"/>
                <a:cs typeface="DejaVu Sans"/>
              </a:rPr>
              <a:t>June 13</a:t>
            </a:r>
            <a:r>
              <a:rPr lang="en-US" sz="2800" b="1" i="0" u="none" strike="noStrike" kern="1200" cap="none" spc="-1" baseline="0" dirty="0">
                <a:solidFill>
                  <a:srgbClr val="000000"/>
                </a:solidFill>
                <a:uFillTx/>
                <a:latin typeface="Bahnschrift" pitchFamily="34"/>
                <a:ea typeface="Helvetica Neue"/>
                <a:cs typeface="DejaVu Sans"/>
              </a:rPr>
              <a:t> – June 17, 2022)</a:t>
            </a:r>
            <a:endParaRPr lang="en-US" sz="2800" b="0" i="0" u="none" strike="noStrike" kern="1200" cap="none" spc="-1" baseline="0" dirty="0">
              <a:solidFill>
                <a:srgbClr val="000000"/>
              </a:solidFill>
              <a:uFillTx/>
              <a:latin typeface="Bahnschrift" pitchFamily="34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90FAF00-1E01-3A6B-C11D-E03F45BC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48"/>
            <a:ext cx="12191996" cy="1037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080F1E-620D-73EE-3E90-16A2DCC2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4" y="1123953"/>
            <a:ext cx="10972443" cy="482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Bahnschrift" panose="020B0502040204020203" pitchFamily="34" charset="0"/>
              </a:rPr>
              <a:t>Create and compare more robust LSTM to Transformers ML model</a:t>
            </a:r>
          </a:p>
        </p:txBody>
      </p:sp>
      <p:grpSp>
        <p:nvGrpSpPr>
          <p:cNvPr id="10" name="Grup 1">
            <a:extLst>
              <a:ext uri="{FF2B5EF4-FFF2-40B4-BE49-F238E27FC236}">
                <a16:creationId xmlns:a16="http://schemas.microsoft.com/office/drawing/2014/main" id="{476DD027-C0DF-1A84-2F07-FC36FD05F4EA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11" name="Dikdörtgen 5">
              <a:extLst>
                <a:ext uri="{FF2B5EF4-FFF2-40B4-BE49-F238E27FC236}">
                  <a16:creationId xmlns:a16="http://schemas.microsoft.com/office/drawing/2014/main" id="{49E3C2D5-AFB5-23C0-104A-549A7CECEFC1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12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B2B88DE-DCFE-BCCC-B62A-3CED3AC8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Resim 9">
              <a:extLst>
                <a:ext uri="{FF2B5EF4-FFF2-40B4-BE49-F238E27FC236}">
                  <a16:creationId xmlns:a16="http://schemas.microsoft.com/office/drawing/2014/main" id="{1AFDB54F-6598-FD21-F4AB-EEA0BF8E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Title 9">
            <a:extLst>
              <a:ext uri="{FF2B5EF4-FFF2-40B4-BE49-F238E27FC236}">
                <a16:creationId xmlns:a16="http://schemas.microsoft.com/office/drawing/2014/main" id="{6EC2BC38-BFD8-18B5-68AC-A55F30CC9370}"/>
              </a:ext>
            </a:extLst>
          </p:cNvPr>
          <p:cNvSpPr txBox="1">
            <a:spLocks/>
          </p:cNvSpPr>
          <p:nvPr/>
        </p:nvSpPr>
        <p:spPr>
          <a:xfrm>
            <a:off x="609484" y="-20848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r>
              <a:rPr lang="en-US" spc="0" dirty="0">
                <a:latin typeface="Bahnschrift SemiLight Condensed" pitchFamily="34"/>
              </a:rPr>
              <a:t>Future Actions</a:t>
            </a:r>
          </a:p>
        </p:txBody>
      </p:sp>
    </p:spTree>
    <p:extLst>
      <p:ext uri="{BB962C8B-B14F-4D97-AF65-F5344CB8AC3E}">
        <p14:creationId xmlns:p14="http://schemas.microsoft.com/office/powerpoint/2010/main" val="209252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90FAF00-1E01-3A6B-C11D-E03F45BC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48"/>
            <a:ext cx="12191996" cy="1037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080F1E-620D-73EE-3E90-16A2DCC2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4" y="1123953"/>
            <a:ext cx="10972443" cy="482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Bahnschrift" panose="020B0502040204020203" pitchFamily="34" charset="0"/>
              </a:rPr>
              <a:t>The model of the Sun consistently works</a:t>
            </a:r>
          </a:p>
        </p:txBody>
      </p:sp>
      <p:grpSp>
        <p:nvGrpSpPr>
          <p:cNvPr id="10" name="Grup 1">
            <a:extLst>
              <a:ext uri="{FF2B5EF4-FFF2-40B4-BE49-F238E27FC236}">
                <a16:creationId xmlns:a16="http://schemas.microsoft.com/office/drawing/2014/main" id="{476DD027-C0DF-1A84-2F07-FC36FD05F4EA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11" name="Dikdörtgen 5">
              <a:extLst>
                <a:ext uri="{FF2B5EF4-FFF2-40B4-BE49-F238E27FC236}">
                  <a16:creationId xmlns:a16="http://schemas.microsoft.com/office/drawing/2014/main" id="{49E3C2D5-AFB5-23C0-104A-549A7CECEFC1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12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B2B88DE-DCFE-BCCC-B62A-3CED3AC8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Resim 9">
              <a:extLst>
                <a:ext uri="{FF2B5EF4-FFF2-40B4-BE49-F238E27FC236}">
                  <a16:creationId xmlns:a16="http://schemas.microsoft.com/office/drawing/2014/main" id="{1AFDB54F-6598-FD21-F4AB-EEA0BF8E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Title 9">
            <a:extLst>
              <a:ext uri="{FF2B5EF4-FFF2-40B4-BE49-F238E27FC236}">
                <a16:creationId xmlns:a16="http://schemas.microsoft.com/office/drawing/2014/main" id="{6EC2BC38-BFD8-18B5-68AC-A55F30CC9370}"/>
              </a:ext>
            </a:extLst>
          </p:cNvPr>
          <p:cNvSpPr txBox="1">
            <a:spLocks/>
          </p:cNvSpPr>
          <p:nvPr/>
        </p:nvSpPr>
        <p:spPr>
          <a:xfrm>
            <a:off x="609484" y="-20848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r>
              <a:rPr lang="en-US" spc="0" dirty="0">
                <a:latin typeface="Bahnschrift SemiLight Condensed" pitchFamily="34"/>
              </a:rPr>
              <a:t>Accomplishments</a:t>
            </a:r>
          </a:p>
        </p:txBody>
      </p:sp>
      <p:pic>
        <p:nvPicPr>
          <p:cNvPr id="21" name="Picture 20" descr="A picture containing wall, indoor, ceiling&#10;&#10;Description automatically generated">
            <a:extLst>
              <a:ext uri="{FF2B5EF4-FFF2-40B4-BE49-F238E27FC236}">
                <a16:creationId xmlns:a16="http://schemas.microsoft.com/office/drawing/2014/main" id="{DFBC70EB-5A5F-4251-49CB-C31A31A1D1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003"/>
          <a:stretch/>
        </p:blipFill>
        <p:spPr>
          <a:xfrm>
            <a:off x="0" y="2196854"/>
            <a:ext cx="12192000" cy="30749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90FAF00-1E01-3A6B-C11D-E03F45BC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48"/>
            <a:ext cx="12191996" cy="1037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080F1E-620D-73EE-3E90-16A2DCC2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4" y="1123953"/>
            <a:ext cx="10972443" cy="482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Bahnschrift" panose="020B0502040204020203" pitchFamily="34" charset="0"/>
              </a:rPr>
              <a:t>Wrote extra simulations and prepared different environments</a:t>
            </a:r>
          </a:p>
        </p:txBody>
      </p:sp>
      <p:grpSp>
        <p:nvGrpSpPr>
          <p:cNvPr id="10" name="Grup 1">
            <a:extLst>
              <a:ext uri="{FF2B5EF4-FFF2-40B4-BE49-F238E27FC236}">
                <a16:creationId xmlns:a16="http://schemas.microsoft.com/office/drawing/2014/main" id="{476DD027-C0DF-1A84-2F07-FC36FD05F4EA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11" name="Dikdörtgen 5">
              <a:extLst>
                <a:ext uri="{FF2B5EF4-FFF2-40B4-BE49-F238E27FC236}">
                  <a16:creationId xmlns:a16="http://schemas.microsoft.com/office/drawing/2014/main" id="{49E3C2D5-AFB5-23C0-104A-549A7CECEFC1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12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B2B88DE-DCFE-BCCC-B62A-3CED3AC8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Resim 9">
              <a:extLst>
                <a:ext uri="{FF2B5EF4-FFF2-40B4-BE49-F238E27FC236}">
                  <a16:creationId xmlns:a16="http://schemas.microsoft.com/office/drawing/2014/main" id="{1AFDB54F-6598-FD21-F4AB-EEA0BF8E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Title 9">
            <a:extLst>
              <a:ext uri="{FF2B5EF4-FFF2-40B4-BE49-F238E27FC236}">
                <a16:creationId xmlns:a16="http://schemas.microsoft.com/office/drawing/2014/main" id="{6EC2BC38-BFD8-18B5-68AC-A55F30CC9370}"/>
              </a:ext>
            </a:extLst>
          </p:cNvPr>
          <p:cNvSpPr txBox="1">
            <a:spLocks/>
          </p:cNvSpPr>
          <p:nvPr/>
        </p:nvSpPr>
        <p:spPr>
          <a:xfrm>
            <a:off x="609484" y="-20848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r>
              <a:rPr lang="en-US" spc="0" dirty="0">
                <a:latin typeface="Bahnschrift SemiLight Condensed" pitchFamily="34"/>
              </a:rPr>
              <a:t>Accomplishments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CEBF9B-14CA-741C-C58B-EE29122E634B}"/>
              </a:ext>
            </a:extLst>
          </p:cNvPr>
          <p:cNvSpPr/>
          <p:nvPr/>
        </p:nvSpPr>
        <p:spPr>
          <a:xfrm>
            <a:off x="4782141" y="1532499"/>
            <a:ext cx="2627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Link to simulation text file</a:t>
            </a:r>
            <a:endParaRPr lang="en-US" dirty="0"/>
          </a:p>
        </p:txBody>
      </p:sp>
      <p:pic>
        <p:nvPicPr>
          <p:cNvPr id="1026" name="Picture 2" descr="Amazon.com - VAVSEA Small Electric Dehumidifier, 1200 Cubic Feet (215 sq  ft) Portable Mini Dehumidifier Quiet Use for High Humidity in Home,  Bathroom, Bedroom, Kitchen, Basements, Wardrobe Closet, Office, RV… -">
            <a:extLst>
              <a:ext uri="{FF2B5EF4-FFF2-40B4-BE49-F238E27FC236}">
                <a16:creationId xmlns:a16="http://schemas.microsoft.com/office/drawing/2014/main" id="{2D752AE3-30D6-52DA-353F-2F9D31C6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11" y="4215207"/>
            <a:ext cx="1424197" cy="16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Vveahai Portable Air Conditioner Fan, Personal Air Cooler USB  Mini Air Conditioner Evaporative Air Cooler Misting Fan with 3 Wind  Speeds,7 colors LED Light, Noiseless for Room, Home, Office : Home">
            <a:extLst>
              <a:ext uri="{FF2B5EF4-FFF2-40B4-BE49-F238E27FC236}">
                <a16:creationId xmlns:a16="http://schemas.microsoft.com/office/drawing/2014/main" id="{D63916CB-2C1E-01D4-6CB8-44C109F95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43" y="2468969"/>
            <a:ext cx="1728331" cy="16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:a16="http://schemas.microsoft.com/office/drawing/2014/main" id="{BB5511FB-83A0-36E5-EFD0-61011BEE9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3944" y="2390272"/>
            <a:ext cx="8103675" cy="36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8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90FAF00-1E01-3A6B-C11D-E03F45BC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48"/>
            <a:ext cx="12191996" cy="1037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080F1E-620D-73EE-3E90-16A2DCC2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4" y="1123953"/>
            <a:ext cx="10972443" cy="482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Bahnschrift" panose="020B0502040204020203" pitchFamily="34" charset="0"/>
              </a:rPr>
              <a:t>Rewrote code for parsing data simulation to be more efficient</a:t>
            </a:r>
          </a:p>
        </p:txBody>
      </p:sp>
      <p:grpSp>
        <p:nvGrpSpPr>
          <p:cNvPr id="10" name="Grup 1">
            <a:extLst>
              <a:ext uri="{FF2B5EF4-FFF2-40B4-BE49-F238E27FC236}">
                <a16:creationId xmlns:a16="http://schemas.microsoft.com/office/drawing/2014/main" id="{476DD027-C0DF-1A84-2F07-FC36FD05F4EA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11" name="Dikdörtgen 5">
              <a:extLst>
                <a:ext uri="{FF2B5EF4-FFF2-40B4-BE49-F238E27FC236}">
                  <a16:creationId xmlns:a16="http://schemas.microsoft.com/office/drawing/2014/main" id="{49E3C2D5-AFB5-23C0-104A-549A7CECEFC1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12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B2B88DE-DCFE-BCCC-B62A-3CED3AC8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Resim 9">
              <a:extLst>
                <a:ext uri="{FF2B5EF4-FFF2-40B4-BE49-F238E27FC236}">
                  <a16:creationId xmlns:a16="http://schemas.microsoft.com/office/drawing/2014/main" id="{1AFDB54F-6598-FD21-F4AB-EEA0BF8E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Title 9">
            <a:extLst>
              <a:ext uri="{FF2B5EF4-FFF2-40B4-BE49-F238E27FC236}">
                <a16:creationId xmlns:a16="http://schemas.microsoft.com/office/drawing/2014/main" id="{6EC2BC38-BFD8-18B5-68AC-A55F30CC9370}"/>
              </a:ext>
            </a:extLst>
          </p:cNvPr>
          <p:cNvSpPr txBox="1">
            <a:spLocks/>
          </p:cNvSpPr>
          <p:nvPr/>
        </p:nvSpPr>
        <p:spPr>
          <a:xfrm>
            <a:off x="609484" y="-20848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r>
              <a:rPr lang="en-US" spc="0" dirty="0">
                <a:latin typeface="Bahnschrift SemiLight Condensed" pitchFamily="34"/>
              </a:rPr>
              <a:t>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406431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90FAF00-1E01-3A6B-C11D-E03F45BC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48"/>
            <a:ext cx="12191996" cy="1037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080F1E-620D-73EE-3E90-16A2DCC2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4" y="1123953"/>
            <a:ext cx="10972443" cy="482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Bahnschrift" panose="020B0502040204020203" pitchFamily="34" charset="0"/>
              </a:rPr>
              <a:t>Technology is unreliable</a:t>
            </a:r>
          </a:p>
        </p:txBody>
      </p:sp>
      <p:grpSp>
        <p:nvGrpSpPr>
          <p:cNvPr id="10" name="Grup 1">
            <a:extLst>
              <a:ext uri="{FF2B5EF4-FFF2-40B4-BE49-F238E27FC236}">
                <a16:creationId xmlns:a16="http://schemas.microsoft.com/office/drawing/2014/main" id="{476DD027-C0DF-1A84-2F07-FC36FD05F4EA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11" name="Dikdörtgen 5">
              <a:extLst>
                <a:ext uri="{FF2B5EF4-FFF2-40B4-BE49-F238E27FC236}">
                  <a16:creationId xmlns:a16="http://schemas.microsoft.com/office/drawing/2014/main" id="{49E3C2D5-AFB5-23C0-104A-549A7CECEFC1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12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B2B88DE-DCFE-BCCC-B62A-3CED3AC8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Resim 9">
              <a:extLst>
                <a:ext uri="{FF2B5EF4-FFF2-40B4-BE49-F238E27FC236}">
                  <a16:creationId xmlns:a16="http://schemas.microsoft.com/office/drawing/2014/main" id="{1AFDB54F-6598-FD21-F4AB-EEA0BF8E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Title 9">
            <a:extLst>
              <a:ext uri="{FF2B5EF4-FFF2-40B4-BE49-F238E27FC236}">
                <a16:creationId xmlns:a16="http://schemas.microsoft.com/office/drawing/2014/main" id="{6EC2BC38-BFD8-18B5-68AC-A55F30CC9370}"/>
              </a:ext>
            </a:extLst>
          </p:cNvPr>
          <p:cNvSpPr txBox="1">
            <a:spLocks/>
          </p:cNvSpPr>
          <p:nvPr/>
        </p:nvSpPr>
        <p:spPr>
          <a:xfrm>
            <a:off x="609484" y="-20848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r>
              <a:rPr lang="en-US" spc="0" dirty="0">
                <a:latin typeface="Bahnschrift SemiLight Condensed" pitchFamily="34"/>
              </a:rPr>
              <a:t>Problems &amp; Solutions</a:t>
            </a:r>
          </a:p>
        </p:txBody>
      </p:sp>
      <p:pic>
        <p:nvPicPr>
          <p:cNvPr id="3" name="Picture 2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7F508DF6-6FBB-B9D5-FDB3-7CA7E021E4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294"/>
          <a:stretch/>
        </p:blipFill>
        <p:spPr>
          <a:xfrm>
            <a:off x="1739095" y="1592909"/>
            <a:ext cx="8824804" cy="47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3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90FAF00-1E01-3A6B-C11D-E03F45BC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48"/>
            <a:ext cx="12191996" cy="1037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080F1E-620D-73EE-3E90-16A2DCC2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4" y="1123953"/>
            <a:ext cx="10972443" cy="482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Bahnschrift" panose="020B0502040204020203" pitchFamily="34" charset="0"/>
              </a:rPr>
              <a:t>Previous code is convoluted and inefficient</a:t>
            </a:r>
          </a:p>
        </p:txBody>
      </p:sp>
      <p:grpSp>
        <p:nvGrpSpPr>
          <p:cNvPr id="10" name="Grup 1">
            <a:extLst>
              <a:ext uri="{FF2B5EF4-FFF2-40B4-BE49-F238E27FC236}">
                <a16:creationId xmlns:a16="http://schemas.microsoft.com/office/drawing/2014/main" id="{476DD027-C0DF-1A84-2F07-FC36FD05F4EA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11" name="Dikdörtgen 5">
              <a:extLst>
                <a:ext uri="{FF2B5EF4-FFF2-40B4-BE49-F238E27FC236}">
                  <a16:creationId xmlns:a16="http://schemas.microsoft.com/office/drawing/2014/main" id="{49E3C2D5-AFB5-23C0-104A-549A7CECEFC1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12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B2B88DE-DCFE-BCCC-B62A-3CED3AC8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Resim 9">
              <a:extLst>
                <a:ext uri="{FF2B5EF4-FFF2-40B4-BE49-F238E27FC236}">
                  <a16:creationId xmlns:a16="http://schemas.microsoft.com/office/drawing/2014/main" id="{1AFDB54F-6598-FD21-F4AB-EEA0BF8E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Title 9">
            <a:extLst>
              <a:ext uri="{FF2B5EF4-FFF2-40B4-BE49-F238E27FC236}">
                <a16:creationId xmlns:a16="http://schemas.microsoft.com/office/drawing/2014/main" id="{6EC2BC38-BFD8-18B5-68AC-A55F30CC9370}"/>
              </a:ext>
            </a:extLst>
          </p:cNvPr>
          <p:cNvSpPr txBox="1">
            <a:spLocks/>
          </p:cNvSpPr>
          <p:nvPr/>
        </p:nvSpPr>
        <p:spPr>
          <a:xfrm>
            <a:off x="609484" y="-20848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r>
              <a:rPr lang="en-US" spc="0" dirty="0">
                <a:latin typeface="Bahnschrift SemiLight Condensed" pitchFamily="34"/>
              </a:rPr>
              <a:t>Problems &amp; Solutions</a:t>
            </a:r>
          </a:p>
        </p:txBody>
      </p:sp>
    </p:spTree>
    <p:extLst>
      <p:ext uri="{BB962C8B-B14F-4D97-AF65-F5344CB8AC3E}">
        <p14:creationId xmlns:p14="http://schemas.microsoft.com/office/powerpoint/2010/main" val="3470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90FAF00-1E01-3A6B-C11D-E03F45BC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48"/>
            <a:ext cx="12191996" cy="1037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080F1E-620D-73EE-3E90-16A2DCC2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4" y="1123953"/>
            <a:ext cx="10972443" cy="482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Bahnschrift" panose="020B0502040204020203" pitchFamily="34" charset="0"/>
              </a:rPr>
              <a:t>Simulation can vary in stops and time</a:t>
            </a:r>
          </a:p>
        </p:txBody>
      </p:sp>
      <p:grpSp>
        <p:nvGrpSpPr>
          <p:cNvPr id="10" name="Grup 1">
            <a:extLst>
              <a:ext uri="{FF2B5EF4-FFF2-40B4-BE49-F238E27FC236}">
                <a16:creationId xmlns:a16="http://schemas.microsoft.com/office/drawing/2014/main" id="{476DD027-C0DF-1A84-2F07-FC36FD05F4EA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11" name="Dikdörtgen 5">
              <a:extLst>
                <a:ext uri="{FF2B5EF4-FFF2-40B4-BE49-F238E27FC236}">
                  <a16:creationId xmlns:a16="http://schemas.microsoft.com/office/drawing/2014/main" id="{49E3C2D5-AFB5-23C0-104A-549A7CECEFC1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12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B2B88DE-DCFE-BCCC-B62A-3CED3AC8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Resim 9">
              <a:extLst>
                <a:ext uri="{FF2B5EF4-FFF2-40B4-BE49-F238E27FC236}">
                  <a16:creationId xmlns:a16="http://schemas.microsoft.com/office/drawing/2014/main" id="{1AFDB54F-6598-FD21-F4AB-EEA0BF8E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Title 9">
            <a:extLst>
              <a:ext uri="{FF2B5EF4-FFF2-40B4-BE49-F238E27FC236}">
                <a16:creationId xmlns:a16="http://schemas.microsoft.com/office/drawing/2014/main" id="{6EC2BC38-BFD8-18B5-68AC-A55F30CC9370}"/>
              </a:ext>
            </a:extLst>
          </p:cNvPr>
          <p:cNvSpPr txBox="1">
            <a:spLocks/>
          </p:cNvSpPr>
          <p:nvPr/>
        </p:nvSpPr>
        <p:spPr>
          <a:xfrm>
            <a:off x="609484" y="-20848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r>
              <a:rPr lang="en-US" spc="0" dirty="0">
                <a:latin typeface="Bahnschrift SemiLight Condensed" pitchFamily="34"/>
              </a:rPr>
              <a:t>Problems &amp; Solutions</a:t>
            </a:r>
          </a:p>
        </p:txBody>
      </p:sp>
    </p:spTree>
    <p:extLst>
      <p:ext uri="{BB962C8B-B14F-4D97-AF65-F5344CB8AC3E}">
        <p14:creationId xmlns:p14="http://schemas.microsoft.com/office/powerpoint/2010/main" val="181131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90FAF00-1E01-3A6B-C11D-E03F45BC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48"/>
            <a:ext cx="12191996" cy="1037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080F1E-620D-73EE-3E90-16A2DCC2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4" y="1123953"/>
            <a:ext cx="10972443" cy="482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Bahnschrift" panose="020B0502040204020203" pitchFamily="34" charset="0"/>
              </a:rPr>
              <a:t>Run as many simulations as possible</a:t>
            </a:r>
          </a:p>
        </p:txBody>
      </p:sp>
      <p:grpSp>
        <p:nvGrpSpPr>
          <p:cNvPr id="10" name="Grup 1">
            <a:extLst>
              <a:ext uri="{FF2B5EF4-FFF2-40B4-BE49-F238E27FC236}">
                <a16:creationId xmlns:a16="http://schemas.microsoft.com/office/drawing/2014/main" id="{476DD027-C0DF-1A84-2F07-FC36FD05F4EA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11" name="Dikdörtgen 5">
              <a:extLst>
                <a:ext uri="{FF2B5EF4-FFF2-40B4-BE49-F238E27FC236}">
                  <a16:creationId xmlns:a16="http://schemas.microsoft.com/office/drawing/2014/main" id="{49E3C2D5-AFB5-23C0-104A-549A7CECEFC1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12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B2B88DE-DCFE-BCCC-B62A-3CED3AC8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Resim 9">
              <a:extLst>
                <a:ext uri="{FF2B5EF4-FFF2-40B4-BE49-F238E27FC236}">
                  <a16:creationId xmlns:a16="http://schemas.microsoft.com/office/drawing/2014/main" id="{1AFDB54F-6598-FD21-F4AB-EEA0BF8E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Title 9">
            <a:extLst>
              <a:ext uri="{FF2B5EF4-FFF2-40B4-BE49-F238E27FC236}">
                <a16:creationId xmlns:a16="http://schemas.microsoft.com/office/drawing/2014/main" id="{6EC2BC38-BFD8-18B5-68AC-A55F30CC9370}"/>
              </a:ext>
            </a:extLst>
          </p:cNvPr>
          <p:cNvSpPr txBox="1">
            <a:spLocks/>
          </p:cNvSpPr>
          <p:nvPr/>
        </p:nvSpPr>
        <p:spPr>
          <a:xfrm>
            <a:off x="609484" y="-20848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r>
              <a:rPr lang="en-US" spc="0" dirty="0">
                <a:latin typeface="Bahnschrift SemiLight Condensed" pitchFamily="34"/>
              </a:rPr>
              <a:t>Future Actions</a:t>
            </a:r>
          </a:p>
        </p:txBody>
      </p:sp>
    </p:spTree>
    <p:extLst>
      <p:ext uri="{BB962C8B-B14F-4D97-AF65-F5344CB8AC3E}">
        <p14:creationId xmlns:p14="http://schemas.microsoft.com/office/powerpoint/2010/main" val="106421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90FAF00-1E01-3A6B-C11D-E03F45BC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48"/>
            <a:ext cx="12191996" cy="1037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080F1E-620D-73EE-3E90-16A2DCC2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4" y="1123953"/>
            <a:ext cx="10972443" cy="482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Bahnschrift" panose="020B0502040204020203" pitchFamily="34" charset="0"/>
              </a:rPr>
              <a:t>Refine research direction</a:t>
            </a:r>
          </a:p>
        </p:txBody>
      </p:sp>
      <p:grpSp>
        <p:nvGrpSpPr>
          <p:cNvPr id="10" name="Grup 1">
            <a:extLst>
              <a:ext uri="{FF2B5EF4-FFF2-40B4-BE49-F238E27FC236}">
                <a16:creationId xmlns:a16="http://schemas.microsoft.com/office/drawing/2014/main" id="{476DD027-C0DF-1A84-2F07-FC36FD05F4EA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11" name="Dikdörtgen 5">
              <a:extLst>
                <a:ext uri="{FF2B5EF4-FFF2-40B4-BE49-F238E27FC236}">
                  <a16:creationId xmlns:a16="http://schemas.microsoft.com/office/drawing/2014/main" id="{49E3C2D5-AFB5-23C0-104A-549A7CECEFC1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12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B2B88DE-DCFE-BCCC-B62A-3CED3AC8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Resim 9">
              <a:extLst>
                <a:ext uri="{FF2B5EF4-FFF2-40B4-BE49-F238E27FC236}">
                  <a16:creationId xmlns:a16="http://schemas.microsoft.com/office/drawing/2014/main" id="{1AFDB54F-6598-FD21-F4AB-EEA0BF8E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Title 9">
            <a:extLst>
              <a:ext uri="{FF2B5EF4-FFF2-40B4-BE49-F238E27FC236}">
                <a16:creationId xmlns:a16="http://schemas.microsoft.com/office/drawing/2014/main" id="{6EC2BC38-BFD8-18B5-68AC-A55F30CC9370}"/>
              </a:ext>
            </a:extLst>
          </p:cNvPr>
          <p:cNvSpPr txBox="1">
            <a:spLocks/>
          </p:cNvSpPr>
          <p:nvPr/>
        </p:nvSpPr>
        <p:spPr>
          <a:xfrm>
            <a:off x="609484" y="-20848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r>
              <a:rPr lang="en-US" spc="0" dirty="0">
                <a:latin typeface="Bahnschrift SemiLight Condensed" pitchFamily="34"/>
              </a:rPr>
              <a:t>Future Actions</a:t>
            </a:r>
          </a:p>
        </p:txBody>
      </p:sp>
    </p:spTree>
    <p:extLst>
      <p:ext uri="{BB962C8B-B14F-4D97-AF65-F5344CB8AC3E}">
        <p14:creationId xmlns:p14="http://schemas.microsoft.com/office/powerpoint/2010/main" val="390206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217</Words>
  <Application>Microsoft Macintosh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Bahnschrift</vt:lpstr>
      <vt:lpstr>Bahnschrift SemiLight Condensed</vt:lpstr>
      <vt:lpstr>Calibri</vt:lpstr>
      <vt:lpstr>Symbol</vt:lpstr>
      <vt:lpstr>Wingdings</vt:lpstr>
      <vt:lpstr>Office Theme</vt:lpstr>
      <vt:lpstr>Project #7: IoT Augmented Physical Scale Model of a Suburban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Kara</dc:creator>
  <dc:description/>
  <cp:lastModifiedBy>Priscilla S Ramos</cp:lastModifiedBy>
  <cp:revision>165</cp:revision>
  <dcterms:created xsi:type="dcterms:W3CDTF">2021-05-16T03:04:08Z</dcterms:created>
  <dcterms:modified xsi:type="dcterms:W3CDTF">2022-06-17T05:15:12Z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Geniş ekran</vt:lpwstr>
  </property>
</Properties>
</file>