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Helvetica Neue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HelveticaNeue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italic.fntdata"/><Relationship Id="rId14" Type="http://schemas.openxmlformats.org/officeDocument/2006/relationships/font" Target="fonts/HelveticaNeue-bold.fntdata"/><Relationship Id="rId16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0d3551d0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e0d3551d05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0d3551d0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e0d3551d05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0d3551d0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e0d3551d05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0d3551d0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e0d3551d05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0d3551d0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e0d3551d05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e8b7f43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de8b7f43d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955cf896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d955cf8965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hyperlink" Target="https://drive.google.com/file/d/1aqFGwBP8j5YIyAtN_UUTAAGXgdPHUOfk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080826" y="201125"/>
            <a:ext cx="9228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</a:t>
            </a:r>
            <a:r>
              <a:rPr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</a:t>
            </a: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b="1" lang="en-US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IoT-enabled smart mobility devices for aging and rehabilitation</a:t>
            </a: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Laura Figueroa, Myat Win</a:t>
            </a:r>
            <a:b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lang="en-US" sz="1800">
                <a:solidFill>
                  <a:schemeClr val="dk1"/>
                </a:solidFill>
              </a:rPr>
              <a:t>Dr. Turgut &amp; Dr. B</a:t>
            </a:r>
            <a:r>
              <a:rPr b="1" lang="en-US" sz="1800">
                <a:solidFill>
                  <a:schemeClr val="dk1"/>
                </a:solidFill>
              </a:rPr>
              <a:t>ӧlӧni</a:t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007450" y="1804050"/>
            <a:ext cx="10231500" cy="45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20000"/>
          </a:bodyPr>
          <a:lstStyle/>
          <a:p>
            <a:pPr indent="0" lvl="1" marL="20116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017"/>
              <a:buFont typeface="Calibri"/>
              <a:buNone/>
            </a:pPr>
            <a:r>
              <a:rPr b="1" i="0" lang="en-US" sz="230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</a:t>
            </a:r>
            <a:r>
              <a:rPr b="1" lang="en-US" sz="2307"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b="1" i="0" lang="en-US" sz="230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b="1" lang="en-US" sz="2307">
                <a:latin typeface="Helvetica Neue"/>
                <a:ea typeface="Helvetica Neue"/>
                <a:cs typeface="Helvetica Neue"/>
                <a:sym typeface="Helvetica Neue"/>
              </a:rPr>
              <a:t>June 14</a:t>
            </a:r>
            <a:r>
              <a:rPr b="1" i="0" lang="en-US" sz="230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</a:t>
            </a:r>
            <a:r>
              <a:rPr b="1" lang="en-US" sz="2307">
                <a:latin typeface="Helvetica Neue"/>
                <a:ea typeface="Helvetica Neue"/>
                <a:cs typeface="Helvetica Neue"/>
                <a:sym typeface="Helvetica Neue"/>
              </a:rPr>
              <a:t>June 18</a:t>
            </a:r>
            <a:r>
              <a:rPr b="1" i="0" lang="en-US" sz="230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1" lang="en-US" sz="2307">
                <a:latin typeface="Helvetica Neue"/>
                <a:ea typeface="Helvetica Neue"/>
                <a:cs typeface="Helvetica Neue"/>
                <a:sym typeface="Helvetica Neue"/>
              </a:rPr>
              <a:t>2021</a:t>
            </a:r>
            <a:r>
              <a:rPr b="1" i="0" lang="en-US" sz="230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907">
              <a:solidFill>
                <a:schemeClr val="dk1"/>
              </a:solidFill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8017"/>
              <a:buFont typeface="Calibri"/>
              <a:buNone/>
            </a:pPr>
            <a:r>
              <a:t/>
            </a:r>
            <a:endParaRPr b="1" sz="230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8017"/>
              <a:buFont typeface="Calibri"/>
              <a:buNone/>
            </a:pPr>
            <a:r>
              <a:rPr b="1" i="0" lang="en-US" sz="230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sz="230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217" lvl="1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2307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data collected (dataset 3)</a:t>
            </a:r>
            <a:endParaRPr sz="230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217" lvl="1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2307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Linear Regression, Polynomial Regression, Random Forest Regression, and K-Nearest Neighbor Regression Model</a:t>
            </a:r>
            <a:endParaRPr sz="230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217" lvl="1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2307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Exported test files into one csv file </a:t>
            </a:r>
            <a:endParaRPr sz="230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8017"/>
              <a:buFont typeface="Calibri"/>
              <a:buNone/>
            </a:pPr>
            <a:r>
              <a:t/>
            </a:r>
            <a:endParaRPr b="1" sz="2307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8017"/>
              <a:buFont typeface="Calibri"/>
              <a:buNone/>
            </a:pPr>
            <a:r>
              <a:rPr b="1" i="0" lang="en-US" sz="230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 &amp; Solutions</a:t>
            </a:r>
            <a:endParaRPr b="0" i="0" sz="2307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1217" lvl="1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2307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had a problem choosing a model to focus on, so we tested all relevant ones to compare their error side by side</a:t>
            </a:r>
            <a:endParaRPr sz="2307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307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8017"/>
              <a:buFont typeface="Calibri"/>
              <a:buNone/>
            </a:pPr>
            <a:r>
              <a:rPr b="1" i="0" lang="en-US" sz="230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b="1" i="0" lang="en-US" sz="2307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lans for next week:</a:t>
            </a:r>
            <a:endParaRPr sz="1907"/>
          </a:p>
          <a:p>
            <a:pPr indent="-21217" lvl="1" marL="228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2307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Choose the best model by comparing RSME, R2, and MAE for different datasets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6" name="Google Shape;86;p13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87" name="Google Shape;87;p13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88" name="Google Shape;88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4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95" name="Google Shape;95;p14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96" name="Google Shape;96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8" name="Google Shape;9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0250" y="322475"/>
            <a:ext cx="8191500" cy="55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5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04" name="Google Shape;104;p15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105" name="Google Shape;105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7" name="Google Shape;10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1913" y="322475"/>
            <a:ext cx="8191500" cy="55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6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13" name="Google Shape;113;p16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114" name="Google Shape;114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6" name="Google Shape;11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1913" y="382925"/>
            <a:ext cx="8191500" cy="55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7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22" name="Google Shape;122;p17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123" name="Google Shape;123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5" name="Google Shape;12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1913" y="322475"/>
            <a:ext cx="8191500" cy="55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8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31" name="Google Shape;131;p18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132" name="Google Shape;132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4" name="Google Shape;13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1913" y="322475"/>
            <a:ext cx="8191500" cy="55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 b="3502" l="0" r="0" t="0"/>
          <a:stretch/>
        </p:blipFill>
        <p:spPr>
          <a:xfrm>
            <a:off x="67250" y="1014650"/>
            <a:ext cx="12192001" cy="48287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19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41" name="Google Shape;141;p19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142" name="Google Shape;142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20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149" name="Google Shape;149;p20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/>
            </a:p>
          </p:txBody>
        </p:sp>
        <p:pic>
          <p:nvPicPr>
            <p:cNvPr descr="metin, ulaşım, tekerlek içeren bir resim&#10;&#10;Açıklama otomatik olarak oluşturuldu" id="150" name="Google Shape;150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2" name="Google Shape;15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025" y="594225"/>
            <a:ext cx="11887201" cy="486980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2197450" y="5760525"/>
            <a:ext cx="756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https://drive.google.com/file/d/1aqFGwBP8j5YIyAtN_UUTAAGXgdPHUOfk/view?usp=sharing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