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6858000" cx="12192000"/>
  <p:notesSz cx="6858000" cy="9144000"/>
  <p:embeddedFontLst>
    <p:embeddedFont>
      <p:font typeface="Helvetica Neue"/>
      <p:regular r:id="rId10"/>
      <p:bold r:id="rId11"/>
      <p:italic r:id="rId12"/>
      <p:boldItalic r:id="rId13"/>
    </p:embeddedFont>
    <p:embeddedFont>
      <p:font typeface="Helvetica Neue Light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iksCH5WBY36YrZI26Vj0fYtWYf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455B848-1ADD-4108-91DC-B6234C2BC1DB}">
  <a:tblStyle styleId="{0455B848-1ADD-4108-91DC-B6234C2BC1D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-bold.fntdata"/><Relationship Id="rId10" Type="http://schemas.openxmlformats.org/officeDocument/2006/relationships/font" Target="fonts/HelveticaNeue-regular.fntdata"/><Relationship Id="rId13" Type="http://schemas.openxmlformats.org/officeDocument/2006/relationships/font" Target="fonts/HelveticaNeue-boldItalic.fntdata"/><Relationship Id="rId12" Type="http://schemas.openxmlformats.org/officeDocument/2006/relationships/font" Target="fonts/HelveticaNeue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HelveticaNeueLight-bold.fntdata"/><Relationship Id="rId14" Type="http://schemas.openxmlformats.org/officeDocument/2006/relationships/font" Target="fonts/HelveticaNeueLight-regular.fntdata"/><Relationship Id="rId17" Type="http://schemas.openxmlformats.org/officeDocument/2006/relationships/font" Target="fonts/HelveticaNeueLight-boldItalic.fntdata"/><Relationship Id="rId16" Type="http://schemas.openxmlformats.org/officeDocument/2006/relationships/font" Target="fonts/HelveticaNeue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e9ce1e9db_1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gde9ce1e9db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1fd85fd7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e1fd85fd7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1fd85fd75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e1fd85fd7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 Bilgisi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youtu.be/1NvvvGDquYQ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080816" y="201117"/>
            <a:ext cx="84213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7: </a:t>
            </a:r>
            <a:r>
              <a:rPr b="1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IoT Augmented Physical Scale Model of a Suburban Home</a:t>
            </a:r>
            <a:b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REU Students: </a:t>
            </a: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Estefan</a:t>
            </a:r>
            <a:r>
              <a:rPr b="1" i="0" lang="en-US" sz="1800" u="none" cap="none" strike="noStrike">
                <a:solidFill>
                  <a:srgbClr val="21212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ía Sánchez and Caitlin Petro</a:t>
            </a:r>
            <a:b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Faculty mentor(s):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Damla Turgut and Ladislau </a:t>
            </a:r>
            <a:r>
              <a:rPr b="1" i="0" lang="en-US" sz="1800" u="none" cap="none" strike="noStrike">
                <a:solidFill>
                  <a:srgbClr val="202124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Bölöni</a:t>
            </a:r>
            <a:endParaRPr b="1" i="0" sz="1800" u="none" cap="none" strike="noStrike">
              <a:solidFill>
                <a:srgbClr val="202124"/>
              </a:solidFill>
              <a:highlight>
                <a:schemeClr val="lt1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Graduate mentor(s): </a:t>
            </a:r>
            <a:r>
              <a:rPr b="1" i="0" lang="en-US" sz="1800" u="none" cap="none" strike="noStrike">
                <a:solidFill>
                  <a:srgbClr val="202124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Safa Bacanli and Furkan Çimen</a:t>
            </a:r>
            <a:endParaRPr b="1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007447" y="1984342"/>
            <a:ext cx="8240400" cy="43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1" marL="20116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i="0" lang="en-US" sz="2187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</a:t>
            </a:r>
            <a:r>
              <a:rPr b="1" lang="en-US" sz="2187">
                <a:latin typeface="Helvetica Neue"/>
                <a:ea typeface="Helvetica Neue"/>
                <a:cs typeface="Helvetica Neue"/>
                <a:sym typeface="Helvetica Neue"/>
              </a:rPr>
              <a:t>6</a:t>
            </a:r>
            <a:r>
              <a:rPr b="1" i="0" lang="en-US" sz="2187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(Monday June </a:t>
            </a:r>
            <a:r>
              <a:rPr b="1" lang="en-US" sz="2187">
                <a:latin typeface="Helvetica Neue"/>
                <a:ea typeface="Helvetica Neue"/>
                <a:cs typeface="Helvetica Neue"/>
                <a:sym typeface="Helvetica Neue"/>
              </a:rPr>
              <a:t>21</a:t>
            </a:r>
            <a:r>
              <a:rPr b="1" i="0" lang="en-US" sz="2187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Friday June </a:t>
            </a:r>
            <a:r>
              <a:rPr b="1" lang="en-US" sz="2187">
                <a:latin typeface="Helvetica Neue"/>
                <a:ea typeface="Helvetica Neue"/>
                <a:cs typeface="Helvetica Neue"/>
                <a:sym typeface="Helvetica Neue"/>
              </a:rPr>
              <a:t>25</a:t>
            </a:r>
            <a:r>
              <a:rPr b="1" i="0" lang="en-US" sz="2187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2021) </a:t>
            </a:r>
            <a:endParaRPr b="0" i="0" sz="178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i="0" lang="en-US" sz="2058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Accomplishments</a:t>
            </a: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3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Char char="◦"/>
            </a:pPr>
            <a:r>
              <a:rPr lang="en-US" sz="1800">
                <a:latin typeface="Helvetica Neue Light"/>
                <a:ea typeface="Helvetica Neue Light"/>
                <a:cs typeface="Helvetica Neue Light"/>
                <a:sym typeface="Helvetica Neue Light"/>
              </a:rPr>
              <a:t>Finished all baseline simulations</a:t>
            </a:r>
            <a:endParaRPr sz="1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4293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Helvetica Neue Light"/>
              <a:buChar char="◦"/>
            </a:pPr>
            <a:r>
              <a:rPr lang="en-US" sz="1800">
                <a:latin typeface="Helvetica Neue Light"/>
                <a:ea typeface="Helvetica Neue Light"/>
                <a:cs typeface="Helvetica Neue Light"/>
                <a:sym typeface="Helvetica Neue Light"/>
              </a:rPr>
              <a:t>Formatted data properly to be put into ML algorithms</a:t>
            </a:r>
            <a:endParaRPr sz="1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4293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Helvetica Neue Light"/>
              <a:buChar char="◦"/>
            </a:pPr>
            <a:r>
              <a:rPr lang="en-US" sz="18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3"/>
              </a:rPr>
              <a:t>Graphed the data</a:t>
            </a:r>
            <a:endParaRPr sz="1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r>
              <a:t/>
            </a:r>
            <a:endParaRPr b="0" i="0" sz="185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86" name="Google Shape;86;p1"/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87" name="Google Shape;87;p1"/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88" name="Google Shape;88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e9ce1e9db_1_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Cont.</a:t>
            </a:r>
            <a:endParaRPr/>
          </a:p>
        </p:txBody>
      </p:sp>
      <p:sp>
        <p:nvSpPr>
          <p:cNvPr id="95" name="Google Shape;95;gde9ce1e9db_1_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1" marL="20116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lang="en-US" sz="2058">
                <a:latin typeface="Helvetica Neue"/>
                <a:ea typeface="Helvetica Neue"/>
                <a:cs typeface="Helvetica Neue"/>
                <a:sym typeface="Helvetica Neue"/>
              </a:rPr>
              <a:t>Problem &amp; Solutions:</a:t>
            </a:r>
            <a:endParaRPr sz="1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Helvetica Neue Light"/>
              <a:buChar char="•"/>
            </a:pPr>
            <a:r>
              <a:rPr lang="en-US" sz="1800">
                <a:latin typeface="Helvetica Neue Light"/>
                <a:ea typeface="Helvetica Neue Light"/>
                <a:cs typeface="Helvetica Neue Light"/>
                <a:sym typeface="Helvetica Neue Light"/>
              </a:rPr>
              <a:t>Furkan discovered that the heater in the house had not been working for a bit</a:t>
            </a:r>
            <a:endParaRPr sz="1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Helvetica Neue Light"/>
              <a:buChar char="◦"/>
            </a:pPr>
            <a:r>
              <a:rPr lang="en-US" sz="1800">
                <a:latin typeface="Helvetica Neue Light"/>
                <a:ea typeface="Helvetica Neue Light"/>
                <a:cs typeface="Helvetica Neue Light"/>
                <a:sym typeface="Helvetica Neue Light"/>
              </a:rPr>
              <a:t>We decided to remove the heater data from our dataset</a:t>
            </a:r>
            <a:endParaRPr sz="1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Helvetica Neue Light"/>
              <a:buChar char="•"/>
            </a:pPr>
            <a:r>
              <a:rPr lang="en-US" sz="1800">
                <a:latin typeface="Helvetica Neue Light"/>
                <a:ea typeface="Helvetica Neue Light"/>
                <a:cs typeface="Helvetica Neue Light"/>
                <a:sym typeface="Helvetica Neue Light"/>
              </a:rPr>
              <a:t>Sensor misreadings removed from data left blank cells in files, complicating the development of batch files</a:t>
            </a:r>
            <a:endParaRPr sz="1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Helvetica Neue Light"/>
              <a:buChar char="◦"/>
            </a:pPr>
            <a:r>
              <a:rPr lang="en-US" sz="1800">
                <a:latin typeface="Helvetica Neue Light"/>
                <a:ea typeface="Helvetica Neue Light"/>
                <a:cs typeface="Helvetica Neue Light"/>
                <a:sym typeface="Helvetica Neue Light"/>
              </a:rPr>
              <a:t>Linearly interpolated the data to fill in blank cells</a:t>
            </a:r>
            <a:endParaRPr sz="1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Helvetica Neue Light"/>
              <a:buChar char="•"/>
            </a:pPr>
            <a:r>
              <a:rPr lang="en-US" sz="1800">
                <a:latin typeface="Helvetica Neue Light"/>
                <a:ea typeface="Helvetica Neue Light"/>
                <a:cs typeface="Helvetica Neue Light"/>
                <a:sym typeface="Helvetica Neue Light"/>
              </a:rPr>
              <a:t>Data was in 20 separate output files and combining them normally would make the data not sequential</a:t>
            </a:r>
            <a:endParaRPr sz="1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Helvetica Neue Light"/>
              <a:buChar char="◦"/>
            </a:pPr>
            <a:r>
              <a:rPr lang="en-US" sz="1800">
                <a:latin typeface="Helvetica Neue Light"/>
                <a:ea typeface="Helvetica Neue Light"/>
                <a:cs typeface="Helvetica Neue Light"/>
                <a:sym typeface="Helvetica Neue Light"/>
              </a:rPr>
              <a:t>Properly formatted and batched the data </a:t>
            </a:r>
            <a:r>
              <a:rPr lang="en-US" sz="1800">
                <a:latin typeface="Helvetica Neue Light"/>
                <a:ea typeface="Helvetica Neue Light"/>
                <a:cs typeface="Helvetica Neue Light"/>
                <a:sym typeface="Helvetica Neue Light"/>
              </a:rPr>
              <a:t>separately and then combined it</a:t>
            </a:r>
            <a:endParaRPr sz="1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1" marL="20116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lang="en-US" sz="2058">
                <a:latin typeface="Helvetica Neue"/>
                <a:ea typeface="Helvetica Neue"/>
                <a:cs typeface="Helvetica Neue"/>
                <a:sym typeface="Helvetica Neue"/>
              </a:rPr>
              <a:t>Plans for next week:</a:t>
            </a:r>
            <a:endParaRPr sz="1658">
              <a:latin typeface="Arial"/>
              <a:ea typeface="Arial"/>
              <a:cs typeface="Arial"/>
              <a:sym typeface="Arial"/>
            </a:endParaRPr>
          </a:p>
          <a:p>
            <a:pPr indent="-346075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50"/>
              <a:buFont typeface="Helvetica Neue Light"/>
              <a:buChar char="•"/>
            </a:pPr>
            <a:r>
              <a:rPr lang="en-US" sz="1850">
                <a:latin typeface="Helvetica Neue Light"/>
                <a:ea typeface="Helvetica Neue Light"/>
                <a:cs typeface="Helvetica Neue Light"/>
                <a:sym typeface="Helvetica Neue Light"/>
              </a:rPr>
              <a:t>Try other types of predictive models</a:t>
            </a:r>
            <a:endParaRPr sz="185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96" name="Google Shape;96;gde9ce1e9db_1_3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97" name="Google Shape;97;gde9ce1e9db_1_3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98" name="Google Shape;98;gde9ce1e9db_1_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gde9ce1e9db_1_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e1fd85fd75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Linearly</a:t>
            </a:r>
            <a:r>
              <a:rPr lang="en-US"/>
              <a:t> Interpolating Data</a:t>
            </a:r>
            <a:endParaRPr/>
          </a:p>
        </p:txBody>
      </p:sp>
      <p:pic>
        <p:nvPicPr>
          <p:cNvPr id="105" name="Google Shape;105;ge1fd85fd75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90825"/>
            <a:ext cx="12192000" cy="36373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oogle Shape;106;ge1fd85fd75_0_0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07" name="Google Shape;107;ge1fd85fd75_0_0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108" name="Google Shape;108;ge1fd85fd75_0_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ge1fd85fd75_0_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1fd85fd75_0_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Stripped Data</a:t>
            </a:r>
            <a:endParaRPr/>
          </a:p>
        </p:txBody>
      </p:sp>
      <p:grpSp>
        <p:nvGrpSpPr>
          <p:cNvPr id="115" name="Google Shape;115;ge1fd85fd75_0_6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16" name="Google Shape;116;ge1fd85fd75_0_6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117" name="Google Shape;117;ge1fd85fd75_0_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ge1fd85fd75_0_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119" name="Google Shape;119;ge1fd85fd75_0_6"/>
          <p:cNvGraphicFramePr/>
          <p:nvPr/>
        </p:nvGraphicFramePr>
        <p:xfrm>
          <a:off x="-57150" y="1844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{0455B848-1ADD-4108-91DC-B6234C2BC1DB}</a:tableStyleId>
              </a:tblPr>
              <a:tblGrid>
                <a:gridCol w="359675"/>
                <a:gridCol w="359675"/>
                <a:gridCol w="359675"/>
                <a:gridCol w="359675"/>
                <a:gridCol w="359675"/>
                <a:gridCol w="359675"/>
                <a:gridCol w="359675"/>
                <a:gridCol w="359675"/>
                <a:gridCol w="359675"/>
                <a:gridCol w="359675"/>
                <a:gridCol w="359675"/>
                <a:gridCol w="359675"/>
                <a:gridCol w="359675"/>
                <a:gridCol w="359675"/>
                <a:gridCol w="359675"/>
                <a:gridCol w="359675"/>
                <a:gridCol w="359675"/>
                <a:gridCol w="359675"/>
                <a:gridCol w="359675"/>
                <a:gridCol w="359675"/>
                <a:gridCol w="359675"/>
                <a:gridCol w="359675"/>
                <a:gridCol w="359675"/>
                <a:gridCol w="359675"/>
                <a:gridCol w="359675"/>
                <a:gridCol w="359675"/>
                <a:gridCol w="359675"/>
                <a:gridCol w="359675"/>
                <a:gridCol w="359675"/>
                <a:gridCol w="359675"/>
                <a:gridCol w="359675"/>
                <a:gridCol w="359675"/>
                <a:gridCol w="359675"/>
                <a:gridCol w="359675"/>
              </a:tblGrid>
              <a:tr h="20955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50.7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69.8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71.1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71.1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50.7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69.8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71.1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71.1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50.7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69.8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71.1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71.1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50.7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69.8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71.1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71.1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50.7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69.8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71.1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71.1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50.7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69.8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71.1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71.1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50.7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69.8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71.1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71.1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50.7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71.1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69.8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71.1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71.1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50.7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71.1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69.8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71.1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71.1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50.6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71.1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69.8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71.1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71.1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50.6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71.1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69.8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71.1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71.1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50.6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71.2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69.8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71.1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71.1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50.4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71.4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71.1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71.1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50.4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71.4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71.1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71.1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50.4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71.4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71.1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70.9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51.7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71.1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2021-05-16T03:04:08Z</dcterms:created>
  <dc:creator>Kara</dc:creator>
</cp:coreProperties>
</file>