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Helvetica Neue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hV8Ow3GeSCD4FldLEXJizbRL9j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BE652AE-60CA-4BFE-A3FA-FB472141D071}">
  <a:tblStyle styleId="{BBE652AE-60CA-4BFE-A3FA-FB472141D0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HelveticaNeue-bold.fntdata"/><Relationship Id="rId16" Type="http://schemas.openxmlformats.org/officeDocument/2006/relationships/font" Target="fonts/HelveticaNeue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boldItalic.fntdata"/><Relationship Id="rId6" Type="http://schemas.openxmlformats.org/officeDocument/2006/relationships/slide" Target="slides/slide1.xml"/><Relationship Id="rId18" Type="http://schemas.openxmlformats.org/officeDocument/2006/relationships/font" Target="fonts/HelveticaNeue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dde543b3f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gdde543b3f0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ea1c8ac7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gdea1c8ac7a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de543b3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gdde543b3f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20c90f48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ge20c90f486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20c90f48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ge20c90f486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20c90f486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ge20c90f486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20c90f48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ge20c90f486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20c90f48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ge20c90f486_0_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e20c90f486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ge20c90f486_0_1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 Bilgis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0" Type="http://schemas.openxmlformats.org/officeDocument/2006/relationships/image" Target="../media/image7.png"/><Relationship Id="rId9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0" Type="http://schemas.openxmlformats.org/officeDocument/2006/relationships/image" Target="../media/image13.png"/><Relationship Id="rId9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885300" y="1666123"/>
            <a:ext cx="8421300" cy="26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</a:t>
            </a:r>
            <a:r>
              <a:rPr b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-US" sz="3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3: </a:t>
            </a:r>
            <a:r>
              <a:rPr b="1" i="0" lang="en-US" sz="3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Designing a mobility model using large-scale data</a:t>
            </a:r>
            <a:br>
              <a:rPr b="0" i="0" lang="en-US" sz="3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b="0" i="0" lang="en-US" sz="3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3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i="0" lang="en-US" sz="3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Leah Kazenm</a:t>
            </a:r>
            <a:r>
              <a:rPr b="1" lang="en-US" sz="3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b="1" i="0" lang="en-US" sz="3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yer &amp; Gabriela Ford</a:t>
            </a:r>
            <a:br>
              <a:rPr b="0" i="0" lang="en-US" sz="3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3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b="1" i="0" lang="en-US" sz="3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Samiul Hasan &amp; Damla Turgut</a:t>
            </a:r>
            <a:endParaRPr b="1" i="0" sz="3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t/>
            </a:r>
            <a:endParaRPr b="1" i="0" sz="3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3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</a:t>
            </a:r>
            <a:r>
              <a:rPr b="1" lang="en-US" sz="3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r>
              <a:rPr b="1" i="0" lang="en-US" sz="3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(June </a:t>
            </a:r>
            <a:r>
              <a:rPr b="1" lang="en-US" sz="3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21</a:t>
            </a:r>
            <a:r>
              <a:rPr b="1" i="0" lang="en-US" sz="3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June </a:t>
            </a:r>
            <a:r>
              <a:rPr b="1" lang="en-US" sz="3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25</a:t>
            </a:r>
            <a:r>
              <a:rPr b="1" i="0" lang="en-US" sz="3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2021) </a:t>
            </a:r>
            <a:endParaRPr b="1" i="0" sz="3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5" name="Google Shape;85;p1"/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86" name="Google Shape;86;p1"/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87" name="Google Shape;87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dde543b3f0_0_8"/>
          <p:cNvSpPr txBox="1"/>
          <p:nvPr/>
        </p:nvSpPr>
        <p:spPr>
          <a:xfrm>
            <a:off x="1028550" y="545375"/>
            <a:ext cx="10134900" cy="5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1" marL="201168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Calibri"/>
              <a:buNone/>
            </a:pPr>
            <a:r>
              <a:rPr b="1" i="0" lang="en-US" sz="293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Plans for Next Week:</a:t>
            </a:r>
            <a:endParaRPr b="0" i="0" sz="293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54632" lvl="1" marL="384048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930"/>
              <a:buFont typeface="Helvetica Neue"/>
              <a:buChar char="◦"/>
            </a:pPr>
            <a:r>
              <a:rPr lang="en-US" sz="2930">
                <a:latin typeface="Helvetica Neue"/>
                <a:ea typeface="Helvetica Neue"/>
                <a:cs typeface="Helvetica Neue"/>
                <a:sym typeface="Helvetica Neue"/>
              </a:rPr>
              <a:t>Optimize the LSTM model (with a different amount of batches, epochs, num of layers, optimizers, loss, etc) and compare with other optimized machine learning models</a:t>
            </a:r>
            <a:endParaRPr sz="293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54632" lvl="1" marL="384048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930"/>
              <a:buFont typeface="Helvetica Neue"/>
              <a:buChar char="◦"/>
            </a:pPr>
            <a:r>
              <a:rPr lang="en-US" sz="2930">
                <a:latin typeface="Helvetica Neue"/>
                <a:ea typeface="Helvetica Neue"/>
                <a:cs typeface="Helvetica Neue"/>
                <a:sym typeface="Helvetica Neue"/>
              </a:rPr>
              <a:t>Start analyzing the predicted data of the machine learning models to determine which one predicts volume the best</a:t>
            </a:r>
            <a:endParaRPr sz="293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54632" lvl="1" marL="384048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930"/>
              <a:buFont typeface="Helvetica Neue"/>
              <a:buChar char="◦"/>
            </a:pPr>
            <a:r>
              <a:rPr lang="en-US" sz="2930">
                <a:latin typeface="Helvetica Neue"/>
                <a:ea typeface="Helvetica Neue"/>
                <a:cs typeface="Helvetica Neue"/>
                <a:sym typeface="Helvetica Neue"/>
              </a:rPr>
              <a:t>Potentially apply said machine learning model to the whole corridor</a:t>
            </a:r>
            <a:endParaRPr sz="293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14655" lvl="2" marL="13716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930"/>
              <a:buFont typeface="Helvetica Neue"/>
              <a:buChar char="■"/>
            </a:pPr>
            <a:r>
              <a:rPr lang="en-US" sz="2930">
                <a:latin typeface="Helvetica Neue"/>
                <a:ea typeface="Helvetica Neue"/>
                <a:cs typeface="Helvetica Neue"/>
                <a:sym typeface="Helvetica Neue"/>
              </a:rPr>
              <a:t>Take two signals into consideration, predict the third</a:t>
            </a:r>
            <a:endParaRPr sz="293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92" name="Google Shape;192;gdde543b3f0_0_8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93" name="Google Shape;193;gdde543b3f0_0_8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194" name="Google Shape;194;gdde543b3f0_0_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gdde543b3f0_0_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ea1c8ac7a_0_11"/>
          <p:cNvSpPr txBox="1"/>
          <p:nvPr/>
        </p:nvSpPr>
        <p:spPr>
          <a:xfrm>
            <a:off x="1028550" y="545375"/>
            <a:ext cx="10134900" cy="5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1" marL="201168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Calibri"/>
              <a:buNone/>
            </a:pPr>
            <a:r>
              <a:rPr b="1" i="0" lang="en-US" sz="303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Accomplishments:</a:t>
            </a:r>
            <a:endParaRPr b="0" i="0" sz="303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60982" lvl="1" marL="384048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30"/>
              <a:buFont typeface="Helvetica Neue"/>
              <a:buChar char="◦"/>
            </a:pPr>
            <a:r>
              <a:rPr lang="en-US" sz="3030">
                <a:latin typeface="Helvetica Neue"/>
                <a:ea typeface="Helvetica Neue"/>
                <a:cs typeface="Helvetica Neue"/>
                <a:sym typeface="Helvetica Neue"/>
              </a:rPr>
              <a:t>Worked on all machine learning and deep learning models</a:t>
            </a:r>
            <a:endParaRPr sz="303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21005" lvl="2" marL="13716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30"/>
              <a:buFont typeface="Helvetica Neue"/>
              <a:buChar char="■"/>
            </a:pPr>
            <a:r>
              <a:rPr lang="en-US" sz="303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Made the machine models into time series analysis</a:t>
            </a:r>
            <a:endParaRPr sz="303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21005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30"/>
              <a:buFont typeface="Helvetica Neue"/>
              <a:buChar char="■"/>
            </a:pPr>
            <a:r>
              <a:rPr lang="en-US" sz="3030">
                <a:latin typeface="Helvetica Neue"/>
                <a:ea typeface="Helvetica Neue"/>
                <a:cs typeface="Helvetica Neue"/>
                <a:sym typeface="Helvetica Neue"/>
              </a:rPr>
              <a:t>Randomized six hour chunks throughout 2016 and 2019 data for both machine and deep learning</a:t>
            </a:r>
            <a:endParaRPr sz="303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21005" lvl="2" marL="13716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30"/>
              <a:buFont typeface="Helvetica Neue"/>
              <a:buChar char="■"/>
            </a:pPr>
            <a:r>
              <a:rPr lang="en-US" sz="3030">
                <a:latin typeface="Helvetica Neue"/>
                <a:ea typeface="Helvetica Neue"/>
                <a:cs typeface="Helvetica Neue"/>
                <a:sym typeface="Helvetica Neue"/>
              </a:rPr>
              <a:t>Decided which factors to keep</a:t>
            </a:r>
            <a:endParaRPr sz="303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21005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30"/>
              <a:buFont typeface="Helvetica Neue"/>
              <a:buChar char="■"/>
            </a:pPr>
            <a:r>
              <a:rPr lang="en-US" sz="303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Found the best way to optimize the machine learning models and compared them</a:t>
            </a:r>
            <a:endParaRPr sz="303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94" name="Google Shape;94;gdea1c8ac7a_0_11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95" name="Google Shape;95;gdea1c8ac7a_0_11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96" name="Google Shape;96;gdea1c8ac7a_0_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gdea1c8ac7a_0_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de543b3f0_0_0"/>
          <p:cNvSpPr txBox="1"/>
          <p:nvPr/>
        </p:nvSpPr>
        <p:spPr>
          <a:xfrm>
            <a:off x="1028550" y="177525"/>
            <a:ext cx="10134900" cy="6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1" marL="201168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Calibri"/>
              <a:buNone/>
            </a:pPr>
            <a:r>
              <a:rPr b="1" i="0" lang="en-US" sz="223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Problems and Solutions:</a:t>
            </a:r>
            <a:endParaRPr sz="223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0182" lvl="1" marL="384048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30"/>
              <a:buFont typeface="Helvetica Neue"/>
              <a:buChar char="◦"/>
            </a:pPr>
            <a:r>
              <a:rPr lang="en-US" sz="2230">
                <a:latin typeface="Helvetica Neue"/>
                <a:ea typeface="Helvetica Neue"/>
                <a:cs typeface="Helvetica Neue"/>
                <a:sym typeface="Helvetica Neue"/>
              </a:rPr>
              <a:t>Machine learning models specifically didn’t account for time</a:t>
            </a:r>
            <a:endParaRPr sz="223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0205" lvl="2" marL="13716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30"/>
              <a:buFont typeface="Helvetica Neue"/>
              <a:buChar char="■"/>
            </a:pPr>
            <a:r>
              <a:rPr lang="en-US" sz="2230">
                <a:latin typeface="Helvetica Neue"/>
                <a:ea typeface="Helvetica Neue"/>
                <a:cs typeface="Helvetica Neue"/>
                <a:sym typeface="Helvetica Neue"/>
              </a:rPr>
              <a:t>Transforming the </a:t>
            </a:r>
            <a:r>
              <a:rPr lang="en-US" sz="2230">
                <a:latin typeface="Helvetica Neue"/>
                <a:ea typeface="Helvetica Neue"/>
                <a:cs typeface="Helvetica Neue"/>
                <a:sym typeface="Helvetica Neue"/>
              </a:rPr>
              <a:t>dataset</a:t>
            </a:r>
            <a:r>
              <a:rPr lang="en-US" sz="2230">
                <a:latin typeface="Helvetica Neue"/>
                <a:ea typeface="Helvetica Neue"/>
                <a:cs typeface="Helvetica Neue"/>
                <a:sym typeface="Helvetica Neue"/>
              </a:rPr>
              <a:t> to account for the previous 6 hours</a:t>
            </a:r>
            <a:endParaRPr sz="223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0182" lvl="1" marL="384048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30"/>
              <a:buFont typeface="Helvetica Neue"/>
              <a:buChar char="◦"/>
            </a:pPr>
            <a:r>
              <a:rPr lang="en-US" sz="2230">
                <a:latin typeface="Helvetica Neue"/>
                <a:ea typeface="Helvetica Neue"/>
                <a:cs typeface="Helvetica Neue"/>
                <a:sym typeface="Helvetica Neue"/>
              </a:rPr>
              <a:t>The training data for machine and deep learning models was from around Jan-Aug; test data was from Aug-Dec</a:t>
            </a:r>
            <a:endParaRPr sz="223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0205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30"/>
              <a:buFont typeface="Helvetica Neue"/>
              <a:buChar char="■"/>
            </a:pPr>
            <a:r>
              <a:rPr lang="en-US" sz="2230">
                <a:latin typeface="Helvetica Neue"/>
                <a:ea typeface="Helvetica Neue"/>
                <a:cs typeface="Helvetica Neue"/>
                <a:sym typeface="Helvetica Neue"/>
              </a:rPr>
              <a:t>Randoming 6 hour chunks involved shuffling the rows; improved the results drastically</a:t>
            </a:r>
            <a:endParaRPr sz="223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0182" lvl="1" marL="384048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30"/>
              <a:buFont typeface="Helvetica Neue"/>
              <a:buChar char="◦"/>
            </a:pPr>
            <a:r>
              <a:rPr lang="en-US" sz="2230">
                <a:latin typeface="Helvetica Neue"/>
                <a:ea typeface="Helvetica Neue"/>
                <a:cs typeface="Helvetica Neue"/>
                <a:sym typeface="Helvetica Neue"/>
              </a:rPr>
              <a:t>Decided which factors to keep</a:t>
            </a:r>
            <a:endParaRPr sz="223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0205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30"/>
              <a:buFont typeface="Helvetica Neue"/>
              <a:buChar char="■"/>
            </a:pPr>
            <a:r>
              <a:rPr lang="en-US" sz="223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Ran code that used LSTM and tried the different combinations of factors to see which one produced low MAE/RMSE/R2 Score</a:t>
            </a:r>
            <a:endParaRPr sz="223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0182" lvl="1" marL="384048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30"/>
              <a:buFont typeface="Helvetica Neue"/>
              <a:buChar char="◦"/>
            </a:pPr>
            <a:r>
              <a:rPr lang="en-US" sz="2230">
                <a:latin typeface="Helvetica Neue"/>
                <a:ea typeface="Helvetica Neue"/>
                <a:cs typeface="Helvetica Neue"/>
                <a:sym typeface="Helvetica Neue"/>
              </a:rPr>
              <a:t>Finding the best way to optimize the models</a:t>
            </a:r>
            <a:endParaRPr sz="223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0205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30"/>
              <a:buFont typeface="Helvetica Neue"/>
              <a:buChar char="■"/>
            </a:pPr>
            <a:r>
              <a:rPr lang="en-US" sz="2230">
                <a:latin typeface="Helvetica Neue"/>
                <a:ea typeface="Helvetica Neue"/>
                <a:cs typeface="Helvetica Neue"/>
                <a:sym typeface="Helvetica Neue"/>
              </a:rPr>
              <a:t>Utilized Grid Search CV (exhaustive search to fine tune parameters in machine learning models)</a:t>
            </a:r>
            <a:endParaRPr sz="223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0182" lvl="1" marL="384048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30"/>
              <a:buFont typeface="Helvetica Neue"/>
              <a:buChar char="◦"/>
            </a:pPr>
            <a:r>
              <a:rPr lang="en-US" sz="2230">
                <a:latin typeface="Helvetica Neue"/>
                <a:ea typeface="Helvetica Neue"/>
                <a:cs typeface="Helvetica Neue"/>
                <a:sym typeface="Helvetica Neue"/>
              </a:rPr>
              <a:t>Compared the optimized machine learning models</a:t>
            </a:r>
            <a:endParaRPr sz="223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3" name="Google Shape;103;gdde543b3f0_0_0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04" name="Google Shape;104;gdde543b3f0_0_0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105" name="Google Shape;105;gdde543b3f0_0_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gdde543b3f0_0_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ge20c90f486_0_42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12" name="Google Shape;112;ge20c90f486_0_42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113" name="Google Shape;113;ge20c90f486_0_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ge20c90f486_0_4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15" name="Google Shape;115;ge20c90f486_0_42"/>
          <p:cNvGraphicFramePr/>
          <p:nvPr/>
        </p:nvGraphicFramePr>
        <p:xfrm>
          <a:off x="45788" y="3009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{BBE652AE-60CA-4BFE-A3FA-FB472141D071}</a:tableStyleId>
              </a:tblPr>
              <a:tblGrid>
                <a:gridCol w="930800"/>
                <a:gridCol w="930800"/>
                <a:gridCol w="930800"/>
                <a:gridCol w="930800"/>
                <a:gridCol w="930800"/>
                <a:gridCol w="930800"/>
                <a:gridCol w="930800"/>
                <a:gridCol w="930800"/>
                <a:gridCol w="930800"/>
                <a:gridCol w="930800"/>
                <a:gridCol w="930800"/>
                <a:gridCol w="930800"/>
                <a:gridCol w="930800"/>
              </a:tblGrid>
              <a:tr h="839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Weekday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Peak Hour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Holiday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Hurricane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Precip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Volume (Hour - 6)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...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Weekday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Peak Hour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Holiday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Hurricane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Precip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Volume (Current Hour)</a:t>
                      </a:r>
                      <a:endParaRPr sz="13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6" name="Google Shape;116;ge20c90f486_0_42"/>
          <p:cNvSpPr txBox="1"/>
          <p:nvPr/>
        </p:nvSpPr>
        <p:spPr>
          <a:xfrm>
            <a:off x="1313513" y="1635575"/>
            <a:ext cx="9528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Formatted the data for machine learning algorithms like so: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e20c90f486_0_42"/>
          <p:cNvSpPr txBox="1"/>
          <p:nvPr/>
        </p:nvSpPr>
        <p:spPr>
          <a:xfrm>
            <a:off x="1313500" y="4524495"/>
            <a:ext cx="9528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Then randomized the rows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ge20c90f486_0_24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23" name="Google Shape;123;ge20c90f486_0_24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124" name="Google Shape;124;ge20c90f486_0_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ge20c90f486_0_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6" name="Google Shape;126;ge20c90f486_0_24"/>
          <p:cNvSpPr txBox="1"/>
          <p:nvPr/>
        </p:nvSpPr>
        <p:spPr>
          <a:xfrm>
            <a:off x="500000" y="1464525"/>
            <a:ext cx="28857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Calibri"/>
                <a:ea typeface="Calibri"/>
                <a:cs typeface="Calibri"/>
                <a:sym typeface="Calibri"/>
              </a:rPr>
              <a:t>Columns Used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0 = Datetime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1 = Weekday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2 = Peak Hour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3 = Holiday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4 = Hurricane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5 = Precipitation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6 = Volume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ge20c90f486_0_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2975" y="2165775"/>
            <a:ext cx="7696200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20c90f486_0_34"/>
          <p:cNvSpPr txBox="1"/>
          <p:nvPr/>
        </p:nvSpPr>
        <p:spPr>
          <a:xfrm>
            <a:off x="1333611" y="183150"/>
            <a:ext cx="9488100" cy="6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Machine Learning (taking into account time and factors)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latin typeface="Helvetica Neue"/>
                <a:ea typeface="Helvetica Neue"/>
                <a:cs typeface="Helvetica Neue"/>
                <a:sym typeface="Helvetica Neue"/>
              </a:rPr>
              <a:t>Multiple Linear Regression: normalize = True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latin typeface="Helvetica Neue"/>
                <a:ea typeface="Helvetica Neue"/>
                <a:cs typeface="Helvetica Neue"/>
                <a:sym typeface="Helvetica Neue"/>
              </a:rPr>
              <a:t>Decision Tree: criterion = ‘mae’, max_depth = 7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latin typeface="Helvetica Neue"/>
                <a:ea typeface="Helvetica Neue"/>
                <a:cs typeface="Helvetica Neue"/>
                <a:sym typeface="Helvetica Neue"/>
              </a:rPr>
              <a:t>Random Forest: max_depth = None, min_samples_split = 8, n_estimators = 99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latin typeface="Helvetica Neue"/>
                <a:ea typeface="Helvetica Neue"/>
                <a:cs typeface="Helvetica Neue"/>
                <a:sym typeface="Helvetica Neue"/>
              </a:rPr>
              <a:t>SVR: kernel = ‘rbf’, gamma = ‘scale’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latin typeface="Helvetica Neue"/>
                <a:ea typeface="Helvetica Neue"/>
                <a:cs typeface="Helvetica Neue"/>
                <a:sym typeface="Helvetica Neue"/>
              </a:rPr>
              <a:t>KNN: algorithm = ‘auto’, weights = ‘distance’, n_neighbors = 17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latin typeface="Helvetica Neue"/>
                <a:ea typeface="Helvetica Neue"/>
                <a:cs typeface="Helvetica Neue"/>
                <a:sym typeface="Helvetica Neue"/>
              </a:rPr>
              <a:t>XGBRegressor: booster = ‘gbtree’, n_thread = 1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33" name="Google Shape;133;ge20c90f486_0_34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34" name="Google Shape;134;ge20c90f486_0_34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135" name="Google Shape;135;ge20c90f486_0_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ge20c90f486_0_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ge20c90f486_0_53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42" name="Google Shape;142;ge20c90f486_0_53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143" name="Google Shape;143;ge20c90f486_0_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ge20c90f486_0_5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5" name="Google Shape;145;ge20c90f486_0_53"/>
          <p:cNvSpPr txBox="1"/>
          <p:nvPr/>
        </p:nvSpPr>
        <p:spPr>
          <a:xfrm>
            <a:off x="1301450" y="529075"/>
            <a:ext cx="260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Multiple Linear Regression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e20c90f486_0_53"/>
          <p:cNvSpPr txBox="1"/>
          <p:nvPr/>
        </p:nvSpPr>
        <p:spPr>
          <a:xfrm>
            <a:off x="4794900" y="529075"/>
            <a:ext cx="260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Decision Tree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e20c90f486_0_53"/>
          <p:cNvSpPr txBox="1"/>
          <p:nvPr/>
        </p:nvSpPr>
        <p:spPr>
          <a:xfrm>
            <a:off x="8212150" y="529075"/>
            <a:ext cx="260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Random Forest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e20c90f486_0_53"/>
          <p:cNvSpPr txBox="1"/>
          <p:nvPr/>
        </p:nvSpPr>
        <p:spPr>
          <a:xfrm>
            <a:off x="1283113" y="3509825"/>
            <a:ext cx="260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SVR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e20c90f486_0_53"/>
          <p:cNvSpPr txBox="1"/>
          <p:nvPr/>
        </p:nvSpPr>
        <p:spPr>
          <a:xfrm>
            <a:off x="4776563" y="3624450"/>
            <a:ext cx="260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KNN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e20c90f486_0_53"/>
          <p:cNvSpPr txBox="1"/>
          <p:nvPr/>
        </p:nvSpPr>
        <p:spPr>
          <a:xfrm>
            <a:off x="8193813" y="3624450"/>
            <a:ext cx="260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XGBoost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ge20c90f486_0_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7250" y="1081675"/>
            <a:ext cx="3213949" cy="239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e20c90f486_0_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82399" y="1081675"/>
            <a:ext cx="3190523" cy="239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e20c90f486_0_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11296" y="1081675"/>
            <a:ext cx="3203905" cy="239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e20c90f486_0_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1950" y="3873400"/>
            <a:ext cx="3364776" cy="25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e20c90f486_0_5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87282" y="3910025"/>
            <a:ext cx="3380749" cy="251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e20c90f486_0_5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62500" y="3929797"/>
            <a:ext cx="3334800" cy="2480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ge20c90f486_0_67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62" name="Google Shape;162;ge20c90f486_0_67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163" name="Google Shape;163;ge20c90f486_0_6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ge20c90f486_0_6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5" name="Google Shape;165;ge20c90f486_0_67"/>
          <p:cNvSpPr txBox="1"/>
          <p:nvPr/>
        </p:nvSpPr>
        <p:spPr>
          <a:xfrm>
            <a:off x="1377650" y="529075"/>
            <a:ext cx="260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Multiple Linear Regression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e20c90f486_0_67"/>
          <p:cNvSpPr txBox="1"/>
          <p:nvPr/>
        </p:nvSpPr>
        <p:spPr>
          <a:xfrm>
            <a:off x="4794900" y="529075"/>
            <a:ext cx="260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Decision Tree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e20c90f486_0_67"/>
          <p:cNvSpPr txBox="1"/>
          <p:nvPr/>
        </p:nvSpPr>
        <p:spPr>
          <a:xfrm>
            <a:off x="8212150" y="529075"/>
            <a:ext cx="260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Random Forest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e20c90f486_0_67"/>
          <p:cNvSpPr txBox="1"/>
          <p:nvPr/>
        </p:nvSpPr>
        <p:spPr>
          <a:xfrm>
            <a:off x="1359313" y="3624450"/>
            <a:ext cx="260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SVR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e20c90f486_0_67"/>
          <p:cNvSpPr txBox="1"/>
          <p:nvPr/>
        </p:nvSpPr>
        <p:spPr>
          <a:xfrm>
            <a:off x="4776563" y="3624450"/>
            <a:ext cx="260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KNN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e20c90f486_0_67"/>
          <p:cNvSpPr txBox="1"/>
          <p:nvPr/>
        </p:nvSpPr>
        <p:spPr>
          <a:xfrm>
            <a:off x="8193813" y="3624450"/>
            <a:ext cx="260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XGBoost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ge20c90f486_0_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3513" y="1081675"/>
            <a:ext cx="3193821" cy="239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e20c90f486_0_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84083" y="1081675"/>
            <a:ext cx="3187168" cy="239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e20c90f486_0_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05414" y="1081675"/>
            <a:ext cx="3215684" cy="239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e20c90f486_0_6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5162" y="4024650"/>
            <a:ext cx="3187175" cy="238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e20c90f486_0_6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87687" y="3916018"/>
            <a:ext cx="3193799" cy="2382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e20c90f486_0_6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33876" y="3882799"/>
            <a:ext cx="3373447" cy="251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20c90f486_0_100"/>
          <p:cNvSpPr txBox="1"/>
          <p:nvPr/>
        </p:nvSpPr>
        <p:spPr>
          <a:xfrm>
            <a:off x="1349106" y="485000"/>
            <a:ext cx="47469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3000">
                <a:latin typeface="Helvetica Neue"/>
                <a:ea typeface="Helvetica Neue"/>
                <a:cs typeface="Helvetica Neue"/>
                <a:sym typeface="Helvetica Neue"/>
              </a:rPr>
              <a:t>Statistics Summary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82" name="Google Shape;182;ge20c90f486_0_100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83" name="Google Shape;183;ge20c90f486_0_100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184" name="Google Shape;184;ge20c90f486_0_10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ge20c90f486_0_10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86" name="Google Shape;186;ge20c90f486_0_100"/>
          <p:cNvGraphicFramePr/>
          <p:nvPr/>
        </p:nvGraphicFramePr>
        <p:xfrm>
          <a:off x="952500" y="1339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{BBE652AE-60CA-4BFE-A3FA-FB472141D071}</a:tableStyleId>
              </a:tblPr>
              <a:tblGrid>
                <a:gridCol w="2571750"/>
                <a:gridCol w="2571750"/>
                <a:gridCol w="2571750"/>
                <a:gridCol w="2571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Machine Learning Algorithm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Mean Absolute Error (MAE)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Root Mean Squared Error (RMSE)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R2 Score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MLR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92.90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142.49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0.69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Decision Tree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51.57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106.53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0.86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Random Forest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46.70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99.04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0.87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SVR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104.83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156.85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0.5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KNN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51.39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102.52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0.86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XGBoost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51.00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105.30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0.86</a:t>
                      </a:r>
                      <a:endParaRPr sz="24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2021-05-16T03:04:08Z</dcterms:created>
  <dc:creator>Kara</dc:creator>
</cp:coreProperties>
</file>