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00503000000020004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VCHO5tDDO32wjJ+fX1Ievqwe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39D782-5DE7-4555-AA7A-29FE1A9209F5}">
  <a:tblStyle styleId="{6E39D782-5DE7-4555-AA7A-29FE1A9209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ea1c8ac7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dea1c8ac7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ea1c8ac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ea1c8ac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ea1c8ac7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ea1c8ac7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ea1c8ac7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dea1c8ac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ea1c8ac7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dea1c8ac7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ea1c8ac7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dea1c8ac7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e9e5dbf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e9e5dbf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e9e5dbfe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e9e5dbfe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ea1c8ac7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dea1c8ac7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85300" y="1666123"/>
            <a:ext cx="8421300" cy="26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33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mobility model using large-scale data</a:t>
            </a:r>
            <a:br>
              <a:rPr lang="en-US" sz="3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3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lang="en-US" sz="3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Leah </a:t>
            </a:r>
            <a:r>
              <a:rPr lang="en-US" sz="3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Kazenmayer</a:t>
            </a:r>
            <a:r>
              <a:rPr lang="en-US" sz="3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Gabriela Ford</a:t>
            </a:r>
            <a:br>
              <a:rPr lang="en-US" sz="3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lang="en-US" sz="3100" b="1" dirty="0" err="1">
                <a:latin typeface="Helvetica Neue"/>
                <a:ea typeface="Helvetica Neue"/>
                <a:cs typeface="Helvetica Neue"/>
                <a:sym typeface="Helvetica Neue"/>
              </a:rPr>
              <a:t>Samiul</a:t>
            </a:r>
            <a:r>
              <a:rPr lang="en-US" sz="3100" b="1" dirty="0">
                <a:latin typeface="Helvetica Neue"/>
                <a:ea typeface="Helvetica Neue"/>
                <a:cs typeface="Helvetica Neue"/>
                <a:sym typeface="Helvetica Neue"/>
              </a:rPr>
              <a:t> Hasan &amp; </a:t>
            </a:r>
            <a:r>
              <a:rPr lang="en-US" sz="3100" b="1" dirty="0" err="1">
                <a:latin typeface="Helvetica Neue"/>
                <a:ea typeface="Helvetica Neue"/>
                <a:cs typeface="Helvetica Neue"/>
                <a:sym typeface="Helvetica Neue"/>
              </a:rPr>
              <a:t>Damla</a:t>
            </a:r>
            <a:r>
              <a:rPr lang="en-US" sz="3100" b="1" dirty="0">
                <a:latin typeface="Helvetica Neue"/>
                <a:ea typeface="Helvetica Neue"/>
                <a:cs typeface="Helvetica Neue"/>
                <a:sym typeface="Helvetica Neue"/>
              </a:rPr>
              <a:t> Turgut</a:t>
            </a:r>
            <a:endParaRPr sz="3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3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3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3 (May 31 – June 4, 2021) </a:t>
            </a:r>
            <a:endParaRPr sz="3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6" name="Google Shape;86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87" name="Google Shape;87;p1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a1c8ac7a_0_63"/>
          <p:cNvSpPr txBox="1"/>
          <p:nvPr/>
        </p:nvSpPr>
        <p:spPr>
          <a:xfrm>
            <a:off x="2090550" y="765575"/>
            <a:ext cx="80109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01168" marR="0" lvl="1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lang="en-US" sz="303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2690"/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30"/>
              <a:buFont typeface="Calibri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Running statistical analyses to see which factors play a significant role in affecting traffic volume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Continue collecting data related to our factors that affect volume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Potentially starting the machine learning model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7" name="Google Shape;157;gdea1c8ac7a_0_63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58" name="Google Shape;158;gdea1c8ac7a_0_63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159" name="Google Shape;159;gdea1c8ac7a_0_63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dea1c8ac7a_0_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ea1c8ac7a_0_11"/>
          <p:cNvSpPr txBox="1"/>
          <p:nvPr/>
        </p:nvSpPr>
        <p:spPr>
          <a:xfrm>
            <a:off x="1028550" y="545375"/>
            <a:ext cx="10134900" cy="57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01168" marR="0" lvl="1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lang="en-US" sz="303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We defined the scope our project and selected the corridor of analysis. 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We successfully found an efficient method to find hourly volumes for one intersection signal for one year.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We started collecting data sets that will potentially affect volume: holidays in the year, weather, hurricanes, accidents etc… 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We successfully figured out our purpose of the project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2" indent="-42100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■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Road construction or land use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4" name="Google Shape;94;gdea1c8ac7a_0_1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dea1c8ac7a_0_1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96" name="Google Shape;96;gdea1c8ac7a_0_11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dea1c8ac7a_0_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dea1c8ac7a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0" y="163550"/>
            <a:ext cx="6021657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dea1c8ac7a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550" y="152400"/>
            <a:ext cx="6021649" cy="657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gdea1c8ac7a_0_2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9" name="Google Shape;109;gdea1c8ac7a_0_2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110" name="Google Shape;110;gdea1c8ac7a_0_2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gdea1c8ac7a_0_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gdea1c8ac7a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013" y="642637"/>
            <a:ext cx="10029300" cy="55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gdea1c8ac7a_0_2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8" name="Google Shape;118;gdea1c8ac7a_0_2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119" name="Google Shape;119;gdea1c8ac7a_0_20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dea1c8ac7a_0_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gdea1c8ac7a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2775" y="120150"/>
            <a:ext cx="8726451" cy="620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gdea1c8ac7a_0_3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7" name="Google Shape;127;gdea1c8ac7a_0_3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128" name="Google Shape;128;gdea1c8ac7a_0_39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dea1c8ac7a_0_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gdea1c8ac7a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0350" y="277725"/>
            <a:ext cx="3262150" cy="60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dea1c8ac7a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1800" y="1745088"/>
            <a:ext cx="7404699" cy="313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de9e5dbfe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3400"/>
            <a:ext cx="11887200" cy="3571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e9e5dbfe7_0_13"/>
          <p:cNvSpPr txBox="1">
            <a:spLocks noGrp="1"/>
          </p:cNvSpPr>
          <p:nvPr>
            <p:ph type="body" idx="1"/>
          </p:nvPr>
        </p:nvSpPr>
        <p:spPr>
          <a:xfrm>
            <a:off x="765700" y="420475"/>
            <a:ext cx="10515600" cy="58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/>
              <a:t>Factors affecting volume</a:t>
            </a:r>
            <a:endParaRPr u="sng"/>
          </a:p>
        </p:txBody>
      </p:sp>
      <p:graphicFrame>
        <p:nvGraphicFramePr>
          <p:cNvPr id="142" name="Google Shape;142;gde9e5dbfe7_0_13"/>
          <p:cNvGraphicFramePr/>
          <p:nvPr/>
        </p:nvGraphicFramePr>
        <p:xfrm>
          <a:off x="2554625" y="239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{6E39D782-5DE7-4555-AA7A-29FE1A9209F5}</a:tableStyleId>
              </a:tblPr>
              <a:tblGrid>
                <a:gridCol w="34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Weather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Rain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rain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5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Hurricanes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Pre hurricane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Hurricane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Hurricane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ea1c8ac7a_0_55"/>
          <p:cNvSpPr txBox="1"/>
          <p:nvPr/>
        </p:nvSpPr>
        <p:spPr>
          <a:xfrm>
            <a:off x="1898250" y="146775"/>
            <a:ext cx="8395500" cy="6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01168" marR="0" lvl="1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lang="en-US" sz="303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2690"/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30"/>
              <a:buFont typeface="Calibri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Trying to weigh the importance of the analysis of this data and look for a purpose that would solve a problem. 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As there are 350 signals, it was difficult to choose one corridor that would benefit our research. We chose 426 because it is a big street that is comprised of different land uses, and we were already processing data from that street anyway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4048" marR="0" lvl="1" indent="-26098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30"/>
              <a:buFont typeface="Helvetica Neue"/>
              <a:buChar char="◦"/>
            </a:pPr>
            <a:r>
              <a:rPr lang="en-US" sz="3030">
                <a:latin typeface="Helvetica Neue"/>
                <a:ea typeface="Helvetica Neue"/>
                <a:cs typeface="Helvetica Neue"/>
                <a:sym typeface="Helvetica Neue"/>
              </a:rPr>
              <a:t>How to use weather? No permanent solution.</a:t>
            </a:r>
            <a:endParaRPr sz="303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8" name="Google Shape;148;gdea1c8ac7a_0_5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49" name="Google Shape;149;gdea1c8ac7a_0_5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id="150" name="Google Shape;150;gdea1c8ac7a_0_55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gdea1c8ac7a_0_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Helvetica Neue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</dc:creator>
  <cp:lastModifiedBy>Leah Kazenmayer</cp:lastModifiedBy>
  <cp:revision>1</cp:revision>
  <dcterms:created xsi:type="dcterms:W3CDTF">2021-05-16T03:04:08Z</dcterms:created>
  <dcterms:modified xsi:type="dcterms:W3CDTF">2021-06-24T23:03:25Z</dcterms:modified>
</cp:coreProperties>
</file>