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Helvetica Neue"/>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iWW60RcHuipzrmjm3Wl8yCEtt4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HelveticaNeue-boldItalic.fntdata"/><Relationship Id="rId10" Type="http://schemas.openxmlformats.org/officeDocument/2006/relationships/font" Target="fonts/HelveticaNeue-italic.fntdata"/><Relationship Id="rId12" Type="http://customschemas.google.com/relationships/presentationmetadata" Target="metadata"/><Relationship Id="rId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0d3637392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ge0d3637392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0d363739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ge0d3637392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080816" y="201117"/>
            <a:ext cx="8421385" cy="1693241"/>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Project #:6 </a:t>
            </a:r>
            <a:r>
              <a:rPr b="1" i="0" lang="en-US" sz="2000" u="none" cap="none" strike="noStrike">
                <a:solidFill>
                  <a:schemeClr val="dk1"/>
                </a:solidFill>
                <a:latin typeface="Helvetica Neue"/>
                <a:ea typeface="Helvetica Neue"/>
                <a:cs typeface="Helvetica Neue"/>
                <a:sym typeface="Helvetica Neue"/>
              </a:rPr>
              <a:t>Processing data from a visual IoT sensor of fluid/structure interactions with machine learning</a:t>
            </a:r>
            <a:br>
              <a:rPr b="0" i="0" lang="en-US" sz="2000" u="none" cap="none" strike="noStrike">
                <a:solidFill>
                  <a:schemeClr val="dk1"/>
                </a:solidFill>
                <a:latin typeface="Helvetica Neue"/>
                <a:ea typeface="Helvetica Neue"/>
                <a:cs typeface="Helvetica Neue"/>
                <a:sym typeface="Helvetica Neue"/>
              </a:rPr>
            </a:br>
            <a:br>
              <a:rPr b="0" i="0" lang="en-US" sz="2000" u="none" cap="none" strike="noStrike">
                <a:solidFill>
                  <a:schemeClr val="dk1"/>
                </a:solidFill>
                <a:latin typeface="Helvetica Neue"/>
                <a:ea typeface="Helvetica Neue"/>
                <a:cs typeface="Helvetica Neue"/>
                <a:sym typeface="Helvetica Neue"/>
              </a:rPr>
            </a:br>
            <a:r>
              <a:rPr b="0" i="0" lang="en-US" sz="1800" u="none" cap="none" strike="noStrike">
                <a:solidFill>
                  <a:schemeClr val="dk1"/>
                </a:solidFill>
                <a:latin typeface="Helvetica Neue"/>
                <a:ea typeface="Helvetica Neue"/>
                <a:cs typeface="Helvetica Neue"/>
                <a:sym typeface="Helvetica Neue"/>
              </a:rPr>
              <a:t>REU Students: </a:t>
            </a:r>
            <a:r>
              <a:rPr b="1" i="0" lang="en-US" sz="1800" u="none" cap="none" strike="noStrike">
                <a:solidFill>
                  <a:schemeClr val="dk1"/>
                </a:solidFill>
                <a:latin typeface="Helvetica Neue"/>
                <a:ea typeface="Helvetica Neue"/>
                <a:cs typeface="Helvetica Neue"/>
                <a:sym typeface="Helvetica Neue"/>
              </a:rPr>
              <a:t>Nicholas Boyum, and Jacob Buckelew</a:t>
            </a:r>
            <a:br>
              <a:rPr b="0" i="0" lang="en-US" sz="1800" u="none" cap="none" strike="noStrike">
                <a:solidFill>
                  <a:schemeClr val="dk1"/>
                </a:solidFill>
                <a:latin typeface="Helvetica Neue"/>
                <a:ea typeface="Helvetica Neue"/>
                <a:cs typeface="Helvetica Neue"/>
                <a:sym typeface="Helvetica Neue"/>
              </a:rPr>
            </a:br>
            <a:r>
              <a:rPr b="0" i="0" lang="en-US" sz="1800" u="none" cap="none" strike="noStrike">
                <a:solidFill>
                  <a:srgbClr val="000000"/>
                </a:solidFill>
                <a:latin typeface="Helvetica Neue"/>
                <a:ea typeface="Helvetica Neue"/>
                <a:cs typeface="Helvetica Neue"/>
                <a:sym typeface="Helvetica Neue"/>
              </a:rPr>
              <a:t>Faculty mentor(s): Andrew Dickerson and Damla Turgut</a:t>
            </a:r>
            <a:endParaRPr b="1" i="0" sz="1800" u="none" cap="none" strike="noStrike">
              <a:solidFill>
                <a:srgbClr val="000000"/>
              </a:solidFill>
              <a:latin typeface="Helvetica Neue"/>
              <a:ea typeface="Helvetica Neue"/>
              <a:cs typeface="Helvetica Neue"/>
              <a:sym typeface="Helvetica Neue"/>
            </a:endParaRPr>
          </a:p>
        </p:txBody>
      </p:sp>
      <p:sp>
        <p:nvSpPr>
          <p:cNvPr id="85" name="Google Shape;85;p1"/>
          <p:cNvSpPr txBox="1"/>
          <p:nvPr/>
        </p:nvSpPr>
        <p:spPr>
          <a:xfrm>
            <a:off x="692250" y="1718700"/>
            <a:ext cx="10807500" cy="4201800"/>
          </a:xfrm>
          <a:prstGeom prst="rect">
            <a:avLst/>
          </a:prstGeom>
          <a:noFill/>
          <a:ln>
            <a:noFill/>
          </a:ln>
        </p:spPr>
        <p:txBody>
          <a:bodyPr anchorCtr="0" anchor="t" bIns="45700" lIns="0" spcFirstLastPara="1" rIns="0" wrap="square" tIns="45700">
            <a:normAutofit/>
          </a:bodyPr>
          <a:lstStyle/>
          <a:p>
            <a:pPr indent="0" lvl="1" marL="201168" marR="0" rtl="0" algn="l">
              <a:lnSpc>
                <a:spcPct val="90000"/>
              </a:lnSpc>
              <a:spcBef>
                <a:spcPts val="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Week # 6 (June </a:t>
            </a:r>
            <a:r>
              <a:rPr b="1" lang="en-US" sz="1800">
                <a:latin typeface="Helvetica Neue"/>
                <a:ea typeface="Helvetica Neue"/>
                <a:cs typeface="Helvetica Neue"/>
                <a:sym typeface="Helvetica Neue"/>
              </a:rPr>
              <a:t>28</a:t>
            </a:r>
            <a:r>
              <a:rPr b="1" i="0" lang="en-US" sz="1800" u="none" cap="none" strike="noStrike">
                <a:solidFill>
                  <a:srgbClr val="000000"/>
                </a:solidFill>
                <a:latin typeface="Helvetica Neue"/>
                <a:ea typeface="Helvetica Neue"/>
                <a:cs typeface="Helvetica Neue"/>
                <a:sym typeface="Helvetica Neue"/>
              </a:rPr>
              <a:t> - </a:t>
            </a:r>
            <a:r>
              <a:rPr b="1" lang="en-US" sz="1800">
                <a:latin typeface="Helvetica Neue"/>
                <a:ea typeface="Helvetica Neue"/>
                <a:cs typeface="Helvetica Neue"/>
                <a:sym typeface="Helvetica Neue"/>
              </a:rPr>
              <a:t>July 2</a:t>
            </a:r>
            <a:r>
              <a:rPr b="1" i="0" lang="en-US" sz="1800" u="none" cap="none" strike="noStrike">
                <a:solidFill>
                  <a:srgbClr val="000000"/>
                </a:solidFill>
                <a:latin typeface="Helvetica Neue"/>
                <a:ea typeface="Helvetica Neue"/>
                <a:cs typeface="Helvetica Neue"/>
                <a:sym typeface="Helvetica Neue"/>
              </a:rPr>
              <a:t>) </a:t>
            </a:r>
            <a:endParaRPr b="1" i="0" sz="1800" u="none" cap="none" strike="noStrike">
              <a:solidFill>
                <a:srgbClr val="000000"/>
              </a:solidFill>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Accomplishments:</a:t>
            </a:r>
            <a:endParaRPr b="1" i="0" sz="1800" u="none" cap="none" strike="noStrike">
              <a:solidFill>
                <a:srgbClr val="000000"/>
              </a:solidFill>
              <a:latin typeface="Helvetica Neue"/>
              <a:ea typeface="Helvetica Neue"/>
              <a:cs typeface="Helvetica Neue"/>
              <a:sym typeface="Helvetica Neue"/>
            </a:endParaRPr>
          </a:p>
          <a:p>
            <a:pPr indent="-285750" lvl="1" marL="285750" marR="0" rtl="0" algn="l">
              <a:lnSpc>
                <a:spcPct val="90000"/>
              </a:lnSpc>
              <a:spcBef>
                <a:spcPts val="600"/>
              </a:spcBef>
              <a:spcAft>
                <a:spcPts val="0"/>
              </a:spcAft>
              <a:buClr>
                <a:srgbClr val="000000"/>
              </a:buClr>
              <a:buSzPts val="1800"/>
              <a:buFont typeface="Helvetica Neue"/>
              <a:buChar char="◦"/>
            </a:pPr>
            <a:r>
              <a:rPr lang="en-US" sz="1800">
                <a:solidFill>
                  <a:schemeClr val="dk1"/>
                </a:solidFill>
                <a:latin typeface="Helvetica Neue"/>
                <a:ea typeface="Helvetica Neue"/>
                <a:cs typeface="Helvetica Neue"/>
                <a:sym typeface="Helvetica Neue"/>
              </a:rPr>
              <a:t>Applied Neverwet coating and </a:t>
            </a:r>
            <a:r>
              <a:rPr lang="en-US" sz="1800">
                <a:solidFill>
                  <a:schemeClr val="dk1"/>
                </a:solidFill>
                <a:latin typeface="Helvetica Neue"/>
                <a:ea typeface="Helvetica Neue"/>
                <a:cs typeface="Helvetica Neue"/>
                <a:sym typeface="Helvetica Neue"/>
              </a:rPr>
              <a:t>determined</a:t>
            </a:r>
            <a:r>
              <a:rPr lang="en-US" sz="1800">
                <a:solidFill>
                  <a:schemeClr val="dk1"/>
                </a:solidFill>
                <a:latin typeface="Helvetica Neue"/>
                <a:ea typeface="Helvetica Neue"/>
                <a:cs typeface="Helvetica Neue"/>
                <a:sym typeface="Helvetica Neue"/>
              </a:rPr>
              <a:t> that it would need to be reapplied daily</a:t>
            </a:r>
            <a:endParaRPr sz="1800">
              <a:solidFill>
                <a:schemeClr val="dk1"/>
              </a:solidFill>
              <a:latin typeface="Helvetica Neue"/>
              <a:ea typeface="Helvetica Neue"/>
              <a:cs typeface="Helvetica Neue"/>
              <a:sym typeface="Helvetica Neue"/>
            </a:endParaRPr>
          </a:p>
          <a:p>
            <a:pPr indent="-285750" lvl="1" marL="285750" marR="0" rtl="0" algn="l">
              <a:lnSpc>
                <a:spcPct val="90000"/>
              </a:lnSpc>
              <a:spcBef>
                <a:spcPts val="60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Needed to buy more but we were able to make what we had last. Completed over 200 trials </a:t>
            </a:r>
            <a:endParaRPr sz="1800">
              <a:solidFill>
                <a:schemeClr val="dk1"/>
              </a:solidFill>
              <a:latin typeface="Helvetica Neue"/>
              <a:ea typeface="Helvetica Neue"/>
              <a:cs typeface="Helvetica Neue"/>
              <a:sym typeface="Helvetica Neue"/>
            </a:endParaRPr>
          </a:p>
          <a:p>
            <a:pPr indent="-285750" lvl="1" marL="285750" marR="0" rtl="0" algn="l">
              <a:lnSpc>
                <a:spcPct val="90000"/>
              </a:lnSpc>
              <a:spcBef>
                <a:spcPts val="60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Began training and testing our models using the most up-to-date dataset</a:t>
            </a:r>
            <a:endParaRPr sz="18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t/>
            </a:r>
            <a:endParaRPr b="1">
              <a:latin typeface="Calibri"/>
              <a:ea typeface="Calibri"/>
              <a:cs typeface="Calibri"/>
              <a:sym typeface="Calibri"/>
            </a:endParaRPr>
          </a:p>
          <a:p>
            <a:pPr indent="0" lvl="0" marL="0" marR="0" rtl="0" algn="l">
              <a:lnSpc>
                <a:spcPct val="90000"/>
              </a:lnSpc>
              <a:spcBef>
                <a:spcPts val="600"/>
              </a:spcBef>
              <a:spcAft>
                <a:spcPts val="0"/>
              </a:spcAft>
              <a:buNone/>
            </a:pPr>
            <a:r>
              <a:t/>
            </a:r>
            <a:endParaRPr sz="1800">
              <a:solidFill>
                <a:schemeClr val="dk1"/>
              </a:solidFill>
              <a:latin typeface="Helvetica Neue"/>
              <a:ea typeface="Helvetica Neue"/>
              <a:cs typeface="Helvetica Neue"/>
              <a:sym typeface="Helvetica Neue"/>
            </a:endParaRPr>
          </a:p>
        </p:txBody>
      </p:sp>
      <p:grpSp>
        <p:nvGrpSpPr>
          <p:cNvPr id="86" name="Google Shape;86;p1"/>
          <p:cNvGrpSpPr/>
          <p:nvPr/>
        </p:nvGrpSpPr>
        <p:grpSpPr>
          <a:xfrm>
            <a:off x="-36684" y="5846980"/>
            <a:ext cx="12228684" cy="1086465"/>
            <a:chOff x="-36684" y="5846980"/>
            <a:chExt cx="12228684" cy="1086465"/>
          </a:xfrm>
        </p:grpSpPr>
        <p:sp>
          <p:nvSpPr>
            <p:cNvPr id="87" name="Google Shape;87;p1"/>
            <p:cNvSpPr/>
            <p:nvPr/>
          </p:nvSpPr>
          <p:spPr>
            <a:xfrm>
              <a:off x="0" y="6499123"/>
              <a:ext cx="12192000" cy="358877"/>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88" name="Google Shape;88;p1"/>
            <p:cNvPicPr preferRelativeResize="0"/>
            <p:nvPr/>
          </p:nvPicPr>
          <p:blipFill rotWithShape="1">
            <a:blip r:embed="rId3">
              <a:alphaModFix/>
            </a:blip>
            <a:srcRect b="0" l="0" r="0" t="0"/>
            <a:stretch/>
          </p:blipFill>
          <p:spPr>
            <a:xfrm>
              <a:off x="-36684" y="5846980"/>
              <a:ext cx="1080816" cy="1086465"/>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pic>
        <p:nvPicPr>
          <p:cNvPr id="90" name="Google Shape;90;p1"/>
          <p:cNvPicPr preferRelativeResize="0"/>
          <p:nvPr/>
        </p:nvPicPr>
        <p:blipFill>
          <a:blip r:embed="rId5">
            <a:alphaModFix/>
          </a:blip>
          <a:stretch>
            <a:fillRect/>
          </a:stretch>
        </p:blipFill>
        <p:spPr>
          <a:xfrm>
            <a:off x="6551700" y="4076125"/>
            <a:ext cx="4864374" cy="2272400"/>
          </a:xfrm>
          <a:prstGeom prst="rect">
            <a:avLst/>
          </a:prstGeom>
          <a:noFill/>
          <a:ln>
            <a:noFill/>
          </a:ln>
        </p:spPr>
      </p:pic>
      <p:pic>
        <p:nvPicPr>
          <p:cNvPr id="91" name="Google Shape;91;p1"/>
          <p:cNvPicPr preferRelativeResize="0"/>
          <p:nvPr/>
        </p:nvPicPr>
        <p:blipFill>
          <a:blip r:embed="rId6">
            <a:alphaModFix/>
          </a:blip>
          <a:stretch>
            <a:fillRect/>
          </a:stretch>
        </p:blipFill>
        <p:spPr>
          <a:xfrm>
            <a:off x="927825" y="4122450"/>
            <a:ext cx="4963125" cy="2179750"/>
          </a:xfrm>
          <a:prstGeom prst="rect">
            <a:avLst/>
          </a:prstGeom>
          <a:noFill/>
          <a:ln>
            <a:noFill/>
          </a:ln>
        </p:spPr>
      </p:pic>
      <p:sp>
        <p:nvSpPr>
          <p:cNvPr id="92" name="Google Shape;92;p1"/>
          <p:cNvSpPr txBox="1"/>
          <p:nvPr/>
        </p:nvSpPr>
        <p:spPr>
          <a:xfrm>
            <a:off x="1576297" y="3670563"/>
            <a:ext cx="334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Results after conducting 276 Trials</a:t>
            </a:r>
            <a:endParaRPr b="1">
              <a:latin typeface="Calibri"/>
              <a:ea typeface="Calibri"/>
              <a:cs typeface="Calibri"/>
              <a:sym typeface="Calibri"/>
            </a:endParaRPr>
          </a:p>
        </p:txBody>
      </p:sp>
      <p:sp>
        <p:nvSpPr>
          <p:cNvPr id="93" name="Google Shape;93;p1"/>
          <p:cNvSpPr txBox="1"/>
          <p:nvPr/>
        </p:nvSpPr>
        <p:spPr>
          <a:xfrm>
            <a:off x="7311985" y="3722238"/>
            <a:ext cx="334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Results after conducting 480 Trials</a:t>
            </a:r>
            <a:endParaRPr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e0d3637392_1_10"/>
          <p:cNvSpPr txBox="1"/>
          <p:nvPr/>
        </p:nvSpPr>
        <p:spPr>
          <a:xfrm>
            <a:off x="446175" y="604375"/>
            <a:ext cx="10807500" cy="4841100"/>
          </a:xfrm>
          <a:prstGeom prst="rect">
            <a:avLst/>
          </a:prstGeom>
          <a:noFill/>
          <a:ln>
            <a:noFill/>
          </a:ln>
        </p:spPr>
        <p:txBody>
          <a:bodyPr anchorCtr="0" anchor="t" bIns="45700" lIns="0" spcFirstLastPara="1" rIns="0" wrap="square" tIns="45700">
            <a:normAutofit/>
          </a:bodyPr>
          <a:lstStyle/>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chemeClr val="dk1"/>
                </a:solidFill>
                <a:latin typeface="Helvetica Neue"/>
                <a:ea typeface="Helvetica Neue"/>
                <a:cs typeface="Helvetica Neue"/>
                <a:sym typeface="Helvetica Neue"/>
              </a:rPr>
              <a:t>Problem &amp; Solutions</a:t>
            </a:r>
            <a:endParaRPr b="1" sz="1800">
              <a:solidFill>
                <a:schemeClr val="dk1"/>
              </a:solidFill>
              <a:latin typeface="Helvetica Neue"/>
              <a:ea typeface="Helvetica Neue"/>
              <a:cs typeface="Helvetica Neue"/>
              <a:sym typeface="Helvetica Neue"/>
            </a:endParaRPr>
          </a:p>
          <a:p>
            <a:pPr indent="-285750" lvl="1" marL="742950" marR="0" rtl="0" algn="l">
              <a:lnSpc>
                <a:spcPct val="90000"/>
              </a:lnSpc>
              <a:spcBef>
                <a:spcPts val="600"/>
              </a:spcBef>
              <a:spcAft>
                <a:spcPts val="0"/>
              </a:spcAft>
              <a:buClr>
                <a:srgbClr val="000000"/>
              </a:buClr>
              <a:buSzPts val="1800"/>
              <a:buFont typeface="Helvetica Neue"/>
              <a:buChar char="◦"/>
            </a:pPr>
            <a:r>
              <a:rPr lang="en-US" sz="1800">
                <a:latin typeface="Helvetica Neue"/>
                <a:ea typeface="Helvetica Neue"/>
                <a:cs typeface="Helvetica Neue"/>
                <a:sym typeface="Helvetica Neue"/>
              </a:rPr>
              <a:t>Due to the rain all week we had trouble re</a:t>
            </a:r>
            <a:r>
              <a:rPr lang="en-US" sz="1800">
                <a:latin typeface="Helvetica Neue"/>
                <a:ea typeface="Helvetica Neue"/>
                <a:cs typeface="Helvetica Neue"/>
                <a:sym typeface="Helvetica Neue"/>
              </a:rPr>
              <a:t>applying</a:t>
            </a:r>
            <a:r>
              <a:rPr lang="en-US" sz="1800">
                <a:latin typeface="Helvetica Neue"/>
                <a:ea typeface="Helvetica Neue"/>
                <a:cs typeface="Helvetica Neue"/>
                <a:sym typeface="Helvetica Neue"/>
              </a:rPr>
              <a:t> the neverwet coating.</a:t>
            </a:r>
            <a:endParaRPr sz="1800">
              <a:latin typeface="Helvetica Neue"/>
              <a:ea typeface="Helvetica Neue"/>
              <a:cs typeface="Helvetica Neue"/>
              <a:sym typeface="Helvetica Neue"/>
            </a:endParaRPr>
          </a:p>
          <a:p>
            <a:pPr indent="-285750" lvl="1" marL="742950"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We </a:t>
            </a:r>
            <a:r>
              <a:rPr lang="en-US" sz="1800">
                <a:latin typeface="Helvetica Neue"/>
                <a:ea typeface="Helvetica Neue"/>
                <a:cs typeface="Helvetica Neue"/>
                <a:sym typeface="Helvetica Neue"/>
              </a:rPr>
              <a:t>almost</a:t>
            </a:r>
            <a:r>
              <a:rPr lang="en-US" sz="1800">
                <a:latin typeface="Helvetica Neue"/>
                <a:ea typeface="Helvetica Neue"/>
                <a:cs typeface="Helvetica Neue"/>
                <a:sym typeface="Helvetica Neue"/>
              </a:rPr>
              <a:t> ran out of neverwet spray and had to ration it.</a:t>
            </a:r>
            <a:endParaRPr sz="1800">
              <a:latin typeface="Helvetica Neue"/>
              <a:ea typeface="Helvetica Neue"/>
              <a:cs typeface="Helvetica Neue"/>
              <a:sym typeface="Helvetica Neue"/>
            </a:endParaRPr>
          </a:p>
          <a:p>
            <a:pPr indent="-285750" lvl="1" marL="742950"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Collecting Data:</a:t>
            </a:r>
            <a:endParaRPr sz="1800">
              <a:latin typeface="Helvetica Neue"/>
              <a:ea typeface="Helvetica Neue"/>
              <a:cs typeface="Helvetica Neue"/>
              <a:sym typeface="Helvetica Neue"/>
            </a:endParaRPr>
          </a:p>
          <a:p>
            <a:pPr indent="-342900" lvl="2" marL="1828800"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Since we are manually collecting our data, it will be best to continue focusing on data collection until the end of the program. Increasing the amount of data has increased the accuracy of our models much more than simply tuning hyperparameters. </a:t>
            </a:r>
            <a:endParaRPr sz="1800">
              <a:latin typeface="Helvetica Neue"/>
              <a:ea typeface="Helvetica Neue"/>
              <a:cs typeface="Helvetica Neue"/>
              <a:sym typeface="Helvetica Neue"/>
            </a:endParaRPr>
          </a:p>
          <a:p>
            <a:pPr indent="0" lvl="0" marL="1371600" marR="0" rtl="0" algn="l">
              <a:lnSpc>
                <a:spcPct val="90000"/>
              </a:lnSpc>
              <a:spcBef>
                <a:spcPts val="600"/>
              </a:spcBef>
              <a:spcAft>
                <a:spcPts val="0"/>
              </a:spcAft>
              <a:buNone/>
            </a:pPr>
            <a:r>
              <a:t/>
            </a:r>
            <a:endParaRPr sz="1800">
              <a:latin typeface="Helvetica Neue"/>
              <a:ea typeface="Helvetica Neue"/>
              <a:cs typeface="Helvetica Neue"/>
              <a:sym typeface="Helvetica Neue"/>
            </a:endParaRPr>
          </a:p>
          <a:p>
            <a:pPr indent="0" lvl="0" marL="0" marR="0" rtl="0" algn="l">
              <a:lnSpc>
                <a:spcPct val="90000"/>
              </a:lnSpc>
              <a:spcBef>
                <a:spcPts val="60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grpSp>
        <p:nvGrpSpPr>
          <p:cNvPr id="99" name="Google Shape;99;ge0d3637392_1_10"/>
          <p:cNvGrpSpPr/>
          <p:nvPr/>
        </p:nvGrpSpPr>
        <p:grpSpPr>
          <a:xfrm>
            <a:off x="-36684" y="5846980"/>
            <a:ext cx="12228684" cy="1086466"/>
            <a:chOff x="-36684" y="5846980"/>
            <a:chExt cx="12228684" cy="1086466"/>
          </a:xfrm>
        </p:grpSpPr>
        <p:sp>
          <p:nvSpPr>
            <p:cNvPr id="100" name="Google Shape;100;ge0d3637392_1_10"/>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01" name="Google Shape;101;ge0d3637392_1_10"/>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02" name="Google Shape;102;ge0d3637392_1_10"/>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e0d3637392_1_0"/>
          <p:cNvSpPr txBox="1"/>
          <p:nvPr/>
        </p:nvSpPr>
        <p:spPr>
          <a:xfrm>
            <a:off x="446175" y="604375"/>
            <a:ext cx="10807500" cy="4841100"/>
          </a:xfrm>
          <a:prstGeom prst="rect">
            <a:avLst/>
          </a:prstGeom>
          <a:noFill/>
          <a:ln>
            <a:noFill/>
          </a:ln>
        </p:spPr>
        <p:txBody>
          <a:bodyPr anchorCtr="0" anchor="t" bIns="45700" lIns="0" spcFirstLastPara="1" rIns="0" wrap="square" tIns="45700">
            <a:normAutofit/>
          </a:bodyPr>
          <a:lstStyle/>
          <a:p>
            <a:pPr indent="457200" lvl="1" marL="0"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Plans for Next Week:</a:t>
            </a:r>
            <a:endParaRPr b="1" i="0" sz="1800" u="none" cap="none" strike="noStrike">
              <a:solidFill>
                <a:srgbClr val="000000"/>
              </a:solidFill>
              <a:latin typeface="Helvetica Neue"/>
              <a:ea typeface="Helvetica Neue"/>
              <a:cs typeface="Helvetica Neue"/>
              <a:sym typeface="Helvetica Neue"/>
            </a:endParaRPr>
          </a:p>
          <a:p>
            <a:pPr indent="-285750" lvl="1" marL="285750"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We would like to finish data collection with at least 500 trials completed.</a:t>
            </a:r>
            <a:endParaRPr sz="1800">
              <a:latin typeface="Helvetica Neue"/>
              <a:ea typeface="Helvetica Neue"/>
              <a:cs typeface="Helvetica Neue"/>
              <a:sym typeface="Helvetica Neue"/>
            </a:endParaRPr>
          </a:p>
          <a:p>
            <a:pPr indent="-285750" lvl="1" marL="285750"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We will finalize our machine learning models using the </a:t>
            </a:r>
            <a:r>
              <a:rPr lang="en-US" sz="1800">
                <a:latin typeface="Helvetica Neue"/>
                <a:ea typeface="Helvetica Neue"/>
                <a:cs typeface="Helvetica Neue"/>
                <a:sym typeface="Helvetica Neue"/>
              </a:rPr>
              <a:t>complete</a:t>
            </a:r>
            <a:r>
              <a:rPr lang="en-US" sz="1800">
                <a:latin typeface="Helvetica Neue"/>
                <a:ea typeface="Helvetica Neue"/>
                <a:cs typeface="Helvetica Neue"/>
                <a:sym typeface="Helvetica Neue"/>
              </a:rPr>
              <a:t> dataset. </a:t>
            </a:r>
            <a:endParaRPr sz="1800">
              <a:latin typeface="Helvetica Neue"/>
              <a:ea typeface="Helvetica Neue"/>
              <a:cs typeface="Helvetica Neue"/>
              <a:sym typeface="Helvetica Neue"/>
            </a:endParaRPr>
          </a:p>
          <a:p>
            <a:pPr indent="-285750" lvl="1" marL="285750"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Decide on a final ensemble of probably 3 machine learning algorithms</a:t>
            </a:r>
            <a:endParaRPr sz="1800">
              <a:latin typeface="Helvetica Neue"/>
              <a:ea typeface="Helvetica Neue"/>
              <a:cs typeface="Helvetica Neue"/>
              <a:sym typeface="Helvetica Neue"/>
            </a:endParaRPr>
          </a:p>
        </p:txBody>
      </p:sp>
      <p:grpSp>
        <p:nvGrpSpPr>
          <p:cNvPr id="108" name="Google Shape;108;ge0d3637392_1_0"/>
          <p:cNvGrpSpPr/>
          <p:nvPr/>
        </p:nvGrpSpPr>
        <p:grpSpPr>
          <a:xfrm>
            <a:off x="-36684" y="5846980"/>
            <a:ext cx="12228684" cy="1086466"/>
            <a:chOff x="-36684" y="5846980"/>
            <a:chExt cx="12228684" cy="1086466"/>
          </a:xfrm>
        </p:grpSpPr>
        <p:sp>
          <p:nvSpPr>
            <p:cNvPr id="109" name="Google Shape;109;ge0d3637392_1_0"/>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10" name="Google Shape;110;ge0d3637392_1_0"/>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11" name="Google Shape;111;ge0d3637392_1_0"/>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2021-05-16T03:04:08Z</dcterms:created>
  <dc:creator>Kara</dc:creator>
</cp:coreProperties>
</file>