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Helvetica Neue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HelveticaNeue-boldItalic.fntdata"/><Relationship Id="rId10" Type="http://schemas.openxmlformats.org/officeDocument/2006/relationships/font" Target="fonts/HelveticaNeue-italic.fntdata"/><Relationship Id="rId9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955cf896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d955cf8965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e8b7f43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de8b7f43d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080826" y="201125"/>
            <a:ext cx="9228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IoT-enabled smart mobility devices for aging and rehabilitation</a:t>
            </a: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Laura Figueroa, Myat Win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lang="en-US" sz="1800">
                <a:solidFill>
                  <a:schemeClr val="dk1"/>
                </a:solidFill>
              </a:rPr>
              <a:t>Dr. Turgut &amp; Dr. B</a:t>
            </a:r>
            <a:r>
              <a:rPr b="1" lang="en-US" sz="1800">
                <a:solidFill>
                  <a:schemeClr val="dk1"/>
                </a:solidFill>
              </a:rPr>
              <a:t>ӧlӧni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007450" y="1829675"/>
            <a:ext cx="9733500" cy="44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0000" lnSpcReduction="20000"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017"/>
              <a:buFont typeface="Calibri"/>
              <a:buNone/>
            </a:pP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2307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2307">
                <a:latin typeface="Helvetica Neue"/>
                <a:ea typeface="Helvetica Neue"/>
                <a:cs typeface="Helvetica Neue"/>
                <a:sym typeface="Helvetica Neue"/>
              </a:rPr>
              <a:t>June 1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b="1" lang="en-US" sz="2307">
                <a:latin typeface="Helvetica Neue"/>
                <a:ea typeface="Helvetica Neue"/>
                <a:cs typeface="Helvetica Neue"/>
                <a:sym typeface="Helvetica Neue"/>
              </a:rPr>
              <a:t>June 4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lang="en-US" sz="2307">
                <a:latin typeface="Helvetica Neue"/>
                <a:ea typeface="Helvetica Neue"/>
                <a:cs typeface="Helvetica Neue"/>
                <a:sym typeface="Helvetica Neue"/>
              </a:rPr>
              <a:t>2021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907">
              <a:solidFill>
                <a:schemeClr val="dk1"/>
              </a:solidFill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017"/>
              <a:buFont typeface="Calibri"/>
              <a:buNone/>
            </a:pPr>
            <a:r>
              <a:t/>
            </a:r>
            <a:endParaRPr b="1" sz="230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017"/>
              <a:buFont typeface="Calibri"/>
              <a:buNone/>
            </a:pP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sz="1907"/>
          </a:p>
          <a:p>
            <a:pPr indent="11745" lvl="1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2307">
                <a:latin typeface="Helvetica Neue"/>
                <a:ea typeface="Helvetica Neue"/>
                <a:cs typeface="Helvetica Neue"/>
                <a:sym typeface="Helvetica Neue"/>
              </a:rPr>
              <a:t>Processed both datasets from last week (243 pictures)</a:t>
            </a:r>
            <a:endParaRPr sz="230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1745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230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Successfully extracted variables (dictionary with the rectangle size, coordinates, labels, and certainty)    to .csv</a:t>
            </a:r>
            <a:endParaRPr sz="230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017"/>
              <a:buFont typeface="Calibri"/>
              <a:buNone/>
            </a:pP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sz="2307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1745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230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of this week’s problems revolved around technical issues and digesting the program</a:t>
            </a:r>
            <a:endParaRPr sz="230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337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2662"/>
              <a:buFont typeface="Helvetica Neue"/>
              <a:buChar char="■"/>
            </a:pPr>
            <a:r>
              <a:rPr lang="en-US" sz="230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Consulted with PhD students </a:t>
            </a:r>
            <a:endParaRPr sz="230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1745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230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Processing all data takes long</a:t>
            </a:r>
            <a:endParaRPr sz="230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1745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230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Extracting data from each processed image was challenging</a:t>
            </a:r>
            <a:endParaRPr sz="230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017"/>
              <a:buFont typeface="Calibri"/>
              <a:buNone/>
            </a:pPr>
            <a:r>
              <a:t/>
            </a:r>
            <a:endParaRPr b="0" i="0" sz="2307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017"/>
              <a:buFont typeface="Calibri"/>
              <a:buNone/>
            </a:pP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lans for next week:</a:t>
            </a:r>
            <a:endParaRPr sz="1907"/>
          </a:p>
          <a:p>
            <a:pPr indent="11745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230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Manually measure distance and eventually train the model</a:t>
            </a:r>
            <a:endParaRPr sz="230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1745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230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adjustments to better detection algorithms by processing the dataset </a:t>
            </a:r>
            <a:endParaRPr sz="230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11745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230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more weights (wall, door, stair, elevator, trash can)</a:t>
            </a:r>
            <a:endParaRPr sz="230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3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88" name="Google Shape;8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4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5" name="Google Shape;95;p14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96" name="Google Shape;9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14"/>
          <p:cNvSpPr txBox="1"/>
          <p:nvPr>
            <p:ph type="title"/>
          </p:nvPr>
        </p:nvSpPr>
        <p:spPr>
          <a:xfrm>
            <a:off x="819863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Objection detection Testing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1788" y="961825"/>
            <a:ext cx="7308426" cy="54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5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5" name="Google Shape;105;p15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106" name="Google Shape;10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5"/>
          <p:cNvSpPr txBox="1"/>
          <p:nvPr>
            <p:ph type="title"/>
          </p:nvPr>
        </p:nvSpPr>
        <p:spPr>
          <a:xfrm>
            <a:off x="819863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Objection detection Testing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2925" y="903175"/>
            <a:ext cx="7369501" cy="552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