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</p:sldIdLst>
  <p:sldSz cy="6858000" cx="12192000"/>
  <p:notesSz cx="6858000" cy="9144000"/>
  <p:embeddedFontLst>
    <p:embeddedFont>
      <p:font typeface="Helvetica Neue"/>
      <p:regular r:id="rId10"/>
      <p:bold r:id="rId11"/>
      <p:italic r:id="rId12"/>
      <p:boldItalic r:id="rId1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HelveticaNeue-bold.fntdata"/><Relationship Id="rId10" Type="http://schemas.openxmlformats.org/officeDocument/2006/relationships/font" Target="fonts/HelveticaNeue-regular.fntdata"/><Relationship Id="rId13" Type="http://schemas.openxmlformats.org/officeDocument/2006/relationships/font" Target="fonts/HelveticaNeue-boldItalic.fntdata"/><Relationship Id="rId12" Type="http://schemas.openxmlformats.org/officeDocument/2006/relationships/font" Target="fonts/HelveticaNeue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d955cf8965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gd955cf8965_0_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d7ff575ab9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gd7ff575ab9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d7ff575ab9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gd7ff575ab9_0_4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d7ff575ab9_2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gd7ff575ab9_2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İçerik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Dikey Metin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key Başlık ve Metin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Slaydı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ölüm Üst Bilgisi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İki İçerik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rşılaştırma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alnızca Başlık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ş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İçerik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Resim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/>
        </p:nvSpPr>
        <p:spPr>
          <a:xfrm>
            <a:off x="1080826" y="201125"/>
            <a:ext cx="92286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Project</a:t>
            </a:r>
            <a:r>
              <a:rPr lang="en-US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1</a:t>
            </a:r>
            <a:r>
              <a:rPr b="0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: </a:t>
            </a:r>
            <a:r>
              <a:rPr b="1" lang="en-US" sz="2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IoT-enabled smart mobility devices for aging and rehabilitation</a:t>
            </a:r>
            <a:br>
              <a:rPr b="0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br>
              <a:rPr b="0" i="0" lang="en-US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REU Students: </a:t>
            </a:r>
            <a:r>
              <a:rPr b="1"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Laura Figueroa, Myat Win</a:t>
            </a:r>
            <a:br>
              <a:rPr b="0" i="0" lang="en-US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Faculty mentor(s): </a:t>
            </a:r>
            <a:r>
              <a:rPr b="1" lang="en-US" sz="1800">
                <a:solidFill>
                  <a:schemeClr val="dk1"/>
                </a:solidFill>
              </a:rPr>
              <a:t>Dr. Turgut &amp; Dr. B</a:t>
            </a:r>
            <a:r>
              <a:rPr b="1" lang="en-US" sz="1800">
                <a:solidFill>
                  <a:schemeClr val="dk1"/>
                </a:solidFill>
              </a:rPr>
              <a:t>ӧlӧni</a:t>
            </a:r>
            <a:endParaRPr b="1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5" name="Google Shape;85;p13"/>
          <p:cNvSpPr txBox="1"/>
          <p:nvPr/>
        </p:nvSpPr>
        <p:spPr>
          <a:xfrm>
            <a:off x="1007450" y="1829675"/>
            <a:ext cx="9733500" cy="44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 lnSpcReduction="10000"/>
          </a:bodyPr>
          <a:lstStyle/>
          <a:p>
            <a:pPr indent="0" lvl="1" marL="20116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Week </a:t>
            </a:r>
            <a:r>
              <a:rPr b="1" lang="en-US" sz="1800"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</a:t>
            </a:r>
            <a:r>
              <a:rPr b="1" lang="en-US" sz="1800">
                <a:latin typeface="Helvetica Neue"/>
                <a:ea typeface="Helvetica Neue"/>
                <a:cs typeface="Helvetica Neue"/>
                <a:sym typeface="Helvetica Neue"/>
              </a:rPr>
              <a:t>May 24</a:t>
            </a: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– </a:t>
            </a:r>
            <a:r>
              <a:rPr b="1" lang="en-US" sz="1800">
                <a:latin typeface="Helvetica Neue"/>
                <a:ea typeface="Helvetica Neue"/>
                <a:cs typeface="Helvetica Neue"/>
                <a:sym typeface="Helvetica Neue"/>
              </a:rPr>
              <a:t>May 28</a:t>
            </a: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b="1" lang="en-US" sz="1800">
                <a:latin typeface="Helvetica Neue"/>
                <a:ea typeface="Helvetica Neue"/>
                <a:cs typeface="Helvetica Neue"/>
                <a:sym typeface="Helvetica Neue"/>
              </a:rPr>
              <a:t>2021</a:t>
            </a: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>
              <a:solidFill>
                <a:schemeClr val="dk1"/>
              </a:solidFill>
            </a:endParaRPr>
          </a:p>
          <a:p>
            <a:pPr indent="0" lvl="1" marL="201168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r>
              <a:t/>
            </a:r>
            <a:endParaRPr b="1"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1" marL="201168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Accomplishments:</a:t>
            </a:r>
            <a:endParaRPr/>
          </a:p>
          <a:p>
            <a:pPr indent="-182880" lvl="1" marL="384048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Testing on efficentdet network 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82880" lvl="1" marL="384048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Helvetica Neue"/>
              <a:buChar char="◦"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Exporting/Live casting web-cam output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82880" lvl="1" marL="384048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Helvetica Neue"/>
              <a:buChar char="◦"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Variable/Information extraction (dictionary with the rectangle size, coordinates, labels, and certainty)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1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1" marL="201168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Problem &amp; Solutions</a:t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82880" lvl="1" marL="384048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◦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Web	camera issues with connectivity, motion, and automation X fps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82880" lvl="1" marL="384048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◦"/>
            </a:pPr>
            <a:r>
              <a:rPr lang="en-US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Reading through efficentdet code to find variables we needed</a:t>
            </a:r>
            <a:endParaRPr sz="1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1" marL="201168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1" marL="201168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</a:t>
            </a:r>
            <a:r>
              <a:rPr b="1" i="0" lang="en-US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lans for next week:</a:t>
            </a:r>
            <a:endParaRPr/>
          </a:p>
          <a:p>
            <a:pPr indent="-208280" lvl="1" marL="384048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Helvetica Neue"/>
              <a:buChar char="◦"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Next week will mostly consist of data collection, analysis, and hopefully starting the training process of our predictive model. 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86" name="Google Shape;86;p13"/>
          <p:cNvGrpSpPr/>
          <p:nvPr/>
        </p:nvGrpSpPr>
        <p:grpSpPr>
          <a:xfrm>
            <a:off x="-36684" y="5846980"/>
            <a:ext cx="12228684" cy="1086465"/>
            <a:chOff x="-36684" y="5846980"/>
            <a:chExt cx="12228684" cy="1086465"/>
          </a:xfrm>
        </p:grpSpPr>
        <p:sp>
          <p:nvSpPr>
            <p:cNvPr id="87" name="Google Shape;87;p13"/>
            <p:cNvSpPr/>
            <p:nvPr/>
          </p:nvSpPr>
          <p:spPr>
            <a:xfrm>
              <a:off x="0" y="6499123"/>
              <a:ext cx="12192000" cy="358877"/>
            </a:xfrm>
            <a:prstGeom prst="rect">
              <a:avLst/>
            </a:prstGeom>
            <a:solidFill>
              <a:srgbClr val="FFCA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NSF REU Research Experience on Internet of Things 2021</a:t>
              </a:r>
              <a:endParaRPr/>
            </a:p>
          </p:txBody>
        </p:sp>
        <p:pic>
          <p:nvPicPr>
            <p:cNvPr descr="metin, ulaşım, tekerlek içeren bir resim&#10;&#10;Açıklama otomatik olarak oluşturuldu" id="88" name="Google Shape;88;p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36684" y="5846980"/>
              <a:ext cx="1080816" cy="10864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1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1259887" y="5909199"/>
              <a:ext cx="714375" cy="9620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14"/>
          <p:cNvGrpSpPr/>
          <p:nvPr/>
        </p:nvGrpSpPr>
        <p:grpSpPr>
          <a:xfrm>
            <a:off x="-36684" y="5846980"/>
            <a:ext cx="12228684" cy="1086466"/>
            <a:chOff x="-36684" y="5846980"/>
            <a:chExt cx="12228684" cy="1086466"/>
          </a:xfrm>
        </p:grpSpPr>
        <p:sp>
          <p:nvSpPr>
            <p:cNvPr id="95" name="Google Shape;95;p14"/>
            <p:cNvSpPr/>
            <p:nvPr/>
          </p:nvSpPr>
          <p:spPr>
            <a:xfrm>
              <a:off x="0" y="6499123"/>
              <a:ext cx="12192000" cy="358800"/>
            </a:xfrm>
            <a:prstGeom prst="rect">
              <a:avLst/>
            </a:prstGeom>
            <a:solidFill>
              <a:srgbClr val="FFCA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NSF REU Research Experience on Internet of Things 2021</a:t>
              </a:r>
              <a:endParaRPr/>
            </a:p>
          </p:txBody>
        </p:sp>
        <p:pic>
          <p:nvPicPr>
            <p:cNvPr descr="metin, ulaşım, tekerlek içeren bir resim&#10;&#10;Açıklama otomatik olarak oluşturuldu" id="96" name="Google Shape;96;p1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36684" y="5846980"/>
              <a:ext cx="1080818" cy="10864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" name="Google Shape;97;p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1259887" y="5909199"/>
              <a:ext cx="714375" cy="9620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8" name="Google Shape;98;p14"/>
          <p:cNvSpPr txBox="1"/>
          <p:nvPr>
            <p:ph type="title"/>
          </p:nvPr>
        </p:nvSpPr>
        <p:spPr>
          <a:xfrm>
            <a:off x="819863" y="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Objection detection Testing</a:t>
            </a:r>
            <a:endParaRPr/>
          </a:p>
        </p:txBody>
      </p:sp>
      <p:pic>
        <p:nvPicPr>
          <p:cNvPr id="99" name="Google Shape;9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63913" y="1478100"/>
            <a:ext cx="7864170" cy="4216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5"/>
          <p:cNvGrpSpPr/>
          <p:nvPr/>
        </p:nvGrpSpPr>
        <p:grpSpPr>
          <a:xfrm>
            <a:off x="-36684" y="5846980"/>
            <a:ext cx="12228684" cy="1086466"/>
            <a:chOff x="-36684" y="5846980"/>
            <a:chExt cx="12228684" cy="1086466"/>
          </a:xfrm>
        </p:grpSpPr>
        <p:sp>
          <p:nvSpPr>
            <p:cNvPr id="105" name="Google Shape;105;p15"/>
            <p:cNvSpPr/>
            <p:nvPr/>
          </p:nvSpPr>
          <p:spPr>
            <a:xfrm>
              <a:off x="0" y="6499123"/>
              <a:ext cx="12192000" cy="358800"/>
            </a:xfrm>
            <a:prstGeom prst="rect">
              <a:avLst/>
            </a:prstGeom>
            <a:solidFill>
              <a:srgbClr val="FFCA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NSF REU Research Experience on Internet of Things 2021</a:t>
              </a:r>
              <a:endParaRPr/>
            </a:p>
          </p:txBody>
        </p:sp>
        <p:pic>
          <p:nvPicPr>
            <p:cNvPr descr="metin, ulaşım, tekerlek içeren bir resim&#10;&#10;Açıklama otomatik olarak oluşturuldu" id="106" name="Google Shape;106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36684" y="5846980"/>
              <a:ext cx="1080818" cy="10864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1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1259887" y="5909199"/>
              <a:ext cx="714375" cy="9620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8" name="Google Shape;108;p15"/>
          <p:cNvSpPr txBox="1"/>
          <p:nvPr>
            <p:ph type="title"/>
          </p:nvPr>
        </p:nvSpPr>
        <p:spPr>
          <a:xfrm>
            <a:off x="819863" y="0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Objection detection </a:t>
            </a:r>
            <a:r>
              <a:rPr lang="en-US"/>
              <a:t>Testing</a:t>
            </a:r>
            <a:endParaRPr/>
          </a:p>
        </p:txBody>
      </p:sp>
      <p:pic>
        <p:nvPicPr>
          <p:cNvPr id="109" name="Google Shape;10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77950" y="1478100"/>
            <a:ext cx="7799461" cy="4216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14;p16"/>
          <p:cNvGrpSpPr/>
          <p:nvPr/>
        </p:nvGrpSpPr>
        <p:grpSpPr>
          <a:xfrm>
            <a:off x="-36684" y="5846980"/>
            <a:ext cx="12228684" cy="1086466"/>
            <a:chOff x="-36684" y="5846980"/>
            <a:chExt cx="12228684" cy="1086466"/>
          </a:xfrm>
        </p:grpSpPr>
        <p:sp>
          <p:nvSpPr>
            <p:cNvPr id="115" name="Google Shape;115;p16"/>
            <p:cNvSpPr/>
            <p:nvPr/>
          </p:nvSpPr>
          <p:spPr>
            <a:xfrm>
              <a:off x="0" y="6499123"/>
              <a:ext cx="12192000" cy="358800"/>
            </a:xfrm>
            <a:prstGeom prst="rect">
              <a:avLst/>
            </a:prstGeom>
            <a:solidFill>
              <a:srgbClr val="FFCA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NSF REU Research Experience on Internet of Things 2021</a:t>
              </a:r>
              <a:endParaRPr/>
            </a:p>
          </p:txBody>
        </p:sp>
        <p:pic>
          <p:nvPicPr>
            <p:cNvPr descr="metin, ulaşım, tekerlek içeren bir resim&#10;&#10;Açıklama otomatik olarak oluşturuldu" id="116" name="Google Shape;116;p1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36684" y="5846980"/>
              <a:ext cx="1080818" cy="10864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" name="Google Shape;117;p1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1259887" y="5909199"/>
              <a:ext cx="714375" cy="9620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8" name="Google Shape;118;p16"/>
          <p:cNvPicPr preferRelativeResize="0"/>
          <p:nvPr/>
        </p:nvPicPr>
        <p:blipFill rotWithShape="1">
          <a:blip r:embed="rId5">
            <a:alphaModFix/>
          </a:blip>
          <a:srcRect b="3713" l="7812" r="8456" t="9322"/>
          <a:stretch/>
        </p:blipFill>
        <p:spPr>
          <a:xfrm>
            <a:off x="0" y="1269975"/>
            <a:ext cx="6232924" cy="366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/>
          <p:cNvPicPr preferRelativeResize="0"/>
          <p:nvPr/>
        </p:nvPicPr>
        <p:blipFill rotWithShape="1">
          <a:blip r:embed="rId6">
            <a:alphaModFix/>
          </a:blip>
          <a:srcRect b="4987" l="6987" r="16735" t="9012"/>
          <a:stretch/>
        </p:blipFill>
        <p:spPr>
          <a:xfrm>
            <a:off x="6197931" y="1269975"/>
            <a:ext cx="5994069" cy="3660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6"/>
          <p:cNvSpPr txBox="1"/>
          <p:nvPr>
            <p:ph type="title"/>
          </p:nvPr>
        </p:nvSpPr>
        <p:spPr>
          <a:xfrm>
            <a:off x="838188" y="10457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Raspberry Pi Code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/>
          <p:nvPr/>
        </p:nvSpPr>
        <p:spPr>
          <a:xfrm>
            <a:off x="1007450" y="1829675"/>
            <a:ext cx="9733500" cy="44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/>
          <a:p>
            <a:pPr indent="-355600" lvl="0" marL="457200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Helvetica Neue"/>
              <a:buChar char="●"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In order to build towards an </a:t>
            </a: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obstacle</a:t>
            </a: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 aversion program, we must first work towards a predictive model that will predict </a:t>
            </a: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obstacles’ distance</a:t>
            </a:r>
            <a:endParaRPr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55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elvetica Neue"/>
              <a:buChar char="●"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Overview:</a:t>
            </a:r>
            <a:endParaRPr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55600" lvl="1" marL="9144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Helvetica Neue"/>
              <a:buChar char="○"/>
            </a:pPr>
            <a:r>
              <a:rPr lang="en-US" sz="2000">
                <a:latin typeface="Helvetica Neue"/>
                <a:ea typeface="Helvetica Neue"/>
                <a:cs typeface="Helvetica Neue"/>
                <a:sym typeface="Helvetica Neue"/>
              </a:rPr>
              <a:t>Participants will stand in assigned spots and move as directed down a straight hallway about 30 ft taking 5 fps</a:t>
            </a:r>
            <a:endParaRPr sz="2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26" name="Google Shape;126;p17"/>
          <p:cNvGrpSpPr/>
          <p:nvPr/>
        </p:nvGrpSpPr>
        <p:grpSpPr>
          <a:xfrm>
            <a:off x="-36684" y="5846980"/>
            <a:ext cx="12228684" cy="1086466"/>
            <a:chOff x="-36684" y="5846980"/>
            <a:chExt cx="12228684" cy="1086466"/>
          </a:xfrm>
        </p:grpSpPr>
        <p:sp>
          <p:nvSpPr>
            <p:cNvPr id="127" name="Google Shape;127;p17"/>
            <p:cNvSpPr/>
            <p:nvPr/>
          </p:nvSpPr>
          <p:spPr>
            <a:xfrm>
              <a:off x="0" y="6499123"/>
              <a:ext cx="12192000" cy="358800"/>
            </a:xfrm>
            <a:prstGeom prst="rect">
              <a:avLst/>
            </a:prstGeom>
            <a:solidFill>
              <a:srgbClr val="FFCA2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000" u="none" cap="none" strike="noStrike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NSF REU Research Experience on Internet of Things 2021</a:t>
              </a:r>
              <a:endParaRPr/>
            </a:p>
          </p:txBody>
        </p:sp>
        <p:pic>
          <p:nvPicPr>
            <p:cNvPr descr="metin, ulaşım, tekerlek içeren bir resim&#10;&#10;Açıklama otomatik olarak oluşturuldu" id="128" name="Google Shape;128;p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-36684" y="5846980"/>
              <a:ext cx="1080818" cy="10864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1259887" y="5909199"/>
              <a:ext cx="714375" cy="9620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0" name="Google Shape;130;p17"/>
          <p:cNvSpPr txBox="1"/>
          <p:nvPr>
            <p:ph type="title"/>
          </p:nvPr>
        </p:nvSpPr>
        <p:spPr>
          <a:xfrm>
            <a:off x="838188" y="10457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Volunteers Needed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