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  <p:embeddedFont>
      <p:font typeface="Helvetica Neue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sagMx1HZARy/8X5ad/J92LjF7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schemas.openxmlformats.org/officeDocument/2006/relationships/font" Target="fonts/HelveticaNeueLight-regular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regular.fntdata"/><Relationship Id="rId15" Type="http://schemas.openxmlformats.org/officeDocument/2006/relationships/font" Target="fonts/HelveticaNeueLight-italic.fntdata"/><Relationship Id="rId14" Type="http://schemas.openxmlformats.org/officeDocument/2006/relationships/font" Target="fonts/HelveticaNeueLight-bold.fntdata"/><Relationship Id="rId17" Type="http://customschemas.google.com/relationships/presentationmetadata" Target="metadata"/><Relationship Id="rId16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9ce1e9db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e9ce1e9d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9ce1e9d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e9ce1e9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e9ce1e9d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e9ce1e9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Estefan</a:t>
            </a:r>
            <a:r>
              <a:rPr b="1" i="0" lang="en-US" sz="18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ía Sánchez and Caitlin Petro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</a:t>
            </a:r>
            <a:r>
              <a:rPr b="1" i="0" lang="en-US" sz="1800" u="none" cap="none" strike="noStrike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Bölöni</a:t>
            </a:r>
            <a:endParaRPr b="1" i="0" sz="1800" u="none" cap="none" strike="noStrike">
              <a:solidFill>
                <a:srgbClr val="202124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mentor(s): </a:t>
            </a:r>
            <a:r>
              <a:rPr b="1" i="0" lang="en-US" sz="1800" u="none" cap="none" strike="noStrike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Safa Bacanli and Furkan Cimen</a:t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47" y="1984342"/>
            <a:ext cx="8240400" cy="4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Tuesday June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 – Friday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 June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2021) </a:t>
            </a:r>
            <a:endParaRPr b="0" i="0" sz="17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8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 Light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Completed server-client network.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8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 Light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Began implementation of new weather simulation devices.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8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 Light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Finished writing simulation files.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3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Made a Github repository to hold all of our information, as well as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information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collected by previous REU’s.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3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Began discussing which machine learning algorithm(s) would work best for our project.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9ce1e9db_1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Cont.</a:t>
            </a:r>
            <a:endParaRPr/>
          </a:p>
        </p:txBody>
      </p:sp>
      <p:sp>
        <p:nvSpPr>
          <p:cNvPr id="95" name="Google Shape;95;gde9ce1e9db_1_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20116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2058">
                <a:latin typeface="Helvetica Neue"/>
                <a:ea typeface="Helvetica Neue"/>
                <a:cs typeface="Helvetica Neue"/>
                <a:sym typeface="Helvetica Neue"/>
              </a:rPr>
              <a:t>Problem &amp; Solutions:</a:t>
            </a:r>
            <a:endParaRPr sz="1658">
              <a:latin typeface="Arial"/>
              <a:ea typeface="Arial"/>
              <a:cs typeface="Arial"/>
              <a:sym typeface="Arial"/>
            </a:endParaRPr>
          </a:p>
          <a:p>
            <a:pPr indent="-351155" lvl="1" marL="914400" rtl="0" algn="l">
              <a:spcBef>
                <a:spcPts val="1000"/>
              </a:spcBef>
              <a:spcAft>
                <a:spcPts val="0"/>
              </a:spcAft>
              <a:buSzPts val="1929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Setbacks with data collection.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■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We got ahead on other parts of the project in the meantime.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1" marL="20116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2058"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658">
              <a:latin typeface="Arial"/>
              <a:ea typeface="Arial"/>
              <a:cs typeface="Arial"/>
              <a:sym typeface="Arial"/>
            </a:endParaRPr>
          </a:p>
          <a:p>
            <a:pPr indent="-346122" lvl="1" marL="914400" rtl="0" algn="l">
              <a:spcBef>
                <a:spcPts val="1000"/>
              </a:spcBef>
              <a:spcAft>
                <a:spcPts val="0"/>
              </a:spcAft>
              <a:buSzPts val="1850"/>
              <a:buFont typeface="Helvetica Neue Light"/>
              <a:buChar char="◦"/>
            </a:pPr>
            <a:r>
              <a:rPr lang="en-US" sz="1850">
                <a:latin typeface="Helvetica Neue Light"/>
                <a:ea typeface="Helvetica Neue Light"/>
                <a:cs typeface="Helvetica Neue Light"/>
                <a:sym typeface="Helvetica Neue Light"/>
              </a:rPr>
              <a:t>Begin sensor data collection.</a:t>
            </a:r>
            <a:endParaRPr sz="185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6122" lvl="1" marL="914400" rtl="0" algn="l">
              <a:spcBef>
                <a:spcPts val="1000"/>
              </a:spcBef>
              <a:spcAft>
                <a:spcPts val="0"/>
              </a:spcAft>
              <a:buSzPts val="1850"/>
              <a:buFont typeface="Helvetica Neue Light"/>
              <a:buChar char="◦"/>
            </a:pPr>
            <a:r>
              <a:rPr lang="en-US" sz="1850">
                <a:latin typeface="Helvetica Neue Light"/>
                <a:ea typeface="Helvetica Neue Light"/>
                <a:cs typeface="Helvetica Neue Light"/>
                <a:sym typeface="Helvetica Neue Light"/>
              </a:rPr>
              <a:t>Begin writing the machine learning algorithm to use the data on.</a:t>
            </a:r>
            <a:endParaRPr sz="185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6122" lvl="1" marL="914400" rtl="0" algn="l">
              <a:spcBef>
                <a:spcPts val="1000"/>
              </a:spcBef>
              <a:spcAft>
                <a:spcPts val="0"/>
              </a:spcAft>
              <a:buSzPts val="1850"/>
              <a:buFont typeface="Helvetica Neue Light"/>
              <a:buChar char="◦"/>
            </a:pPr>
            <a:r>
              <a:rPr lang="en-US" sz="1850">
                <a:latin typeface="Helvetica Neue Light"/>
                <a:ea typeface="Helvetica Neue Light"/>
                <a:cs typeface="Helvetica Neue Light"/>
                <a:sym typeface="Helvetica Neue Light"/>
              </a:rPr>
              <a:t>Set up enclosure.</a:t>
            </a:r>
            <a:endParaRPr/>
          </a:p>
        </p:txBody>
      </p:sp>
      <p:grpSp>
        <p:nvGrpSpPr>
          <p:cNvPr id="96" name="Google Shape;96;gde9ce1e9db_1_3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de9ce1e9db_1_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gde9ce1e9db_1_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de9ce1e9db_1_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e9ce1e9db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Partial Data Collected</a:t>
            </a:r>
            <a:endParaRPr/>
          </a:p>
        </p:txBody>
      </p:sp>
      <p:grpSp>
        <p:nvGrpSpPr>
          <p:cNvPr id="105" name="Google Shape;105;gde9ce1e9db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6" name="Google Shape;106;gde9ce1e9db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7" name="Google Shape;107;gde9ce1e9db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de9ce1e9db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gde9ce1e9d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313" y="1483688"/>
            <a:ext cx="11780701" cy="41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e9ce1e9db_0_5"/>
          <p:cNvSpPr txBox="1"/>
          <p:nvPr>
            <p:ph type="title"/>
          </p:nvPr>
        </p:nvSpPr>
        <p:spPr>
          <a:xfrm>
            <a:off x="1016725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Architecture</a:t>
            </a:r>
            <a:endParaRPr/>
          </a:p>
        </p:txBody>
      </p:sp>
      <p:grpSp>
        <p:nvGrpSpPr>
          <p:cNvPr id="115" name="Google Shape;115;gde9ce1e9db_0_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6" name="Google Shape;116;gde9ce1e9db_0_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7" name="Google Shape;117;gde9ce1e9db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de9ce1e9db_0_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gde9ce1e9db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213" y="1028400"/>
            <a:ext cx="7218876" cy="54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