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Helvetica Neue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ED3620-22D0-43EE-B0C9-D8CF72666DAC}">
  <a:tblStyle styleId="{90ED3620-22D0-43EE-B0C9-D8CF72666D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HelveticaNeueLight-regular.fnt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Light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ac2534b1b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ac2534b1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cf381807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cf38180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b8ff3d05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b8ff3d05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b8ff3d056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b8ff3d05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b8ff3d056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b8ff3d05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ac2534b1b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ac2534b1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.png"/><Relationship Id="rId13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nicode-table.com/en/00B1/" TargetMode="External"/><Relationship Id="rId4" Type="http://schemas.openxmlformats.org/officeDocument/2006/relationships/hyperlink" Target="https://unicode-table.com/en/00B1/" TargetMode="External"/><Relationship Id="rId9" Type="http://schemas.openxmlformats.org/officeDocument/2006/relationships/hyperlink" Target="http://www.degreesymbol.co/#:~:text=Degree%20Symbol%20on%20Microsoft%20Windows,numbers%20of%20the%20degree%20sign." TargetMode="External"/><Relationship Id="rId5" Type="http://schemas.openxmlformats.org/officeDocument/2006/relationships/hyperlink" Target="https://unicode-table.com/en/00B1/" TargetMode="External"/><Relationship Id="rId6" Type="http://schemas.openxmlformats.org/officeDocument/2006/relationships/hyperlink" Target="https://unicode-table.com/en/00B1/" TargetMode="External"/><Relationship Id="rId7" Type="http://schemas.openxmlformats.org/officeDocument/2006/relationships/hyperlink" Target="http://www.degreesymbol.co/#:~:text=Degree%20Symbol%20on%20Microsoft%20Windows,numbers%20of%20the%20degree%20sign." TargetMode="External"/><Relationship Id="rId8" Type="http://schemas.openxmlformats.org/officeDocument/2006/relationships/hyperlink" Target="https://unicode-table.com/en/00B1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10g9KbT5Xd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Estefan</a:t>
            </a:r>
            <a:r>
              <a:rPr b="1" lang="en-US" sz="1800">
                <a:solidFill>
                  <a:srgbClr val="21212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ía Sánchez and Caitlin Petro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Damla Turgut and Ladislau </a:t>
            </a:r>
            <a:r>
              <a:rPr b="1" lang="en-US" sz="1800">
                <a:solidFill>
                  <a:srgbClr val="202124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Bölöni</a:t>
            </a:r>
            <a:endParaRPr b="1" sz="1800">
              <a:solidFill>
                <a:srgbClr val="202124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mentor(s): </a:t>
            </a:r>
            <a:r>
              <a:rPr b="1" lang="en-US" sz="1800">
                <a:solidFill>
                  <a:srgbClr val="202124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Safa Bacanli and Furkan Cimen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080825" y="1956800"/>
            <a:ext cx="8882400" cy="3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(Monday,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May 24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May 28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/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 Light"/>
              <a:buChar char="◦"/>
            </a:pPr>
            <a:r>
              <a:rPr lang="en-US" sz="19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Set up a server-client network to connect the sensor and actuator controllers</a:t>
            </a:r>
            <a:endParaRPr sz="19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 Light"/>
              <a:buChar char="◦"/>
            </a:pPr>
            <a:r>
              <a:rPr lang="en-US" sz="1929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Reworked the code for the actuator controllers to make it more flexible and expandable.</a:t>
            </a:r>
            <a:endParaRPr sz="1929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9"/>
              <a:buFont typeface="Helvetica Neue Light"/>
              <a:buChar char="◦"/>
            </a:pPr>
            <a:r>
              <a:rPr lang="en-US" sz="1929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Tested 8 Channel Relay</a:t>
            </a:r>
            <a:endParaRPr sz="1929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29"/>
              <a:buFont typeface="Helvetica Neue Light"/>
              <a:buChar char="◦"/>
            </a:pPr>
            <a:r>
              <a:rPr lang="en-US" sz="1929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Wrote preliminary simulations</a:t>
            </a:r>
            <a:endParaRPr sz="185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</a:t>
            </a:r>
            <a:r>
              <a:rPr lang="en-US"/>
              <a:t> For Next Week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838200" y="1690825"/>
            <a:ext cx="5622600" cy="41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Helvetica Neue Light"/>
              <a:buChar char="●"/>
            </a:pPr>
            <a:r>
              <a:rPr lang="en-US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Hook up 8 Channel Relay Module to Raspberry Pi so that we are able to have control over our new air cooler and dehumidifier 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Helvetica Neue Light"/>
              <a:buChar char="●"/>
            </a:pPr>
            <a:r>
              <a:rPr lang="en-US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Begin planning scenarios for data collection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Helvetica Neue Light"/>
              <a:buChar char="●"/>
            </a:pPr>
            <a:r>
              <a:rPr lang="en-US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Optimize and further expand the code for the actuator controllers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Helvetica Neue Light"/>
              <a:buChar char="●"/>
            </a:pPr>
            <a:r>
              <a:rPr lang="en-US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Finalize server-client communication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900"/>
              <a:buFont typeface="Helvetica Neue Light"/>
              <a:buChar char="●"/>
            </a:pPr>
            <a:r>
              <a:rPr lang="en-US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Roof aesthetics </a:t>
            </a:r>
            <a:endParaRPr sz="1900"/>
          </a:p>
        </p:txBody>
      </p:sp>
      <p:grpSp>
        <p:nvGrpSpPr>
          <p:cNvPr id="96" name="Google Shape;96;p14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p1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8" name="Google Shape;9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350" y="741750"/>
            <a:ext cx="4238529" cy="317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1350" y="4278452"/>
            <a:ext cx="4238537" cy="1837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and Solutions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838200" y="1690825"/>
            <a:ext cx="5675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1093" lvl="0" marL="457200" rtl="0" algn="l">
              <a:spcBef>
                <a:spcPts val="1000"/>
              </a:spcBef>
              <a:spcAft>
                <a:spcPts val="0"/>
              </a:spcAft>
              <a:buSzPts val="1929"/>
              <a:buFont typeface="Helvetica Neue Light"/>
              <a:buChar char="●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Did not get the most consistent temperature and humidity readings from sensors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1" marL="9144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◦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Upgraded from DHT11 to DHT22 sensors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0" marL="4572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●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Lack of available relays for our new weather simulation devices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1" marL="9144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◦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Tested 8 Channel Relay 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0" marL="4572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●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Collected data was not formatted correctly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1" marL="9144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◦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Rewrote code that writes sensor data to csv files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0" marL="4572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●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General technical issues throughout the house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51093" lvl="1" marL="914400" rtl="0" algn="l">
              <a:spcBef>
                <a:spcPts val="0"/>
              </a:spcBef>
              <a:spcAft>
                <a:spcPts val="0"/>
              </a:spcAft>
              <a:buSzPts val="1929"/>
              <a:buFont typeface="Helvetica Neue Light"/>
              <a:buChar char="◦"/>
            </a:pPr>
            <a:r>
              <a:rPr lang="en-US" sz="1929">
                <a:latin typeface="Helvetica Neue Light"/>
                <a:ea typeface="Helvetica Neue Light"/>
                <a:cs typeface="Helvetica Neue Light"/>
                <a:sym typeface="Helvetica Neue Light"/>
              </a:rPr>
              <a:t>Checking connections and following wires to see what’s been disconnected</a:t>
            </a:r>
            <a:endParaRPr sz="1929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08" name="Google Shape;108;p15"/>
          <p:cNvGraphicFramePr/>
          <p:nvPr/>
        </p:nvGraphicFramePr>
        <p:xfrm>
          <a:off x="6815225" y="35806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{90ED3620-22D0-43EE-B0C9-D8CF72666DAC}</a:tableStyleId>
              </a:tblPr>
              <a:tblGrid>
                <a:gridCol w="1468725"/>
                <a:gridCol w="1468725"/>
                <a:gridCol w="1468725"/>
              </a:tblGrid>
              <a:tr h="4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DHT11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DHT22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Humidity Accuracy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±</a:t>
                      </a: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5%RH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±</a:t>
                      </a: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2%RH (max </a:t>
                      </a: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±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5%RH)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Temperature Accuracy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±</a:t>
                      </a: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°</a:t>
                      </a: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±</a:t>
                      </a: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0.5</a:t>
                      </a:r>
                      <a:r>
                        <a:rPr lang="en-US" sz="1700">
                          <a:solidFill>
                            <a:srgbClr val="1A0DAB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°</a:t>
                      </a:r>
                      <a:r>
                        <a:rPr lang="en-US" sz="16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6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6685150" y="1452825"/>
            <a:ext cx="2328067" cy="17460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28700" y="1452825"/>
            <a:ext cx="2481250" cy="17460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1" name="Google Shape;111;p1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13" name="Google Shape;113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State of House (internal </a:t>
            </a:r>
            <a:r>
              <a:rPr lang="en-US"/>
              <a:t>next</a:t>
            </a:r>
            <a:r>
              <a:rPr lang="en-US"/>
              <a:t> slide) </a:t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1" name="Google Shape;121;p1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22" name="Google Shape;12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6"/>
          <p:cNvSpPr txBox="1"/>
          <p:nvPr/>
        </p:nvSpPr>
        <p:spPr>
          <a:xfrm>
            <a:off x="7091375" y="2149100"/>
            <a:ext cx="37707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Notable Changes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Finished roof construction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esthetics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in progress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Raised lamp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Increases realism of experiment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Decreases fire hazard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3225" y="1745213"/>
            <a:ext cx="5212200" cy="41017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Interior Labeling</a:t>
            </a:r>
            <a:endParaRPr/>
          </a:p>
        </p:txBody>
      </p:sp>
      <p:grpSp>
        <p:nvGrpSpPr>
          <p:cNvPr id="131" name="Google Shape;131;p17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2" name="Google Shape;132;p17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17"/>
          <p:cNvSpPr txBox="1"/>
          <p:nvPr/>
        </p:nvSpPr>
        <p:spPr>
          <a:xfrm>
            <a:off x="2408325" y="4825250"/>
            <a:ext cx="9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before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165" y="1713848"/>
            <a:ext cx="6158335" cy="313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825" y="1690827"/>
            <a:ext cx="5322898" cy="313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8413388" y="4825250"/>
            <a:ext cx="91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after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712375" y="3640825"/>
            <a:ext cx="223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LIVING ROOM</a:t>
            </a:r>
            <a:endParaRPr b="1"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964500" y="2125075"/>
            <a:ext cx="223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BEDROOM 1</a:t>
            </a:r>
            <a:endParaRPr b="1"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9612100" y="1827350"/>
            <a:ext cx="223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BEDROOM 2</a:t>
            </a:r>
            <a:endParaRPr b="1"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9713100" y="2988638"/>
            <a:ext cx="223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KITCHEN</a:t>
            </a:r>
            <a:endParaRPr b="1"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9713100" y="4149938"/>
            <a:ext cx="223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DINING</a:t>
            </a:r>
            <a:endParaRPr b="1"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7845313" y="2070338"/>
            <a:ext cx="2237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BATH</a:t>
            </a:r>
            <a:endParaRPr b="1" sz="2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7"/>
          <p:cNvSpPr txBox="1"/>
          <p:nvPr>
            <p:ph type="title"/>
          </p:nvPr>
        </p:nvSpPr>
        <p:spPr>
          <a:xfrm>
            <a:off x="4009638" y="5429300"/>
            <a:ext cx="4172700" cy="70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/>
              <a:t>Increases realism of experiment</a:t>
            </a:r>
            <a:endParaRPr sz="26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House Controls</a:t>
            </a: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52" name="Google Shape;152;p1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53" name="Google Shape;15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225" y="1531313"/>
            <a:ext cx="5741807" cy="455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8470" y="1531313"/>
            <a:ext cx="3639355" cy="455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Simulation Demo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https://youtu.be/10g9KbT5XdE</a:t>
            </a:r>
            <a:endParaRPr sz="26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1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64" name="Google Shape;164;p1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65" name="Google Shape;165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