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8CA9-B744-4108-A63F-6248616EE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7C46C-B192-4A9B-B8D3-88DA4E558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249C2-8362-4DB2-BA70-628AB0F4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3EAA-C80A-4DD0-A442-BB18B1819B3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6FD96-F8FE-4C6C-8E4F-A17F0DFF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F98A-4FEA-4339-8E98-D223F23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F931-B8CC-4444-A046-9CF159653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6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51D1-4218-4258-ABD1-02A50D0E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C5742-ED91-4273-903A-296C17D3B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BAF51-A280-4D58-9EFB-47EBA2F3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3EAA-C80A-4DD0-A442-BB18B1819B3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77857-7BAE-4037-ADA4-C3EEA7AA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9983E-10F3-4785-9805-277908FD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F931-B8CC-4444-A046-9CF159653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7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0EDE4-8AFE-435A-A67E-211497492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E81D1-9732-4BE8-BD55-33290B4D8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7755A-369A-41F8-8FC3-D0FF7356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3EAA-C80A-4DD0-A442-BB18B1819B3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BA4C2-A807-48B0-B81A-B3160294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69E5C-7A0B-48AD-B895-335933D6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F931-B8CC-4444-A046-9CF159653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7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7DE2-5C8C-42CD-B8FD-582EAB8D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6AB08-F872-4D9A-97EE-0DF2C2E29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F16E3-5EC3-4B9F-AFD0-AC01600C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3EAA-C80A-4DD0-A442-BB18B1819B3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6D96D-EA09-40EC-8576-29693491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FCC35-8EC3-4728-8250-1EC8F833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F931-B8CC-4444-A046-9CF159653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6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A413-3BD3-4CA5-9353-63A13FD9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E5AAA-306B-4EF2-AC2F-C7601F791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138D6-6D69-4108-A5DE-FBEB869B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3EAA-C80A-4DD0-A442-BB18B1819B3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1BF18-8F74-492C-8EAA-C1ED3B9B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57ADA-A437-43AE-B320-C3D26A66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F931-B8CC-4444-A046-9CF159653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6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56F9-1278-40F1-B72F-2F3EFC64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1EFBF-1DA0-4A32-9D26-03D101A59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A955-162B-4110-83F5-4DD3A0042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83A44-ECD0-4C55-8C94-07CE1A26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3EAA-C80A-4DD0-A442-BB18B1819B3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2B49D-19CF-43B1-B8E2-0EF8A4CE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25BE5-0780-4FEE-B2CD-347F55B4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F931-B8CC-4444-A046-9CF159653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2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7B17-5A9C-455D-A23B-2154D6BD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CD15D-2081-4AC8-AD7B-621316B7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92D8E-1E92-4258-957C-A87B09DB3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A6C6A-A9C8-4B19-852D-68BE0A62C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EC1F2-5DA7-4740-B022-D5F729240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06426-60FB-4DF9-B45D-EC08BE94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3EAA-C80A-4DD0-A442-BB18B1819B3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63CDFD-1FC1-451E-A041-E61EFE65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B0A033-441A-4C86-8610-CCB38143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F931-B8CC-4444-A046-9CF159653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2F96C-1DE7-4AAC-B76F-653B47F2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61520-EDEC-4F84-B80B-D1B6DD46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3EAA-C80A-4DD0-A442-BB18B1819B3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28FD3-1FA7-42FD-B71B-2B2F1C15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52620-5606-4173-81C0-DEE4694D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F931-B8CC-4444-A046-9CF159653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2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DD0F3-7492-4E6F-8B5F-A9970256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3EAA-C80A-4DD0-A442-BB18B1819B3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D9437-487A-476D-9636-7948865E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7C315-DFB1-407D-B490-46F6B349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F931-B8CC-4444-A046-9CF159653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5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591F-7F02-404D-A231-AEB8EB06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7E094-1C96-4A43-B977-759F486C1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F4230-CAC4-4085-BE17-6D7FDAB0F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CD2FD-8847-4BFF-81A6-47853310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3EAA-C80A-4DD0-A442-BB18B1819B3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2D0CC-1652-4169-A244-63350495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E5827-9F91-4B70-96F2-CE293F27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F931-B8CC-4444-A046-9CF159653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9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D99A-6FD0-4D8A-A348-B496130B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9DA4F-BB80-43ED-BE82-76C169550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4B42-6A6B-484D-8BCF-5F55FF4F6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262DA-64CF-4E6E-AD07-12CF56B9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3EAA-C80A-4DD0-A442-BB18B1819B3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B0E0-7B9C-4C4C-8819-BEC9A4C5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4EEA4-7CDA-401B-9B35-B486A22D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F931-B8CC-4444-A046-9CF159653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08D68-7340-486A-BB68-ED21CD1A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851AA-AF37-4EDB-996A-835A7E38B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EE820-4520-43C5-8B42-194F729D3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C3EAA-C80A-4DD0-A442-BB18B1819B35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122A5-CC4B-48CD-A862-F84853986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BE551-7F63-415D-840A-51C4BFA36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BF931-B8CC-4444-A046-9CF159653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FB707-723E-42B4-964D-8CBEF9DC7A40}"/>
              </a:ext>
            </a:extLst>
          </p:cNvPr>
          <p:cNvSpPr txBox="1">
            <a:spLocks/>
          </p:cNvSpPr>
          <p:nvPr/>
        </p:nvSpPr>
        <p:spPr>
          <a:xfrm>
            <a:off x="1080816" y="20111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000" dirty="0"/>
              <a:t>Project 5: Manufacturing of  IoT Sensors: UV &amp; Electrochemical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Students: </a:t>
            </a:r>
            <a:r>
              <a:rPr lang="en-US" sz="1800" b="1" dirty="0"/>
              <a:t>Tolga Koc &amp; Celine Ramirez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Graduate Mentor(s): </a:t>
            </a:r>
            <a:r>
              <a:rPr lang="en-US" sz="1800" b="1" dirty="0" err="1"/>
              <a:t>Arshya</a:t>
            </a:r>
            <a:r>
              <a:rPr lang="en-US" sz="1800" b="1" dirty="0"/>
              <a:t> </a:t>
            </a:r>
            <a:r>
              <a:rPr lang="en-US" sz="1800" b="1" dirty="0" err="1"/>
              <a:t>Bamshad</a:t>
            </a:r>
            <a:r>
              <a:rPr lang="en-US" sz="1800" b="1" dirty="0"/>
              <a:t> </a:t>
            </a:r>
            <a:r>
              <a:rPr lang="en-US" sz="1800" dirty="0"/>
              <a:t>&amp; </a:t>
            </a:r>
            <a:r>
              <a:rPr lang="en-US" sz="1800" b="1" dirty="0"/>
              <a:t>Pawan Pathak</a:t>
            </a:r>
            <a:br>
              <a:rPr lang="en-US" sz="1800" dirty="0"/>
            </a:br>
            <a:r>
              <a:rPr lang="en-US" sz="1800" spc="-50" dirty="0">
                <a:solidFill>
                  <a:srgbClr val="000000"/>
                </a:solidFill>
              </a:rPr>
              <a:t>Faculty Mentor(s): </a:t>
            </a:r>
            <a:r>
              <a:rPr lang="en-US" sz="1800" b="1" spc="-50" dirty="0">
                <a:solidFill>
                  <a:srgbClr val="000000"/>
                </a:solidFill>
              </a:rPr>
              <a:t>Dr. </a:t>
            </a:r>
            <a:r>
              <a:rPr lang="en-US" sz="1800" b="1" spc="-50" dirty="0" err="1">
                <a:solidFill>
                  <a:srgbClr val="000000"/>
                </a:solidFill>
              </a:rPr>
              <a:t>Hyoung</a:t>
            </a:r>
            <a:r>
              <a:rPr lang="en-US" sz="1800" b="1" spc="-50" dirty="0">
                <a:solidFill>
                  <a:srgbClr val="000000"/>
                </a:solidFill>
              </a:rPr>
              <a:t> </a:t>
            </a:r>
            <a:r>
              <a:rPr lang="en-US" sz="1800" b="1" spc="-50" dirty="0" err="1">
                <a:solidFill>
                  <a:srgbClr val="000000"/>
                </a:solidFill>
              </a:rPr>
              <a:t>Jin</a:t>
            </a:r>
            <a:r>
              <a:rPr lang="en-US" sz="1800" b="1" spc="-50" dirty="0">
                <a:solidFill>
                  <a:srgbClr val="000000"/>
                </a:solidFill>
              </a:rPr>
              <a:t> Cho &amp; Dr.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Helvetica Neue" panose="02000503000000020004"/>
              </a:rPr>
              <a:t>Ladislau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Helvetica Neue" panose="02000503000000020004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Helvetica Neue" panose="02000503000000020004"/>
              </a:rPr>
              <a:t>Bölöni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C7AAF-86E2-487B-9A05-A97339E82F28}"/>
              </a:ext>
            </a:extLst>
          </p:cNvPr>
          <p:cNvSpPr txBox="1">
            <a:spLocks/>
          </p:cNvSpPr>
          <p:nvPr/>
        </p:nvSpPr>
        <p:spPr>
          <a:xfrm>
            <a:off x="1007447" y="1984342"/>
            <a:ext cx="8240462" cy="4341813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3 (June 1</a:t>
            </a:r>
            <a:r>
              <a:rPr lang="en-US" b="1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</a:t>
            </a: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- June 4</a:t>
            </a:r>
            <a:r>
              <a:rPr lang="en-US" b="1" baseline="30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2021)</a:t>
            </a:r>
            <a:endParaRPr lang="en-US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Configuration of Various Cells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 more about Electrochemistry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Finished Circuit for Electrochemical Sensor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Able to Output Data directly to Arduino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&amp; Solutions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Need to calculate all voltage drops, capacitance, etc. (Kirchhoff's Law &amp; Ohm’s Law) to get correct output of data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Circuit gave different voltage outputs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lot of noise in data.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Solution: Use Resolution Bits to calibrate sensor for meaningful data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Solution: Test each individual cell to make sure there was no damage in cell (There was)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Solution: Replace Damaged Cells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Solution: Solder Circuit onto a Certified Breadboard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Run Circuit using certified Breadboard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Transfer Circuit over to PCB Board for Device</a:t>
            </a:r>
          </a:p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200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FB707-723E-42B4-964D-8CBEF9DC7A40}"/>
              </a:ext>
            </a:extLst>
          </p:cNvPr>
          <p:cNvSpPr txBox="1">
            <a:spLocks/>
          </p:cNvSpPr>
          <p:nvPr/>
        </p:nvSpPr>
        <p:spPr>
          <a:xfrm>
            <a:off x="1080817" y="201117"/>
            <a:ext cx="7129734" cy="752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chemeClr val="tx1"/>
                </a:solidFill>
              </a:rPr>
              <a:t>Cells &amp; Pin Layouts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C7AAF-86E2-487B-9A05-A97339E82F28}"/>
              </a:ext>
            </a:extLst>
          </p:cNvPr>
          <p:cNvSpPr txBox="1">
            <a:spLocks/>
          </p:cNvSpPr>
          <p:nvPr/>
        </p:nvSpPr>
        <p:spPr>
          <a:xfrm>
            <a:off x="1007447" y="1984342"/>
            <a:ext cx="8240462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Calibri" pitchFamily="34" charset="0"/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B04D7A-6787-486D-90F7-9A8462B1A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15" y="1421370"/>
            <a:ext cx="2009776" cy="18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sil ICL7660 Pin Layout">
            <a:extLst>
              <a:ext uri="{FF2B5EF4-FFF2-40B4-BE49-F238E27FC236}">
                <a16:creationId xmlns:a16="http://schemas.microsoft.com/office/drawing/2014/main" id="{BC54DAAA-BC43-4C30-8CC2-340BB19D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56" y="1506935"/>
            <a:ext cx="2009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zon.com: UA741 General-Purpose Operational Amplifier DIP8 1 Piece">
            <a:extLst>
              <a:ext uri="{FF2B5EF4-FFF2-40B4-BE49-F238E27FC236}">
                <a16:creationId xmlns:a16="http://schemas.microsoft.com/office/drawing/2014/main" id="{93A7DEC1-B52D-439B-915E-53FC2DBA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631" y="1039603"/>
            <a:ext cx="3038203" cy="23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&amp;quot;offset null&amp;quot; in IC 741? - Electrical Engineering Stack Exchange">
            <a:extLst>
              <a:ext uri="{FF2B5EF4-FFF2-40B4-BE49-F238E27FC236}">
                <a16:creationId xmlns:a16="http://schemas.microsoft.com/office/drawing/2014/main" id="{0B83824A-1EFE-4EF2-9B98-C78070070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68" y="1506935"/>
            <a:ext cx="3400425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xas Instruments LM324 LM324N DIP14 Quadruple Operational Amplifier DIP14  1 Pack: Amazon.com: Industrial &amp;amp; Scientific">
            <a:extLst>
              <a:ext uri="{FF2B5EF4-FFF2-40B4-BE49-F238E27FC236}">
                <a16:creationId xmlns:a16="http://schemas.microsoft.com/office/drawing/2014/main" id="{620290FF-3723-4D4D-8746-DF14E9792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806903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M324 OP-AMP Pinout, datahseet, applications, Examples and Features">
            <a:extLst>
              <a:ext uri="{FF2B5EF4-FFF2-40B4-BE49-F238E27FC236}">
                <a16:creationId xmlns:a16="http://schemas.microsoft.com/office/drawing/2014/main" id="{A1A9DF74-3954-47CA-A778-5949298ED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71884"/>
            <a:ext cx="2281236" cy="177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818CE1-9437-481B-B2EE-DBD19FDF4D8D}"/>
              </a:ext>
            </a:extLst>
          </p:cNvPr>
          <p:cNvSpPr txBox="1"/>
          <p:nvPr/>
        </p:nvSpPr>
        <p:spPr>
          <a:xfrm>
            <a:off x="1670979" y="3408980"/>
            <a:ext cx="268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ICL7660-Voltage Converter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FC29F-AFA7-4D7D-86B5-6E00A8C9B662}"/>
              </a:ext>
            </a:extLst>
          </p:cNvPr>
          <p:cNvSpPr txBox="1"/>
          <p:nvPr/>
        </p:nvSpPr>
        <p:spPr>
          <a:xfrm>
            <a:off x="7461554" y="3095587"/>
            <a:ext cx="357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UA741- Single Operational Amplifier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D0F29-8A62-47B7-A31A-D442D100125C}"/>
              </a:ext>
            </a:extLst>
          </p:cNvPr>
          <p:cNvSpPr txBox="1"/>
          <p:nvPr/>
        </p:nvSpPr>
        <p:spPr>
          <a:xfrm>
            <a:off x="4507234" y="5649858"/>
            <a:ext cx="3544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LM324- Quad Operational Amplifier</a:t>
            </a:r>
          </a:p>
        </p:txBody>
      </p:sp>
    </p:spTree>
    <p:extLst>
      <p:ext uri="{BB962C8B-B14F-4D97-AF65-F5344CB8AC3E}">
        <p14:creationId xmlns:p14="http://schemas.microsoft.com/office/powerpoint/2010/main" val="199218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FB707-723E-42B4-964D-8CBEF9DC7A40}"/>
              </a:ext>
            </a:extLst>
          </p:cNvPr>
          <p:cNvSpPr txBox="1">
            <a:spLocks/>
          </p:cNvSpPr>
          <p:nvPr/>
        </p:nvSpPr>
        <p:spPr>
          <a:xfrm>
            <a:off x="1080816" y="201118"/>
            <a:ext cx="8421385" cy="8180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chemeClr val="tx1"/>
                </a:solidFill>
              </a:rPr>
              <a:t>Circuit Layout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C7AAF-86E2-487B-9A05-A97339E82F28}"/>
              </a:ext>
            </a:extLst>
          </p:cNvPr>
          <p:cNvSpPr txBox="1">
            <a:spLocks/>
          </p:cNvSpPr>
          <p:nvPr/>
        </p:nvSpPr>
        <p:spPr>
          <a:xfrm>
            <a:off x="1007447" y="1984342"/>
            <a:ext cx="8240462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2FA1AA73-8CF5-4045-98A1-7D1F586D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10618" y="-691233"/>
            <a:ext cx="5133975" cy="82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4A458A-0994-4E44-BF84-747B6D0543FD}"/>
              </a:ext>
            </a:extLst>
          </p:cNvPr>
          <p:cNvSpPr txBox="1"/>
          <p:nvPr/>
        </p:nvSpPr>
        <p:spPr>
          <a:xfrm>
            <a:off x="10420350" y="1104900"/>
            <a:ext cx="9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Legend: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21EA8-0487-4969-9808-0409FE95E186}"/>
              </a:ext>
            </a:extLst>
          </p:cNvPr>
          <p:cNvSpPr txBox="1"/>
          <p:nvPr/>
        </p:nvSpPr>
        <p:spPr>
          <a:xfrm>
            <a:off x="10420350" y="1371600"/>
            <a:ext cx="994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ICL7660:</a:t>
            </a:r>
          </a:p>
          <a:p>
            <a:r>
              <a:rPr lang="en-US" dirty="0"/>
              <a:t>LM324:</a:t>
            </a:r>
          </a:p>
          <a:p>
            <a:r>
              <a:rPr lang="en-US" dirty="0"/>
              <a:t>UA741: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3EFD79-66F1-4177-ACA0-C7CDD934B3B3}"/>
              </a:ext>
            </a:extLst>
          </p:cNvPr>
          <p:cNvSpPr/>
          <p:nvPr/>
        </p:nvSpPr>
        <p:spPr>
          <a:xfrm>
            <a:off x="11337210" y="1474232"/>
            <a:ext cx="627376" cy="1729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C5876B-405B-41EF-80D8-6E6115F7E304}"/>
              </a:ext>
            </a:extLst>
          </p:cNvPr>
          <p:cNvSpPr/>
          <p:nvPr/>
        </p:nvSpPr>
        <p:spPr>
          <a:xfrm>
            <a:off x="11337210" y="1726755"/>
            <a:ext cx="627376" cy="1871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85418-3EB1-4444-8540-57749320900B}"/>
              </a:ext>
            </a:extLst>
          </p:cNvPr>
          <p:cNvSpPr/>
          <p:nvPr/>
        </p:nvSpPr>
        <p:spPr>
          <a:xfrm>
            <a:off x="11337210" y="2000384"/>
            <a:ext cx="627376" cy="1729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35133B-3EB2-4A3D-9528-9A3B9EFCEF9F}"/>
              </a:ext>
            </a:extLst>
          </p:cNvPr>
          <p:cNvSpPr/>
          <p:nvPr/>
        </p:nvSpPr>
        <p:spPr>
          <a:xfrm>
            <a:off x="6096000" y="4057650"/>
            <a:ext cx="85725" cy="666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92FDFA-6FCE-40ED-B835-E9405DBA4F0A}"/>
              </a:ext>
            </a:extLst>
          </p:cNvPr>
          <p:cNvSpPr/>
          <p:nvPr/>
        </p:nvSpPr>
        <p:spPr>
          <a:xfrm>
            <a:off x="4676774" y="4105275"/>
            <a:ext cx="171451" cy="666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39933E-4ACC-448D-B079-D748AA33C8B0}"/>
              </a:ext>
            </a:extLst>
          </p:cNvPr>
          <p:cNvSpPr/>
          <p:nvPr/>
        </p:nvSpPr>
        <p:spPr>
          <a:xfrm>
            <a:off x="8562974" y="3976687"/>
            <a:ext cx="171451" cy="1143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C03165-12D9-42C8-B8DD-FAE681427DC4}"/>
              </a:ext>
            </a:extLst>
          </p:cNvPr>
          <p:cNvSpPr/>
          <p:nvPr/>
        </p:nvSpPr>
        <p:spPr>
          <a:xfrm>
            <a:off x="7677150" y="4033837"/>
            <a:ext cx="171451" cy="571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0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C7AAF-86E2-487B-9A05-A97339E82F28}"/>
              </a:ext>
            </a:extLst>
          </p:cNvPr>
          <p:cNvSpPr txBox="1">
            <a:spLocks/>
          </p:cNvSpPr>
          <p:nvPr/>
        </p:nvSpPr>
        <p:spPr>
          <a:xfrm>
            <a:off x="1007447" y="1984342"/>
            <a:ext cx="8240462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67FD1A-23A5-4120-A526-F7668B6FF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12" y="821465"/>
            <a:ext cx="9160375" cy="486167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8B0479-367B-4D82-AB6E-54439734B54B}"/>
              </a:ext>
            </a:extLst>
          </p:cNvPr>
          <p:cNvCxnSpPr>
            <a:cxnSpLocks/>
          </p:cNvCxnSpPr>
          <p:nvPr/>
        </p:nvCxnSpPr>
        <p:spPr>
          <a:xfrm>
            <a:off x="6943725" y="531845"/>
            <a:ext cx="0" cy="289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4B08FD2-9B6E-45F7-9ED7-ABA4E72093A1}"/>
              </a:ext>
            </a:extLst>
          </p:cNvPr>
          <p:cNvCxnSpPr>
            <a:cxnSpLocks/>
          </p:cNvCxnSpPr>
          <p:nvPr/>
        </p:nvCxnSpPr>
        <p:spPr>
          <a:xfrm flipV="1">
            <a:off x="7353300" y="5438775"/>
            <a:ext cx="0" cy="47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62FF34-91BD-4E19-90A3-954F53122877}"/>
              </a:ext>
            </a:extLst>
          </p:cNvPr>
          <p:cNvCxnSpPr>
            <a:cxnSpLocks/>
          </p:cNvCxnSpPr>
          <p:nvPr/>
        </p:nvCxnSpPr>
        <p:spPr>
          <a:xfrm>
            <a:off x="7667625" y="341867"/>
            <a:ext cx="0" cy="479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1845E0-13B7-403E-8604-83ED06A76333}"/>
              </a:ext>
            </a:extLst>
          </p:cNvPr>
          <p:cNvCxnSpPr>
            <a:cxnSpLocks/>
          </p:cNvCxnSpPr>
          <p:nvPr/>
        </p:nvCxnSpPr>
        <p:spPr>
          <a:xfrm flipH="1" flipV="1">
            <a:off x="8022152" y="5416813"/>
            <a:ext cx="388423" cy="49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EAB68C4-C829-40C6-90CC-96FC5E782FA3}"/>
              </a:ext>
            </a:extLst>
          </p:cNvPr>
          <p:cNvSpPr txBox="1"/>
          <p:nvPr/>
        </p:nvSpPr>
        <p:spPr>
          <a:xfrm>
            <a:off x="6742635" y="341867"/>
            <a:ext cx="695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0DF15-3E99-4C31-A51B-10C8DDEDFD51}"/>
              </a:ext>
            </a:extLst>
          </p:cNvPr>
          <p:cNvSpPr txBox="1"/>
          <p:nvPr/>
        </p:nvSpPr>
        <p:spPr>
          <a:xfrm>
            <a:off x="6742635" y="5909199"/>
            <a:ext cx="1279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Data(Resolution Bits)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2CC9DF-1AB7-4FD0-9D14-7D893319EB64}"/>
              </a:ext>
            </a:extLst>
          </p:cNvPr>
          <p:cNvSpPr txBox="1"/>
          <p:nvPr/>
        </p:nvSpPr>
        <p:spPr>
          <a:xfrm>
            <a:off x="7336886" y="17594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Time(s)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F600E4-9C04-46D8-BDE5-2C46D2D59B40}"/>
              </a:ext>
            </a:extLst>
          </p:cNvPr>
          <p:cNvSpPr txBox="1"/>
          <p:nvPr/>
        </p:nvSpPr>
        <p:spPr>
          <a:xfrm>
            <a:off x="8530517" y="6082444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Current (</a:t>
            </a:r>
            <a:r>
              <a:rPr lang="el-GR" sz="1000" b="0" i="0" dirty="0">
                <a:effectLst/>
                <a:latin typeface="Roboto" panose="020B0604020202020204" pitchFamily="2" charset="0"/>
              </a:rPr>
              <a:t>μ</a:t>
            </a:r>
            <a:r>
              <a:rPr lang="en-US" sz="1000" b="0" i="0" dirty="0">
                <a:effectLst/>
                <a:latin typeface="Roboto" panose="020B0604020202020204" pitchFamily="2" charset="0"/>
              </a:rPr>
              <a:t>A)</a:t>
            </a:r>
            <a:endParaRPr lang="en-US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B194C0-5E8E-41CA-B71B-0F6ADFF12D86}"/>
              </a:ext>
            </a:extLst>
          </p:cNvPr>
          <p:cNvSpPr txBox="1"/>
          <p:nvPr/>
        </p:nvSpPr>
        <p:spPr>
          <a:xfrm>
            <a:off x="1272393" y="150779"/>
            <a:ext cx="492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Chronoamperometry Code and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388256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261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Koc, Tolga (S&amp;T-Student)</dc:creator>
  <cp:lastModifiedBy>Koc, Tolga (S&amp;T-Student)</cp:lastModifiedBy>
  <cp:revision>9</cp:revision>
  <dcterms:created xsi:type="dcterms:W3CDTF">2021-06-03T14:22:43Z</dcterms:created>
  <dcterms:modified xsi:type="dcterms:W3CDTF">2021-06-03T20:49:38Z</dcterms:modified>
</cp:coreProperties>
</file>