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A29"/>
    <a:srgbClr val="29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040FD2-2AD3-4E7C-AE0E-4963F4555A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C3DE744-3005-46E9-A44C-308C9309E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CF70145-5AFA-49FC-8612-E465F9A6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C9F84DD-4A83-4422-95E9-A6C016C2F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E6CF902-3630-46E9-9136-EB20E7CA0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A0BF90C-7224-48F4-876B-B2C25C6F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547988E-F705-4104-ACB8-3C4189626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C667B8A-3422-4E06-9D44-54614C57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5DCAD74-B662-444A-A43C-EC43ECA80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B876F7D-B1AA-4BCF-A41D-25C8D9A35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2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697DE8C3-019C-44E3-940F-494AB39B4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06E024-3EA2-4562-B8FF-975B3AC73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6BE6124-018C-489A-8635-DDBA18357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729DF8-540C-476A-AC4D-9CE51A1C6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C8E0EE4-054A-43A1-B2C1-D3D7F8F2E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AF57516-C983-4EC3-9AFD-CBB82EE7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B303887-4831-4DAA-B99B-EE527B883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87696A0-D1ED-4DB6-9BEB-5A4A3B6CF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3E4C33E-F419-4C14-9A0C-BE6CE494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2D4C73-3E52-48B7-B350-A1AAA8F96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756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31EB6EE-5A9B-4D16-A4C3-900E0F016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BE3B57-6B57-4CBD-AB6C-1937F521B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B0E9C68-F886-4520-8FA7-87C36AA8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A54FAD-15F0-4C70-8197-B3CDF689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C1D009D-8F7B-4A53-9B27-869012A30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6971EC2-F5F9-4217-88E2-E90F7A61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721F8-044E-4AF3-869F-7421308A8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B63CDFB-A5FE-4AC1-BD0F-15206103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453FF0EA-5ADB-472A-BE07-E9110A22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4916172-3D04-4A16-B674-5385AEEA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512B97F-02BB-4D0E-852F-7F3762607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6E7664-CFAB-491E-A9C6-573E9B73E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13DEFFA-6EC7-420C-94D6-32C2C0EFA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CEC95B9-16DC-4819-8C18-435922BE5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1D7B9A4-5932-476C-A9C3-25E9024AD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256B103-8213-4394-A889-6ED1C0FC7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6203DCA-56EF-4C0E-BAAD-6499BEBB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EB9F67AC-869D-4317-9FCD-15FC815A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34DEEEE-A2DB-4644-B6EA-88D3AAE1D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94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9B1FBA-C951-4AC1-B42F-30DC2247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B3BE860-14DE-4BC2-A16C-35739DFCA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243AB8DA-8B98-4230-8CBF-9C6A29200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90841957-4BE8-48D7-8B4A-F89D13B0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6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3CE9EED-2512-4457-90A0-1625E8A01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3BB345A2-8648-4F58-9315-87AD62D8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CFD380A0-CBF1-42E2-B40E-27B460F14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683573-F9AD-49C1-9B81-04669F08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722EEE-4BB1-43AB-9340-31E6366C2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11529A2-F4C2-4B5E-AD84-237C0CFED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882D414-787E-4F5B-99F5-18877972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781CA77-25C1-4277-A452-CFE20EFF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E2D133D-AA30-427A-A300-0C2A5204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2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B4B650-331D-4986-A920-826AB4CD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5296D178-4F55-473F-A976-D8BC17913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9762EC1-B450-4F13-8675-37552F83C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D890C4DE-347A-4B9F-8C2E-4B4EB4D0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68B02-4492-4219-91D7-AA2B2A7E4A1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37ED68B1-9F2B-4899-994F-70BA16CB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1B875B4-0213-4DBB-8AB1-F79A3F287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5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A50FF66-8A96-412F-97FD-275FAAC9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294FBB3-CFC5-44B2-BB07-B3665C2C2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99E3B4-F0E9-4BD5-A084-736BD8DAF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68B02-4492-4219-91D7-AA2B2A7E4A13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893053-2F55-46E7-AF1C-5174F7A3B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CF4CE2-A5F0-4D04-9B98-365DE57BA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44301-3990-4590-A01D-3C5320905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9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1080816" y="201117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2000" dirty="0"/>
              <a:t>Project 5: Manufacturing of  IoT Sensors: UV &amp; Electrochemical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Students: </a:t>
            </a:r>
            <a:r>
              <a:rPr lang="en-US" sz="1800" b="1" dirty="0"/>
              <a:t>Tolga Koc &amp; Celine Ramirez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Graduate Mentor(s): </a:t>
            </a:r>
            <a:r>
              <a:rPr lang="en-US" sz="1800" b="1" dirty="0" err="1"/>
              <a:t>Arshya</a:t>
            </a:r>
            <a:r>
              <a:rPr lang="en-US" sz="1800" b="1" dirty="0"/>
              <a:t> </a:t>
            </a:r>
            <a:r>
              <a:rPr lang="en-US" sz="1800" b="1" dirty="0" err="1"/>
              <a:t>Bamshad</a:t>
            </a:r>
            <a:r>
              <a:rPr lang="en-US" sz="1800" b="1" dirty="0"/>
              <a:t> </a:t>
            </a:r>
            <a:r>
              <a:rPr lang="en-US" sz="1800" dirty="0"/>
              <a:t>&amp; </a:t>
            </a:r>
            <a:r>
              <a:rPr lang="en-US" sz="1800" b="1" dirty="0"/>
              <a:t>Pawan Pathak</a:t>
            </a:r>
            <a:br>
              <a:rPr lang="en-US" sz="1800" dirty="0"/>
            </a:br>
            <a:r>
              <a:rPr lang="en-US" sz="1800" spc="-50" dirty="0">
                <a:solidFill>
                  <a:srgbClr val="000000"/>
                </a:solidFill>
              </a:rPr>
              <a:t>Faculty Mentor(s): </a:t>
            </a:r>
            <a:r>
              <a:rPr lang="en-US" sz="1800" b="1" spc="-50" dirty="0">
                <a:solidFill>
                  <a:srgbClr val="000000"/>
                </a:solidFill>
              </a:rPr>
              <a:t>Dr. </a:t>
            </a:r>
            <a:r>
              <a:rPr lang="en-US" sz="1800" b="1" spc="-50" dirty="0" err="1">
                <a:solidFill>
                  <a:srgbClr val="000000"/>
                </a:solidFill>
              </a:rPr>
              <a:t>Hyoung</a:t>
            </a:r>
            <a:r>
              <a:rPr lang="en-US" sz="1800" b="1" spc="-50" dirty="0">
                <a:solidFill>
                  <a:srgbClr val="000000"/>
                </a:solidFill>
              </a:rPr>
              <a:t> </a:t>
            </a:r>
            <a:r>
              <a:rPr lang="en-US" sz="1800" b="1" spc="-50" dirty="0" err="1">
                <a:solidFill>
                  <a:srgbClr val="000000"/>
                </a:solidFill>
              </a:rPr>
              <a:t>Jin</a:t>
            </a:r>
            <a:r>
              <a:rPr lang="en-US" sz="1800" b="1" spc="-50" dirty="0">
                <a:solidFill>
                  <a:srgbClr val="000000"/>
                </a:solidFill>
              </a:rPr>
              <a:t> Cho &amp; Dr.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Helvetica Neue" panose="02000503000000020004"/>
              </a:rPr>
              <a:t>Ladislau</a:t>
            </a:r>
            <a:r>
              <a:rPr lang="en-US" sz="1800" b="1" i="0" dirty="0">
                <a:solidFill>
                  <a:schemeClr val="tx1"/>
                </a:solidFill>
                <a:effectLst/>
                <a:latin typeface="Helvetica Neue" panose="02000503000000020004"/>
              </a:rPr>
              <a:t> </a:t>
            </a:r>
            <a:r>
              <a:rPr lang="en-US" sz="1800" b="1" i="0" dirty="0" err="1">
                <a:solidFill>
                  <a:schemeClr val="tx1"/>
                </a:solidFill>
                <a:effectLst/>
                <a:latin typeface="Helvetica Neue" panose="02000503000000020004"/>
              </a:rPr>
              <a:t>Bölöni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C7AAF-86E2-487B-9A05-A97339E82F28}"/>
              </a:ext>
            </a:extLst>
          </p:cNvPr>
          <p:cNvSpPr txBox="1">
            <a:spLocks/>
          </p:cNvSpPr>
          <p:nvPr/>
        </p:nvSpPr>
        <p:spPr>
          <a:xfrm>
            <a:off x="1007447" y="1984342"/>
            <a:ext cx="8240462" cy="4341813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Week 1 (May 17 – May 21, 2021)</a:t>
            </a:r>
            <a:endParaRPr lang="en-US" i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endParaRPr lang="en-US" b="1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Accomplishments: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Gaining knowledge of Machine Learning using Python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Familiarizing Ourselves with Lab and Equipment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Use previous research to further understand background in electrochemical &amp; UV Sensors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Learn Arduino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Testing Initial UV Sensor for Calibration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Designing Circuits for Further Testing Methods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Problem &amp; Solutions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Need to find Correct Power Supply for Circuit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Setting up the Circuit for Electrochemical Sensor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 Research various methods for supplying Arduino board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Solution: Order Parts &amp; Build Circuit for Sensor (Arduino)</a:t>
            </a:r>
          </a:p>
          <a:p>
            <a:pPr marL="201168" lvl="1" indent="0">
              <a:buFont typeface="Calibri" pitchFamily="34" charset="0"/>
              <a:buNone/>
            </a:pPr>
            <a:endParaRPr lang="en-US" dirty="0">
              <a:solidFill>
                <a:srgbClr val="0000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201168" lvl="1" indent="0">
              <a:buFont typeface="Calibri" pitchFamily="34" charset="0"/>
              <a:buNone/>
            </a:pPr>
            <a:r>
              <a:rPr lang="en-US" b="1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Plans for next week: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Work on Arduino for Sensor to Read Certain Data</a:t>
            </a:r>
          </a:p>
          <a:p>
            <a:pPr lvl="1"/>
            <a:r>
              <a:rPr lang="en-US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Build Circuit for Electrochemical Testing</a:t>
            </a: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200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1215995" y="215656"/>
            <a:ext cx="8421385" cy="16932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4000" b="1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C7AAF-86E2-487B-9A05-A97339E82F28}"/>
              </a:ext>
            </a:extLst>
          </p:cNvPr>
          <p:cNvSpPr txBox="1">
            <a:spLocks/>
          </p:cNvSpPr>
          <p:nvPr/>
        </p:nvSpPr>
        <p:spPr>
          <a:xfrm>
            <a:off x="1007447" y="1984342"/>
            <a:ext cx="8240462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following research will be to design and apply sensors to real-world applications. Using various materials, a UV sensor will be designed and fabricated to be wearable in detecting health risks. Electrochemical sensors will be designed and manufactured to be able to detect measurements of </a:t>
            </a:r>
            <a:r>
              <a:rPr lang="en-US" dirty="0" err="1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electrochemicals</a:t>
            </a:r>
            <a:r>
              <a:rPr lang="en-US" dirty="0">
                <a:solidFill>
                  <a:srgbClr val="00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across various applications. Machine learning will be implemented to make these sensors “smarter” or being able to give a more accurate reading.</a:t>
            </a: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5633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1FB707-723E-42B4-964D-8CBEF9DC7A40}"/>
              </a:ext>
            </a:extLst>
          </p:cNvPr>
          <p:cNvSpPr txBox="1">
            <a:spLocks/>
          </p:cNvSpPr>
          <p:nvPr/>
        </p:nvSpPr>
        <p:spPr>
          <a:xfrm>
            <a:off x="1140385" y="180919"/>
            <a:ext cx="8421385" cy="100018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spcBef>
                <a:spcPts val="1200"/>
              </a:spcBef>
            </a:pPr>
            <a:r>
              <a:rPr lang="en-US" sz="3000" b="1" dirty="0">
                <a:solidFill>
                  <a:srgbClr val="000000"/>
                </a:solidFill>
              </a:rPr>
              <a:t>Initial Experimental Setup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C7AAF-86E2-487B-9A05-A97339E82F28}"/>
              </a:ext>
            </a:extLst>
          </p:cNvPr>
          <p:cNvSpPr txBox="1">
            <a:spLocks/>
          </p:cNvSpPr>
          <p:nvPr/>
        </p:nvSpPr>
        <p:spPr>
          <a:xfrm>
            <a:off x="1007447" y="1984342"/>
            <a:ext cx="8240462" cy="43418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Font typeface="Calibri" pitchFamily="34" charset="0"/>
              <a:buNone/>
            </a:pPr>
            <a:endParaRPr lang="en-US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grpSp>
        <p:nvGrpSpPr>
          <p:cNvPr id="2" name="Grup 1">
            <a:extLst>
              <a:ext uri="{FF2B5EF4-FFF2-40B4-BE49-F238E27FC236}">
                <a16:creationId xmlns:a16="http://schemas.microsoft.com/office/drawing/2014/main" id="{B7848ED0-5044-48D9-9801-B9D7C365CF41}"/>
              </a:ext>
            </a:extLst>
          </p:cNvPr>
          <p:cNvGrpSpPr/>
          <p:nvPr/>
        </p:nvGrpSpPr>
        <p:grpSpPr>
          <a:xfrm>
            <a:off x="-36684" y="5846980"/>
            <a:ext cx="12228684" cy="1086465"/>
            <a:chOff x="-36684" y="5846980"/>
            <a:chExt cx="12228684" cy="1086465"/>
          </a:xfrm>
        </p:grpSpPr>
        <p:sp>
          <p:nvSpPr>
            <p:cNvPr id="6" name="Dikdörtgen 5">
              <a:extLst>
                <a:ext uri="{FF2B5EF4-FFF2-40B4-BE49-F238E27FC236}">
                  <a16:creationId xmlns:a16="http://schemas.microsoft.com/office/drawing/2014/main" id="{E0604892-BCC2-442A-BCC7-E2327E14FB64}"/>
                </a:ext>
              </a:extLst>
            </p:cNvPr>
            <p:cNvSpPr/>
            <p:nvPr/>
          </p:nvSpPr>
          <p:spPr>
            <a:xfrm>
              <a:off x="0" y="6499123"/>
              <a:ext cx="12192000" cy="358877"/>
            </a:xfrm>
            <a:prstGeom prst="rect">
              <a:avLst/>
            </a:prstGeom>
            <a:solidFill>
              <a:srgbClr val="FFC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Helvetica Neue" panose="02000503000000020004"/>
                  <a:cs typeface="Times New Roman" panose="02020603050405020304" pitchFamily="18" charset="0"/>
                </a:rPr>
                <a:t>NSF REU Research Experience on Internet of Things 2021</a:t>
              </a:r>
            </a:p>
          </p:txBody>
        </p:sp>
        <p:pic>
          <p:nvPicPr>
            <p:cNvPr id="8" name="Resim 7" descr="metin, ulaşım, tekerlek içeren bir resim&#10;&#10;Açıklama otomatik olarak oluşturuldu">
              <a:extLst>
                <a:ext uri="{FF2B5EF4-FFF2-40B4-BE49-F238E27FC236}">
                  <a16:creationId xmlns:a16="http://schemas.microsoft.com/office/drawing/2014/main" id="{A6BF93E6-0377-4016-8365-A61149685C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684" y="5846980"/>
              <a:ext cx="1080816" cy="1086465"/>
            </a:xfrm>
            <a:prstGeom prst="rect">
              <a:avLst/>
            </a:prstGeom>
          </p:spPr>
        </p:pic>
        <p:pic>
          <p:nvPicPr>
            <p:cNvPr id="10" name="Resim 9">
              <a:extLst>
                <a:ext uri="{FF2B5EF4-FFF2-40B4-BE49-F238E27FC236}">
                  <a16:creationId xmlns:a16="http://schemas.microsoft.com/office/drawing/2014/main" id="{308FD58B-F5C8-4B7B-BD47-431E0CAC28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9887" y="5909199"/>
              <a:ext cx="714375" cy="962025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21CC87-F802-4A90-A7C3-EBBAD89D9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05" y="372309"/>
            <a:ext cx="1815619" cy="242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7C526EA-ABA9-436A-B3C6-AECBCA483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309" y="2972652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538D2A0-0A96-4333-AA76-0C2B61321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258" y="372309"/>
            <a:ext cx="1705704" cy="227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E0E3445-0F3F-4F28-801B-7F6E63AE05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14" y="1310092"/>
            <a:ext cx="503327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9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263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Helvetica Neue</vt:lpstr>
      <vt:lpstr>Office Teması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Kara</dc:creator>
  <cp:lastModifiedBy>Koc, Tolga (S&amp;T-Student)</cp:lastModifiedBy>
  <cp:revision>12</cp:revision>
  <dcterms:created xsi:type="dcterms:W3CDTF">2021-05-16T03:04:08Z</dcterms:created>
  <dcterms:modified xsi:type="dcterms:W3CDTF">2021-05-20T20:19:58Z</dcterms:modified>
</cp:coreProperties>
</file>