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E13CC8-8955-46CF-9EA4-63487399FC8C}">
  <a:tblStyle styleId="{5BE13CC8-8955-46CF-9EA4-63487399FC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HelveticaNeue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d0b2c14ea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dd0b2c14ea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d0b2c14e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d0b2c14ea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d0b2c14e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dd0b2c14ea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d0b2c14e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dd0b2c14ea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d0b2c14e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dd0b2c14ea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d0b2c14e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dd0b2c14ea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d0b2c14e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dd0b2c14ea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d0b2c14ea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d0b2c14ea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d0b2c14ea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dd0b2c14ea_2_1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d0b2c14e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dd0b2c14ea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d0b2c14ea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dd0b2c14ea_2_1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d0b2c14ea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dd0b2c14ea_2_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d0b2c14e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dd0b2c14ea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d0b2c14ea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d0b2c14ea_2_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d0b2c14e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dd0b2c14ea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d0b2c14ea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dd0b2c14ea_2_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d0b2c14e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dd0b2c14ea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d0b2c14ea_7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dd0b2c14ea_7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d0b2c14e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dd0b2c14ea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819100" y="638735"/>
            <a:ext cx="7505798" cy="37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3: </a:t>
            </a:r>
            <a:r>
              <a:rPr b="1" i="0" lang="en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Designing a mobility model using large-scale data</a:t>
            </a:r>
            <a:br>
              <a:rPr b="0" i="0" lang="en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Leah Kazenmayer and Gabriela Ford</a:t>
            </a:r>
            <a:br>
              <a:rPr b="0" i="0" lang="en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" sz="2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Samiul Hasan and Damla Turgut</a:t>
            </a:r>
            <a:endParaRPr sz="1100"/>
          </a:p>
          <a:p>
            <a:pPr indent="0" lvl="0" marL="0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2 (Monday May 24th – Friday May 28th, 2021)</a:t>
            </a:r>
            <a:endParaRPr sz="1100"/>
          </a:p>
        </p:txBody>
      </p:sp>
      <p:grpSp>
        <p:nvGrpSpPr>
          <p:cNvPr id="130" name="Google Shape;130;p25"/>
          <p:cNvGrpSpPr/>
          <p:nvPr/>
        </p:nvGrpSpPr>
        <p:grpSpPr>
          <a:xfrm>
            <a:off x="-27513" y="4385235"/>
            <a:ext cx="9171513" cy="814849"/>
            <a:chOff x="-36684" y="5846980"/>
            <a:chExt cx="12228684" cy="1086465"/>
          </a:xfrm>
        </p:grpSpPr>
        <p:sp>
          <p:nvSpPr>
            <p:cNvPr id="131" name="Google Shape;131;p25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132" name="Google Shape;132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34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218" name="Google Shape;218;p34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219" name="Google Shape;219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34"/>
          <p:cNvSpPr txBox="1"/>
          <p:nvPr/>
        </p:nvSpPr>
        <p:spPr>
          <a:xfrm>
            <a:off x="3322650" y="170480"/>
            <a:ext cx="24987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SortedByEC</a:t>
            </a: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.xlsx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(with libraries)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88" y="1041225"/>
            <a:ext cx="7818910" cy="328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35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228" name="Google Shape;228;p3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229" name="Google Shape;229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35"/>
          <p:cNvSpPr txBox="1"/>
          <p:nvPr/>
        </p:nvSpPr>
        <p:spPr>
          <a:xfrm>
            <a:off x="3322650" y="170480"/>
            <a:ext cx="24987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SortedByYear</a:t>
            </a: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.xlsx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(with libraries)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2" name="Google Shape;23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37680"/>
            <a:ext cx="8722709" cy="3095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6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238" name="Google Shape;238;p36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239" name="Google Shape;239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36"/>
          <p:cNvSpPr txBox="1"/>
          <p:nvPr/>
        </p:nvSpPr>
        <p:spPr>
          <a:xfrm>
            <a:off x="3322650" y="170480"/>
            <a:ext cx="24987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SortedByMonth</a:t>
            </a: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.xlsx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(with libraries)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2225" y="1123999"/>
            <a:ext cx="4919550" cy="35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7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248" name="Google Shape;248;p37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249" name="Google Shape;249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37"/>
          <p:cNvSpPr txBox="1"/>
          <p:nvPr/>
        </p:nvSpPr>
        <p:spPr>
          <a:xfrm>
            <a:off x="3322650" y="170480"/>
            <a:ext cx="24987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SortedByDay</a:t>
            </a: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.xlsx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(with libraries)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5463" y="985274"/>
            <a:ext cx="4153077" cy="375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38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258" name="Google Shape;258;p38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259" name="Google Shape;259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38"/>
          <p:cNvSpPr txBox="1"/>
          <p:nvPr/>
        </p:nvSpPr>
        <p:spPr>
          <a:xfrm>
            <a:off x="3322650" y="170480"/>
            <a:ext cx="24987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SortedByEP</a:t>
            </a: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.xlsx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(with libraries)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2" name="Google Shape;26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7138" y="914849"/>
            <a:ext cx="4009726" cy="37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/>
        </p:nvSpPr>
        <p:spPr>
          <a:xfrm>
            <a:off x="822743" y="414241"/>
            <a:ext cx="74985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Had a team meeting with Dr. Hasan and Dr. Turgut to update everyone on the development of the project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Selected a corridor to perform our analysis on (Alafaya Trail - 434)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8" name="Google Shape;268;p39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269" name="Google Shape;269;p3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270" name="Google Shape;270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27039" y="-435274"/>
            <a:ext cx="4689925" cy="601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/>
        </p:nvSpPr>
        <p:spPr>
          <a:xfrm>
            <a:off x="808988" y="673350"/>
            <a:ext cx="7498500" cy="3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sz="2000"/>
          </a:p>
          <a:p>
            <a:pPr indent="-3556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had a little trouble understanding the detectors and how they worked.</a:t>
            </a:r>
            <a:endParaRPr sz="2000"/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o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Dr. Hasan explained how there are stop bar detect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ors and advanced detectors, and some lanes have one and some lanes have both.</a:t>
            </a:r>
            <a:endParaRPr sz="2000"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timestamps had inconsistent formatting; some timestamps just contained times (i.e. 12:43:00 PM) and some timestamps contained datetimes (i.e. 07/16/2019 12:43:00 PM).</a:t>
            </a:r>
            <a:endParaRPr sz="2000"/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o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The sample file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 was a subset of the whole dataset for signal 1825; there were problems converting it to a smaller file: data loss.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2" name="Google Shape;282;p41"/>
          <p:cNvGrpSpPr/>
          <p:nvPr/>
        </p:nvGrpSpPr>
        <p:grpSpPr>
          <a:xfrm>
            <a:off x="-27513" y="4385235"/>
            <a:ext cx="9171513" cy="814849"/>
            <a:chOff x="-36684" y="5846980"/>
            <a:chExt cx="12228684" cy="1086465"/>
          </a:xfrm>
        </p:grpSpPr>
        <p:sp>
          <p:nvSpPr>
            <p:cNvPr id="283" name="Google Shape;283;p4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284" name="Google Shape;28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/>
        </p:nvSpPr>
        <p:spPr>
          <a:xfrm>
            <a:off x="809000" y="208800"/>
            <a:ext cx="7670400" cy="45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Found the function parse() which extracts the day, month, year, etc from a pandas timestamp. This helped group the data by those specific time attributes.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needed to narrow down what we were going to do, how was the project going to be structured and which factors were we going to take into account.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decided to work on a specific corridor and create a model that is based on past data (volume of cars) but also include outside factors that would influence the volume of cars on a specific day, month or year (weather, density of cars, roads feeding a main road, among others).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91" name="Google Shape;291;p42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292" name="Google Shape;292;p42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293" name="Google Shape;29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/>
        </p:nvSpPr>
        <p:spPr>
          <a:xfrm>
            <a:off x="822750" y="600900"/>
            <a:ext cx="7498500" cy="3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Finalize the code for volume of cars and make some graphs to have a more visual 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context.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Get into the UCF server in order to run code on large datasets.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 a supercomputer to be able to run massive amounts of datasets in a reasonable amount of time (because both of us have macbook pro laptops, which aren’t quick)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out ways to make the data analysis more efficient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Be able to start our model development by taking into account the volume of cars 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calculated and how do these vary depending on several factors. 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Start more in depth learning of machine learning for model development. 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00" name="Google Shape;300;p43"/>
          <p:cNvGrpSpPr/>
          <p:nvPr/>
        </p:nvGrpSpPr>
        <p:grpSpPr>
          <a:xfrm>
            <a:off x="-27513" y="4385235"/>
            <a:ext cx="9171513" cy="814849"/>
            <a:chOff x="-36684" y="5846980"/>
            <a:chExt cx="12228684" cy="1086465"/>
          </a:xfrm>
        </p:grpSpPr>
        <p:sp>
          <p:nvSpPr>
            <p:cNvPr id="301" name="Google Shape;301;p43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302" name="Google Shape;302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/>
        </p:nvSpPr>
        <p:spPr>
          <a:xfrm>
            <a:off x="808988" y="348067"/>
            <a:ext cx="7498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9" name="Google Shape;139;p26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140" name="Google Shape;140;p26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141" name="Google Shape;141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" name="Google Shape;14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4925" y="904575"/>
            <a:ext cx="4586625" cy="38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/>
        </p:nvSpPr>
        <p:spPr>
          <a:xfrm>
            <a:off x="822743" y="414241"/>
            <a:ext cx="74985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sz="1500"/>
          </a:p>
          <a:p>
            <a:pPr indent="-3683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●"/>
            </a:pPr>
            <a:r>
              <a:rPr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Wrote a program to determine the volume of cars that went through an intersection grouped by day (on </a:t>
            </a: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approx 760,000 data points)</a:t>
            </a:r>
            <a:r>
              <a:rPr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o"/>
            </a:pPr>
            <a:r>
              <a:rPr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was hand coded (not using any libraries) because we were not aware of libraries that contained specific functions to </a:t>
            </a: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complete </a:t>
            </a:r>
            <a:r>
              <a:rPr i="0" lang="en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those tasks for us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9" name="Google Shape;149;p27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150" name="Google Shape;150;p27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151" name="Google Shape;151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8"/>
          <p:cNvGrpSpPr/>
          <p:nvPr/>
        </p:nvGrpSpPr>
        <p:grpSpPr>
          <a:xfrm>
            <a:off x="-27513" y="4385235"/>
            <a:ext cx="9171513" cy="814849"/>
            <a:chOff x="-36684" y="5846980"/>
            <a:chExt cx="12228684" cy="1086465"/>
          </a:xfrm>
        </p:grpSpPr>
        <p:sp>
          <p:nvSpPr>
            <p:cNvPr id="158" name="Google Shape;158;p28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159" name="Google Shape;159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28"/>
          <p:cNvSpPr txBox="1"/>
          <p:nvPr/>
        </p:nvSpPr>
        <p:spPr>
          <a:xfrm>
            <a:off x="1204975" y="136925"/>
            <a:ext cx="69732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Section of VolumeOfCars.py (hand coded)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5500" y="702900"/>
            <a:ext cx="5692999" cy="403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9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168" name="Google Shape;168;p2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169" name="Google Shape;16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raphical user interface, application, table, Excel&#10;&#10;Description automatically generated" id="171" name="Google Shape;17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8450" y="1071563"/>
            <a:ext cx="34671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3322660" y="136916"/>
            <a:ext cx="24987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81_output.xlsx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(hand coded)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0"/>
          <p:cNvGrpSpPr/>
          <p:nvPr/>
        </p:nvGrpSpPr>
        <p:grpSpPr>
          <a:xfrm>
            <a:off x="-27513" y="4385235"/>
            <a:ext cx="9171513" cy="814849"/>
            <a:chOff x="-36684" y="5846980"/>
            <a:chExt cx="12228684" cy="1086465"/>
          </a:xfrm>
        </p:grpSpPr>
        <p:sp>
          <p:nvSpPr>
            <p:cNvPr id="178" name="Google Shape;178;p30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179" name="Google Shape;17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raphical user interface, application, table, Excel&#10;&#10;Description automatically generated" id="181" name="Google Shape;18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7075" y="1076325"/>
            <a:ext cx="2609850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3322650" y="170480"/>
            <a:ext cx="24987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82_output.xlsx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(hand coded)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/>
        </p:nvSpPr>
        <p:spPr>
          <a:xfrm>
            <a:off x="822743" y="414241"/>
            <a:ext cx="74985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●"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Wrote a program to determine the volume of cars per event code, year, month, day, event </a:t>
            </a: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parameter, etc.</a:t>
            </a: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but with libraries, which turned out to be easier and more intuitive for bigger data sets (85,000,000 data points).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88" name="Google Shape;188;p31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189" name="Google Shape;189;p31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190" name="Google Shape;190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/>
        </p:nvSpPr>
        <p:spPr>
          <a:xfrm>
            <a:off x="808975" y="567067"/>
            <a:ext cx="7498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Reformatting our data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97" name="Google Shape;197;p32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198" name="Google Shape;198;p32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199" name="Google Shape;199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01" name="Google Shape;201;p32"/>
          <p:cNvGraphicFramePr/>
          <p:nvPr/>
        </p:nvGraphicFramePr>
        <p:xfrm>
          <a:off x="439900" y="1436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{5BE13CC8-8955-46CF-9EA4-63487399FC8C}</a:tableStyleId>
              </a:tblPr>
              <a:tblGrid>
                <a:gridCol w="1180600"/>
                <a:gridCol w="1180600"/>
                <a:gridCol w="1180600"/>
                <a:gridCol w="1180600"/>
                <a:gridCol w="1180600"/>
                <a:gridCol w="1180600"/>
                <a:gridCol w="1180600"/>
              </a:tblGrid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SignalID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Month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Hour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EventCode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EventParam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2" name="Google Shape;202;p32"/>
          <p:cNvSpPr txBox="1"/>
          <p:nvPr/>
        </p:nvSpPr>
        <p:spPr>
          <a:xfrm>
            <a:off x="822750" y="3913247"/>
            <a:ext cx="74985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We wanted the dates and times to be easily seen when looking at the dataset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33"/>
          <p:cNvGrpSpPr/>
          <p:nvPr/>
        </p:nvGrpSpPr>
        <p:grpSpPr>
          <a:xfrm>
            <a:off x="-27513" y="4385235"/>
            <a:ext cx="9171513" cy="814850"/>
            <a:chOff x="-36684" y="5846980"/>
            <a:chExt cx="12228684" cy="1086466"/>
          </a:xfrm>
        </p:grpSpPr>
        <p:sp>
          <p:nvSpPr>
            <p:cNvPr id="208" name="Google Shape;208;p33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sz="1100"/>
            </a:p>
          </p:txBody>
        </p:sp>
        <p:pic>
          <p:nvPicPr>
            <p:cNvPr descr="metin, ulaşım, tekerlek içeren bir resim&#10;&#10;Açıklama otomatik olarak oluşturuldu" id="209" name="Google Shape;20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33"/>
          <p:cNvSpPr txBox="1"/>
          <p:nvPr/>
        </p:nvSpPr>
        <p:spPr>
          <a:xfrm>
            <a:off x="3322650" y="170480"/>
            <a:ext cx="24987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1" marL="152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Code (with libraries)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238" y="615950"/>
            <a:ext cx="8615521" cy="37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