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1" r:id="rId4"/>
    <p:sldId id="266" r:id="rId5"/>
    <p:sldId id="262" r:id="rId6"/>
    <p:sldId id="263" r:id="rId7"/>
    <p:sldId id="264" r:id="rId8"/>
    <p:sldId id="258"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9"/>
    <a:srgbClr val="29C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73" autoAdjust="0"/>
    <p:restoredTop sz="94660"/>
  </p:normalViewPr>
  <p:slideViewPr>
    <p:cSldViewPr snapToGrid="0">
      <p:cViewPr varScale="1">
        <p:scale>
          <a:sx n="76" d="100"/>
          <a:sy n="76" d="100"/>
        </p:scale>
        <p:origin x="208"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40FD2-2AD3-4E7C-AE0E-4963F4555AD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AC3DE744-3005-46E9-A44C-308C9309E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CCF70145-5AFA-49FC-8612-E465F9A6E161}"/>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5" name="Alt Bilgi Yer Tutucusu 4">
            <a:extLst>
              <a:ext uri="{FF2B5EF4-FFF2-40B4-BE49-F238E27FC236}">
                <a16:creationId xmlns:a16="http://schemas.microsoft.com/office/drawing/2014/main" id="{EC9F84DD-4A83-4422-95E9-A6C016C2F04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E6CF902-3630-46E9-9136-EB20E7CA062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5201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BF90C-7224-48F4-876B-B2C25C6FC550}"/>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547988E-F705-4104-ACB8-3C4189626E3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3C667B8A-3422-4E06-9D44-54614C57DE64}"/>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5" name="Alt Bilgi Yer Tutucusu 4">
            <a:extLst>
              <a:ext uri="{FF2B5EF4-FFF2-40B4-BE49-F238E27FC236}">
                <a16:creationId xmlns:a16="http://schemas.microsoft.com/office/drawing/2014/main" id="{85DCAD74-B662-444A-A43C-EC43ECA801C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AB876F7D-B1AA-4BCF-A41D-25C8D9A35AF7}"/>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366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97DE8C3-019C-44E3-940F-494AB39B41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E06E024-3EA2-4562-B8FF-975B3AC734F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6BE6124-018C-489A-8635-DDBA18357B08}"/>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5" name="Alt Bilgi Yer Tutucusu 4">
            <a:extLst>
              <a:ext uri="{FF2B5EF4-FFF2-40B4-BE49-F238E27FC236}">
                <a16:creationId xmlns:a16="http://schemas.microsoft.com/office/drawing/2014/main" id="{8D729DF8-540C-476A-AC4D-9CE51A1C62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C8E0EE4-054A-43A1-B2C1-D3D7F8F2E67E}"/>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9806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F57516-C983-4EC3-9AFD-CBB82EE74FE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BB303887-4831-4DAA-B99B-EE527B8836F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87696A0-D1ED-4DB6-9BEB-5A4A3B6CF292}"/>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5" name="Alt Bilgi Yer Tutucusu 4">
            <a:extLst>
              <a:ext uri="{FF2B5EF4-FFF2-40B4-BE49-F238E27FC236}">
                <a16:creationId xmlns:a16="http://schemas.microsoft.com/office/drawing/2014/main" id="{A3E4C33E-F419-4C14-9A0C-BE6CE49427AB}"/>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72D4C73-3E52-48B7-B350-A1AAA8F9623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9047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EB6EE-5A9B-4D16-A4C3-900E0F01627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E8BE3B57-6B57-4CBD-AB6C-1937F521B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B0E9C68-F886-4520-8FA7-87C36AA8E631}"/>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5" name="Alt Bilgi Yer Tutucusu 4">
            <a:extLst>
              <a:ext uri="{FF2B5EF4-FFF2-40B4-BE49-F238E27FC236}">
                <a16:creationId xmlns:a16="http://schemas.microsoft.com/office/drawing/2014/main" id="{8AA54FAD-15F0-4C70-8197-B3CDF68980B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C1D009D-8F7B-4A53-9B27-869012A3039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2036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971EC2-F5F9-4217-88E2-E90F7A616D66}"/>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AB721F8-044E-4AF3-869F-7421308A837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FB63CDFB-A5FE-4AC1-BD0F-152061039A2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453FF0EA-5ADB-472A-BE07-E9110A22C2B8}"/>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6" name="Alt Bilgi Yer Tutucusu 5">
            <a:extLst>
              <a:ext uri="{FF2B5EF4-FFF2-40B4-BE49-F238E27FC236}">
                <a16:creationId xmlns:a16="http://schemas.microsoft.com/office/drawing/2014/main" id="{D4916172-3D04-4A16-B674-5385AEEACF3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4512B97F-02BB-4D0E-852F-7F3762607F7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356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E7664-CFAB-491E-A9C6-573E9B73EC86}"/>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13DEFFA-6EC7-420C-94D6-32C2C0EFA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CEC95B9-16DC-4819-8C18-435922BE5CA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91D7B9A4-5932-476C-A9C3-25E9024AD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256B103-8213-4394-A889-6ED1C0FC7C0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F6203DCA-56EF-4C0E-BAAD-6499BEBBD8FF}"/>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8" name="Alt Bilgi Yer Tutucusu 7">
            <a:extLst>
              <a:ext uri="{FF2B5EF4-FFF2-40B4-BE49-F238E27FC236}">
                <a16:creationId xmlns:a16="http://schemas.microsoft.com/office/drawing/2014/main" id="{EB9F67AC-869D-4317-9FCD-15FC815A2084}"/>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334DEEEE-A2DB-4644-B6EA-88D3AAE1D4E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76859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9B1FBA-C951-4AC1-B42F-30DC22471496}"/>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EB3BE860-14DE-4BC2-A16C-35739DFCA692}"/>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4" name="Alt Bilgi Yer Tutucusu 3">
            <a:extLst>
              <a:ext uri="{FF2B5EF4-FFF2-40B4-BE49-F238E27FC236}">
                <a16:creationId xmlns:a16="http://schemas.microsoft.com/office/drawing/2014/main" id="{243AB8DA-8B98-4230-8CBF-9C6A29200D84}"/>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90841957-4BE8-48D7-8B4A-F89D13B030B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0405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3CE9EED-2512-4457-90A0-1625E8A01403}"/>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3" name="Alt Bilgi Yer Tutucusu 2">
            <a:extLst>
              <a:ext uri="{FF2B5EF4-FFF2-40B4-BE49-F238E27FC236}">
                <a16:creationId xmlns:a16="http://schemas.microsoft.com/office/drawing/2014/main" id="{3BB345A2-8648-4F58-9315-87AD62D869F7}"/>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CFD380A0-CBF1-42E2-B40E-27B460F14EA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910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683573-F9AD-49C1-9B81-04669F08C9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94722EEE-4BB1-43AB-9340-31E6366C2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A11529A2-F4C2-4B5E-AD84-237C0CFED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882D414-787E-4F5B-99F5-188779728857}"/>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6" name="Alt Bilgi Yer Tutucusu 5">
            <a:extLst>
              <a:ext uri="{FF2B5EF4-FFF2-40B4-BE49-F238E27FC236}">
                <a16:creationId xmlns:a16="http://schemas.microsoft.com/office/drawing/2014/main" id="{1781CA77-25C1-4277-A452-CFE20EFF6E7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E2D133D-AA30-427A-A300-0C2A5204115F}"/>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31689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B4B650-331D-4986-A920-826AB4CD94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5296D178-4F55-473F-A976-D8BC17913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D9762EC1-B450-4F13-8675-37552F83C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90C4DE-347A-4B9F-8C2E-4B4EB4D0A793}"/>
              </a:ext>
            </a:extLst>
          </p:cNvPr>
          <p:cNvSpPr>
            <a:spLocks noGrp="1"/>
          </p:cNvSpPr>
          <p:nvPr>
            <p:ph type="dt" sz="half" idx="10"/>
          </p:nvPr>
        </p:nvSpPr>
        <p:spPr/>
        <p:txBody>
          <a:bodyPr/>
          <a:lstStyle/>
          <a:p>
            <a:fld id="{1C468B02-4492-4219-91D7-AA2B2A7E4A13}" type="datetimeFigureOut">
              <a:rPr lang="en-US" smtClean="0"/>
              <a:t>5/21/21</a:t>
            </a:fld>
            <a:endParaRPr lang="en-US"/>
          </a:p>
        </p:txBody>
      </p:sp>
      <p:sp>
        <p:nvSpPr>
          <p:cNvPr id="6" name="Alt Bilgi Yer Tutucusu 5">
            <a:extLst>
              <a:ext uri="{FF2B5EF4-FFF2-40B4-BE49-F238E27FC236}">
                <a16:creationId xmlns:a16="http://schemas.microsoft.com/office/drawing/2014/main" id="{37ED68B1-9F2B-4899-994F-70BA16CB487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81B875B4-0213-4DBB-8AB1-F79A3F287DDD}"/>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732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A50FF66-8A96-412F-97FD-275FAAC9C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294FBB3-CFC5-44B2-BB07-B3665C2C2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899E3B4-F0E9-4BD5-A084-736BD8DA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8B02-4492-4219-91D7-AA2B2A7E4A13}" type="datetimeFigureOut">
              <a:rPr lang="en-US" smtClean="0"/>
              <a:t>5/21/21</a:t>
            </a:fld>
            <a:endParaRPr lang="en-US"/>
          </a:p>
        </p:txBody>
      </p:sp>
      <p:sp>
        <p:nvSpPr>
          <p:cNvPr id="5" name="Alt Bilgi Yer Tutucusu 4">
            <a:extLst>
              <a:ext uri="{FF2B5EF4-FFF2-40B4-BE49-F238E27FC236}">
                <a16:creationId xmlns:a16="http://schemas.microsoft.com/office/drawing/2014/main" id="{9F893053-2F55-46E7-AF1C-5174F7A3B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2BCF4CE2-A5F0-4D04-9B98-365DE57BA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4301-3990-4590-A01D-3C53209055F9}" type="slidenum">
              <a:rPr lang="en-US" smtClean="0"/>
              <a:t>‹#›</a:t>
            </a:fld>
            <a:endParaRPr lang="en-US"/>
          </a:p>
        </p:txBody>
      </p:sp>
    </p:spTree>
    <p:extLst>
      <p:ext uri="{BB962C8B-B14F-4D97-AF65-F5344CB8AC3E}">
        <p14:creationId xmlns:p14="http://schemas.microsoft.com/office/powerpoint/2010/main" val="284349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1FB707-723E-42B4-964D-8CBEF9DC7A40}"/>
              </a:ext>
            </a:extLst>
          </p:cNvPr>
          <p:cNvSpPr txBox="1">
            <a:spLocks/>
          </p:cNvSpPr>
          <p:nvPr/>
        </p:nvSpPr>
        <p:spPr>
          <a:xfrm>
            <a:off x="1092134" y="851647"/>
            <a:ext cx="10007731" cy="499533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spcBef>
                <a:spcPts val="1200"/>
              </a:spcBef>
            </a:pPr>
            <a:r>
              <a:rPr lang="en-US" sz="3600" dirty="0"/>
              <a:t>Project 3: </a:t>
            </a:r>
            <a:r>
              <a:rPr lang="en-US" sz="3600" b="1" dirty="0"/>
              <a:t>Designing mobility services using large-scale data from a smart city testbed</a:t>
            </a:r>
            <a:br>
              <a:rPr lang="en-US" sz="3600" dirty="0"/>
            </a:br>
            <a:br>
              <a:rPr lang="en-US" sz="3600" dirty="0"/>
            </a:br>
            <a:r>
              <a:rPr lang="en-US" sz="3600" dirty="0"/>
              <a:t>REU Students: </a:t>
            </a:r>
            <a:r>
              <a:rPr lang="en-US" sz="3600" b="1" dirty="0"/>
              <a:t>Leah </a:t>
            </a:r>
            <a:r>
              <a:rPr lang="en-US" sz="3600" b="1" dirty="0" err="1"/>
              <a:t>Kazenmayer</a:t>
            </a:r>
            <a:r>
              <a:rPr lang="en-US" sz="3600" b="1" dirty="0"/>
              <a:t> and Gabriela Ford</a:t>
            </a:r>
            <a:br>
              <a:rPr lang="en-US" sz="3600" dirty="0"/>
            </a:br>
            <a:r>
              <a:rPr lang="en-US" sz="3600" spc="-50" dirty="0">
                <a:solidFill>
                  <a:srgbClr val="000000"/>
                </a:solidFill>
              </a:rPr>
              <a:t>Faculty mentor(s): </a:t>
            </a:r>
            <a:r>
              <a:rPr lang="en-US" sz="3600" b="1" spc="-50" dirty="0" err="1">
                <a:solidFill>
                  <a:srgbClr val="000000"/>
                </a:solidFill>
              </a:rPr>
              <a:t>Samiul</a:t>
            </a:r>
            <a:r>
              <a:rPr lang="en-US" sz="3600" b="1" spc="-50" dirty="0">
                <a:solidFill>
                  <a:srgbClr val="000000"/>
                </a:solidFill>
              </a:rPr>
              <a:t> Hasan and </a:t>
            </a:r>
            <a:r>
              <a:rPr lang="en-US" sz="3600" b="1" spc="-50" dirty="0" err="1">
                <a:solidFill>
                  <a:srgbClr val="000000"/>
                </a:solidFill>
              </a:rPr>
              <a:t>Damla</a:t>
            </a:r>
            <a:r>
              <a:rPr lang="en-US" sz="3600" b="1" spc="-50" dirty="0">
                <a:solidFill>
                  <a:srgbClr val="000000"/>
                </a:solidFill>
              </a:rPr>
              <a:t> Turgut</a:t>
            </a:r>
          </a:p>
          <a:p>
            <a:pPr algn="ctr">
              <a:spcBef>
                <a:spcPts val="1200"/>
              </a:spcBef>
            </a:pPr>
            <a:endParaRPr lang="en-US" sz="3600" b="1" spc="-50" dirty="0">
              <a:solidFill>
                <a:srgbClr val="000000"/>
              </a:solidFill>
            </a:endParaRPr>
          </a:p>
          <a:p>
            <a:pPr algn="ctr">
              <a:spcBef>
                <a:spcPts val="1200"/>
              </a:spcBef>
            </a:pPr>
            <a:r>
              <a:rPr 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Week 1 (Monday May 17th – Friday May 21st, 2021)</a:t>
            </a:r>
          </a:p>
        </p:txBody>
      </p:sp>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Tree>
    <p:extLst>
      <p:ext uri="{BB962C8B-B14F-4D97-AF65-F5344CB8AC3E}">
        <p14:creationId xmlns:p14="http://schemas.microsoft.com/office/powerpoint/2010/main" val="219563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CCC7AAF-86E2-487B-9A05-A97339E82F28}"/>
              </a:ext>
            </a:extLst>
          </p:cNvPr>
          <p:cNvSpPr txBox="1">
            <a:spLocks/>
          </p:cNvSpPr>
          <p:nvPr/>
        </p:nvSpPr>
        <p:spPr>
          <a:xfrm>
            <a:off x="1096991" y="552321"/>
            <a:ext cx="9998017" cy="535687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00000"/>
              </a:lnSpc>
              <a:buFont typeface="Calibri" pitchFamily="34" charset="0"/>
              <a:buNone/>
            </a:pPr>
            <a:r>
              <a:rPr lang="en-US" sz="26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Accomplishments:</a:t>
            </a:r>
          </a:p>
          <a:p>
            <a:pPr lvl="1">
              <a:lnSpc>
                <a:spcPct val="100000"/>
              </a:lnSpc>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Met with </a:t>
            </a:r>
            <a:r>
              <a:rPr lang="en-US" sz="26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Jiechao</a:t>
            </a: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Zhang and Dr. Hasan that laid out the background of the research they were and are currently working on.</a:t>
            </a:r>
          </a:p>
          <a:p>
            <a:pPr lvl="1">
              <a:lnSpc>
                <a:spcPct val="100000"/>
              </a:lnSpc>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Received the OneDrive shared folder that contained documents that included an ATSPM-related dataset, 4 different .csv files to help understand said dataset, a paper written on the topic that we are working on written by UCF mentors and grad students, and a PowerPoint presentation that briefly explained how to read the dataset.</a:t>
            </a:r>
          </a:p>
          <a:p>
            <a:pPr lvl="1">
              <a:lnSpc>
                <a:spcPct val="100000"/>
              </a:lnSpc>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Pored through the given material on the drive, specifically reading through the paper and combing through the data to get an understanding of what we will work with in the coming weeks.</a:t>
            </a:r>
          </a:p>
        </p:txBody>
      </p:sp>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Tree>
    <p:extLst>
      <p:ext uri="{BB962C8B-B14F-4D97-AF65-F5344CB8AC3E}">
        <p14:creationId xmlns:p14="http://schemas.microsoft.com/office/powerpoint/2010/main" val="193938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
        <p:nvSpPr>
          <p:cNvPr id="12" name="Rectangle 11">
            <a:extLst>
              <a:ext uri="{FF2B5EF4-FFF2-40B4-BE49-F238E27FC236}">
                <a16:creationId xmlns:a16="http://schemas.microsoft.com/office/drawing/2014/main" id="{4A5D9098-3F28-3A46-97CB-F1699D3402D4}"/>
              </a:ext>
            </a:extLst>
          </p:cNvPr>
          <p:cNvSpPr/>
          <p:nvPr/>
        </p:nvSpPr>
        <p:spPr>
          <a:xfrm>
            <a:off x="3047999" y="782098"/>
            <a:ext cx="6096000" cy="461665"/>
          </a:xfrm>
          <a:prstGeom prst="rect">
            <a:avLst/>
          </a:prstGeom>
        </p:spPr>
        <p:txBody>
          <a:bodyPr>
            <a:spAutoFit/>
          </a:bodyPr>
          <a:lstStyle/>
          <a:p>
            <a:pPr algn="ctr">
              <a:spcBef>
                <a:spcPts val="1200"/>
              </a:spcBef>
            </a:pPr>
            <a:r>
              <a:rPr lang="en-US" sz="2400" dirty="0"/>
              <a:t>1825_sample.csv</a:t>
            </a:r>
            <a:endParaRPr lang="en-US" sz="2400" b="1" dirty="0">
              <a:solidFill>
                <a:srgbClr val="000000"/>
              </a:solidFill>
            </a:endParaRPr>
          </a:p>
        </p:txBody>
      </p:sp>
      <p:pic>
        <p:nvPicPr>
          <p:cNvPr id="14" name="Picture 13" descr="Table&#10;&#10;Description automatically generated">
            <a:extLst>
              <a:ext uri="{FF2B5EF4-FFF2-40B4-BE49-F238E27FC236}">
                <a16:creationId xmlns:a16="http://schemas.microsoft.com/office/drawing/2014/main" id="{C467D3DE-3D5D-0C4B-83C0-88D8A1B26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649" y="1601052"/>
            <a:ext cx="3568700" cy="3048000"/>
          </a:xfrm>
          <a:prstGeom prst="rect">
            <a:avLst/>
          </a:prstGeom>
        </p:spPr>
      </p:pic>
    </p:spTree>
    <p:extLst>
      <p:ext uri="{BB962C8B-B14F-4D97-AF65-F5344CB8AC3E}">
        <p14:creationId xmlns:p14="http://schemas.microsoft.com/office/powerpoint/2010/main" val="112238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pic>
        <p:nvPicPr>
          <p:cNvPr id="11" name="Picture 10" descr="Table&#10;&#10;Description automatically generated">
            <a:extLst>
              <a:ext uri="{FF2B5EF4-FFF2-40B4-BE49-F238E27FC236}">
                <a16:creationId xmlns:a16="http://schemas.microsoft.com/office/drawing/2014/main" id="{D1EB1257-E2DC-384D-94F7-6689A3101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2" y="1529906"/>
            <a:ext cx="11818136" cy="3158904"/>
          </a:xfrm>
          <a:prstGeom prst="rect">
            <a:avLst/>
          </a:prstGeom>
        </p:spPr>
      </p:pic>
      <p:sp>
        <p:nvSpPr>
          <p:cNvPr id="12" name="Rectangle 11">
            <a:extLst>
              <a:ext uri="{FF2B5EF4-FFF2-40B4-BE49-F238E27FC236}">
                <a16:creationId xmlns:a16="http://schemas.microsoft.com/office/drawing/2014/main" id="{4A5D9098-3F28-3A46-97CB-F1699D3402D4}"/>
              </a:ext>
            </a:extLst>
          </p:cNvPr>
          <p:cNvSpPr/>
          <p:nvPr/>
        </p:nvSpPr>
        <p:spPr>
          <a:xfrm>
            <a:off x="3047999" y="782098"/>
            <a:ext cx="6096000" cy="461665"/>
          </a:xfrm>
          <a:prstGeom prst="rect">
            <a:avLst/>
          </a:prstGeom>
        </p:spPr>
        <p:txBody>
          <a:bodyPr>
            <a:spAutoFit/>
          </a:bodyPr>
          <a:lstStyle/>
          <a:p>
            <a:pPr algn="ctr">
              <a:spcBef>
                <a:spcPts val="1200"/>
              </a:spcBef>
            </a:pPr>
            <a:r>
              <a:rPr lang="en-US" sz="2400" dirty="0" err="1"/>
              <a:t>Detectors.csv</a:t>
            </a:r>
            <a:endParaRPr lang="en-US" sz="2400" b="1" dirty="0">
              <a:solidFill>
                <a:srgbClr val="000000"/>
              </a:solidFill>
            </a:endParaRPr>
          </a:p>
        </p:txBody>
      </p:sp>
    </p:spTree>
    <p:extLst>
      <p:ext uri="{BB962C8B-B14F-4D97-AF65-F5344CB8AC3E}">
        <p14:creationId xmlns:p14="http://schemas.microsoft.com/office/powerpoint/2010/main" val="121301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pic>
        <p:nvPicPr>
          <p:cNvPr id="5" name="Picture 4" descr="Table&#10;&#10;Description automatically generated">
            <a:extLst>
              <a:ext uri="{FF2B5EF4-FFF2-40B4-BE49-F238E27FC236}">
                <a16:creationId xmlns:a16="http://schemas.microsoft.com/office/drawing/2014/main" id="{09A0A6DF-27BC-204C-B858-00C5BD20B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1484529"/>
            <a:ext cx="11430000" cy="2753139"/>
          </a:xfrm>
          <a:prstGeom prst="rect">
            <a:avLst/>
          </a:prstGeom>
        </p:spPr>
      </p:pic>
      <p:sp>
        <p:nvSpPr>
          <p:cNvPr id="13" name="Rectangle 12">
            <a:extLst>
              <a:ext uri="{FF2B5EF4-FFF2-40B4-BE49-F238E27FC236}">
                <a16:creationId xmlns:a16="http://schemas.microsoft.com/office/drawing/2014/main" id="{2189C5AA-EEDB-9B46-9024-3B2C7DAB6979}"/>
              </a:ext>
            </a:extLst>
          </p:cNvPr>
          <p:cNvSpPr/>
          <p:nvPr/>
        </p:nvSpPr>
        <p:spPr>
          <a:xfrm>
            <a:off x="3047999" y="782098"/>
            <a:ext cx="6096000" cy="461665"/>
          </a:xfrm>
          <a:prstGeom prst="rect">
            <a:avLst/>
          </a:prstGeom>
        </p:spPr>
        <p:txBody>
          <a:bodyPr>
            <a:spAutoFit/>
          </a:bodyPr>
          <a:lstStyle/>
          <a:p>
            <a:pPr algn="ctr">
              <a:spcBef>
                <a:spcPts val="1200"/>
              </a:spcBef>
            </a:pPr>
            <a:r>
              <a:rPr lang="en-US" sz="2400" dirty="0" err="1"/>
              <a:t>Approaches.csv</a:t>
            </a:r>
            <a:endParaRPr lang="en-US" sz="2400" b="1" dirty="0">
              <a:solidFill>
                <a:srgbClr val="000000"/>
              </a:solidFill>
            </a:endParaRPr>
          </a:p>
        </p:txBody>
      </p:sp>
    </p:spTree>
    <p:extLst>
      <p:ext uri="{BB962C8B-B14F-4D97-AF65-F5344CB8AC3E}">
        <p14:creationId xmlns:p14="http://schemas.microsoft.com/office/powerpoint/2010/main" val="267708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pic>
        <p:nvPicPr>
          <p:cNvPr id="7" name="Picture 6" descr="Table&#10;&#10;Description automatically generated">
            <a:extLst>
              <a:ext uri="{FF2B5EF4-FFF2-40B4-BE49-F238E27FC236}">
                <a16:creationId xmlns:a16="http://schemas.microsoft.com/office/drawing/2014/main" id="{3CA45062-F99F-1242-A377-9B11DED95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758" y="1446792"/>
            <a:ext cx="7792481" cy="3611880"/>
          </a:xfrm>
          <a:prstGeom prst="rect">
            <a:avLst/>
          </a:prstGeom>
        </p:spPr>
      </p:pic>
      <p:sp>
        <p:nvSpPr>
          <p:cNvPr id="11" name="Rectangle 10">
            <a:extLst>
              <a:ext uri="{FF2B5EF4-FFF2-40B4-BE49-F238E27FC236}">
                <a16:creationId xmlns:a16="http://schemas.microsoft.com/office/drawing/2014/main" id="{823DEC81-2210-1146-9822-7E1B9F78190B}"/>
              </a:ext>
            </a:extLst>
          </p:cNvPr>
          <p:cNvSpPr/>
          <p:nvPr/>
        </p:nvSpPr>
        <p:spPr>
          <a:xfrm>
            <a:off x="3047999" y="782098"/>
            <a:ext cx="6096000" cy="461665"/>
          </a:xfrm>
          <a:prstGeom prst="rect">
            <a:avLst/>
          </a:prstGeom>
        </p:spPr>
        <p:txBody>
          <a:bodyPr>
            <a:spAutoFit/>
          </a:bodyPr>
          <a:lstStyle/>
          <a:p>
            <a:pPr algn="ctr">
              <a:spcBef>
                <a:spcPts val="1200"/>
              </a:spcBef>
            </a:pPr>
            <a:r>
              <a:rPr lang="en-US" sz="2400" dirty="0" err="1"/>
              <a:t>Signals.csv</a:t>
            </a:r>
            <a:endParaRPr lang="en-US" sz="2400" b="1" dirty="0">
              <a:solidFill>
                <a:srgbClr val="000000"/>
              </a:solidFill>
            </a:endParaRPr>
          </a:p>
        </p:txBody>
      </p:sp>
    </p:spTree>
    <p:extLst>
      <p:ext uri="{BB962C8B-B14F-4D97-AF65-F5344CB8AC3E}">
        <p14:creationId xmlns:p14="http://schemas.microsoft.com/office/powerpoint/2010/main" val="185243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pic>
        <p:nvPicPr>
          <p:cNvPr id="5" name="Picture 4" descr="Table&#10;&#10;Description automatically generated">
            <a:extLst>
              <a:ext uri="{FF2B5EF4-FFF2-40B4-BE49-F238E27FC236}">
                <a16:creationId xmlns:a16="http://schemas.microsoft.com/office/drawing/2014/main" id="{3F38C08A-BC3F-0246-933A-5F57FA520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649" y="1546370"/>
            <a:ext cx="3314700" cy="2755900"/>
          </a:xfrm>
          <a:prstGeom prst="rect">
            <a:avLst/>
          </a:prstGeom>
        </p:spPr>
      </p:pic>
      <p:sp>
        <p:nvSpPr>
          <p:cNvPr id="11" name="Rectangle 10">
            <a:extLst>
              <a:ext uri="{FF2B5EF4-FFF2-40B4-BE49-F238E27FC236}">
                <a16:creationId xmlns:a16="http://schemas.microsoft.com/office/drawing/2014/main" id="{BAD738CA-C2F5-3740-AFC2-7AF8F42D2DAD}"/>
              </a:ext>
            </a:extLst>
          </p:cNvPr>
          <p:cNvSpPr/>
          <p:nvPr/>
        </p:nvSpPr>
        <p:spPr>
          <a:xfrm>
            <a:off x="3047999" y="782098"/>
            <a:ext cx="6096000" cy="461665"/>
          </a:xfrm>
          <a:prstGeom prst="rect">
            <a:avLst/>
          </a:prstGeom>
        </p:spPr>
        <p:txBody>
          <a:bodyPr>
            <a:spAutoFit/>
          </a:bodyPr>
          <a:lstStyle/>
          <a:p>
            <a:pPr algn="ctr">
              <a:spcBef>
                <a:spcPts val="1200"/>
              </a:spcBef>
            </a:pPr>
            <a:r>
              <a:rPr lang="en-US" sz="2400" dirty="0" err="1"/>
              <a:t>Regions.csv</a:t>
            </a:r>
            <a:endParaRPr lang="en-US" sz="2400" b="1" dirty="0">
              <a:solidFill>
                <a:srgbClr val="000000"/>
              </a:solidFill>
            </a:endParaRPr>
          </a:p>
        </p:txBody>
      </p:sp>
    </p:spTree>
    <p:extLst>
      <p:ext uri="{BB962C8B-B14F-4D97-AF65-F5344CB8AC3E}">
        <p14:creationId xmlns:p14="http://schemas.microsoft.com/office/powerpoint/2010/main" val="142170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CCC7AAF-86E2-487B-9A05-A97339E82F28}"/>
              </a:ext>
            </a:extLst>
          </p:cNvPr>
          <p:cNvSpPr txBox="1">
            <a:spLocks/>
          </p:cNvSpPr>
          <p:nvPr/>
        </p:nvSpPr>
        <p:spPr>
          <a:xfrm>
            <a:off x="1044132" y="621335"/>
            <a:ext cx="9998017" cy="483119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r>
              <a:rPr lang="en-US" sz="26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Problem &amp; Solutions</a:t>
            </a:r>
          </a:p>
          <a:p>
            <a:pPr lvl="1">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had trouble connecting how all the data in the spreadsheets are related to each other. We solved this problem by:</a:t>
            </a:r>
          </a:p>
          <a:p>
            <a:pPr lvl="2">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Drawing illustrations for a deeper understanding</a:t>
            </a:r>
          </a:p>
          <a:p>
            <a:pPr lvl="2">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Researching articles and videos online that relate to the ATSPM topic</a:t>
            </a:r>
          </a:p>
          <a:p>
            <a:pPr lvl="2">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Reading all the material given to us on the OneDrive</a:t>
            </a:r>
          </a:p>
          <a:p>
            <a:pPr lvl="1">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Another problem we ran into was the design of the ATSPM system, as well as how and where the detectors work.</a:t>
            </a:r>
          </a:p>
          <a:p>
            <a:pPr lvl="1">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Additionally, we also need to narrow down which columns/attributes in each .csv file are the most pertinent to our research.</a:t>
            </a:r>
          </a:p>
        </p:txBody>
      </p:sp>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Tree>
    <p:extLst>
      <p:ext uri="{BB962C8B-B14F-4D97-AF65-F5344CB8AC3E}">
        <p14:creationId xmlns:p14="http://schemas.microsoft.com/office/powerpoint/2010/main" val="352755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CCC7AAF-86E2-487B-9A05-A97339E82F28}"/>
              </a:ext>
            </a:extLst>
          </p:cNvPr>
          <p:cNvSpPr txBox="1">
            <a:spLocks/>
          </p:cNvSpPr>
          <p:nvPr/>
        </p:nvSpPr>
        <p:spPr>
          <a:xfrm>
            <a:off x="1044132" y="672135"/>
            <a:ext cx="9998017" cy="439687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r>
              <a:rPr lang="en-US" sz="26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Plans for next week:</a:t>
            </a:r>
          </a:p>
          <a:p>
            <a:pPr lvl="1">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Focus on the problems that are solvable for us within the given timeframe and brainstorm ideas on how to solve these issues, which will constitute our project.</a:t>
            </a:r>
          </a:p>
          <a:p>
            <a:pPr lvl="2">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Specifically, we want to figure out how our model development is going to be carried out while focusing on Seminole County and traffic light stops within the area.</a:t>
            </a:r>
          </a:p>
          <a:p>
            <a:pPr lvl="1">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Possible project idea:</a:t>
            </a:r>
          </a:p>
          <a:p>
            <a:pPr lvl="2">
              <a:buFont typeface="Courier New" panose="02070309020205020404" pitchFamily="49" charset="0"/>
              <a:buChar char="o"/>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Organizing and processing past data from traffic light signals in Seminole County to predict future traffic.</a:t>
            </a:r>
          </a:p>
        </p:txBody>
      </p:sp>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Tree>
    <p:extLst>
      <p:ext uri="{BB962C8B-B14F-4D97-AF65-F5344CB8AC3E}">
        <p14:creationId xmlns:p14="http://schemas.microsoft.com/office/powerpoint/2010/main" val="34878941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449</Words>
  <Application>Microsoft Macintosh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Helvetica Neue</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Kara</dc:creator>
  <cp:lastModifiedBy>Leah Kazenmayer</cp:lastModifiedBy>
  <cp:revision>98</cp:revision>
  <dcterms:created xsi:type="dcterms:W3CDTF">2021-05-16T03:04:08Z</dcterms:created>
  <dcterms:modified xsi:type="dcterms:W3CDTF">2021-05-22T01:14:21Z</dcterms:modified>
</cp:coreProperties>
</file>