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29"/>
    <a:srgbClr val="29C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7" autoAdjust="0"/>
    <p:restoredTop sz="94660"/>
  </p:normalViewPr>
  <p:slideViewPr>
    <p:cSldViewPr snapToGrid="0">
      <p:cViewPr>
        <p:scale>
          <a:sx n="118" d="100"/>
          <a:sy n="118" d="100"/>
        </p:scale>
        <p:origin x="40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040FD2-2AD3-4E7C-AE0E-4963F4555AD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AC3DE744-3005-46E9-A44C-308C9309E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CCF70145-5AFA-49FC-8612-E465F9A6E161}"/>
              </a:ext>
            </a:extLst>
          </p:cNvPr>
          <p:cNvSpPr>
            <a:spLocks noGrp="1"/>
          </p:cNvSpPr>
          <p:nvPr>
            <p:ph type="dt" sz="half" idx="10"/>
          </p:nvPr>
        </p:nvSpPr>
        <p:spPr/>
        <p:txBody>
          <a:bodyPr/>
          <a:lstStyle/>
          <a:p>
            <a:fld id="{1C468B02-4492-4219-91D7-AA2B2A7E4A13}" type="datetimeFigureOut">
              <a:rPr lang="en-US" smtClean="0"/>
              <a:t>5/20/21</a:t>
            </a:fld>
            <a:endParaRPr lang="en-US"/>
          </a:p>
        </p:txBody>
      </p:sp>
      <p:sp>
        <p:nvSpPr>
          <p:cNvPr id="5" name="Alt Bilgi Yer Tutucusu 4">
            <a:extLst>
              <a:ext uri="{FF2B5EF4-FFF2-40B4-BE49-F238E27FC236}">
                <a16:creationId xmlns:a16="http://schemas.microsoft.com/office/drawing/2014/main" id="{EC9F84DD-4A83-4422-95E9-A6C016C2F04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4E6CF902-3630-46E9-9136-EB20E7CA062A}"/>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45201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0BF90C-7224-48F4-876B-B2C25C6FC550}"/>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7547988E-F705-4104-ACB8-3C4189626E3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3C667B8A-3422-4E06-9D44-54614C57DE64}"/>
              </a:ext>
            </a:extLst>
          </p:cNvPr>
          <p:cNvSpPr>
            <a:spLocks noGrp="1"/>
          </p:cNvSpPr>
          <p:nvPr>
            <p:ph type="dt" sz="half" idx="10"/>
          </p:nvPr>
        </p:nvSpPr>
        <p:spPr/>
        <p:txBody>
          <a:bodyPr/>
          <a:lstStyle/>
          <a:p>
            <a:fld id="{1C468B02-4492-4219-91D7-AA2B2A7E4A13}" type="datetimeFigureOut">
              <a:rPr lang="en-US" smtClean="0"/>
              <a:t>5/20/21</a:t>
            </a:fld>
            <a:endParaRPr lang="en-US"/>
          </a:p>
        </p:txBody>
      </p:sp>
      <p:sp>
        <p:nvSpPr>
          <p:cNvPr id="5" name="Alt Bilgi Yer Tutucusu 4">
            <a:extLst>
              <a:ext uri="{FF2B5EF4-FFF2-40B4-BE49-F238E27FC236}">
                <a16:creationId xmlns:a16="http://schemas.microsoft.com/office/drawing/2014/main" id="{85DCAD74-B662-444A-A43C-EC43ECA801C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AB876F7D-B1AA-4BCF-A41D-25C8D9A35AF7}"/>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93662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97DE8C3-019C-44E3-940F-494AB39B41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AE06E024-3EA2-4562-B8FF-975B3AC734F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C6BE6124-018C-489A-8635-DDBA18357B08}"/>
              </a:ext>
            </a:extLst>
          </p:cNvPr>
          <p:cNvSpPr>
            <a:spLocks noGrp="1"/>
          </p:cNvSpPr>
          <p:nvPr>
            <p:ph type="dt" sz="half" idx="10"/>
          </p:nvPr>
        </p:nvSpPr>
        <p:spPr/>
        <p:txBody>
          <a:bodyPr/>
          <a:lstStyle/>
          <a:p>
            <a:fld id="{1C468B02-4492-4219-91D7-AA2B2A7E4A13}" type="datetimeFigureOut">
              <a:rPr lang="en-US" smtClean="0"/>
              <a:t>5/20/21</a:t>
            </a:fld>
            <a:endParaRPr lang="en-US"/>
          </a:p>
        </p:txBody>
      </p:sp>
      <p:sp>
        <p:nvSpPr>
          <p:cNvPr id="5" name="Alt Bilgi Yer Tutucusu 4">
            <a:extLst>
              <a:ext uri="{FF2B5EF4-FFF2-40B4-BE49-F238E27FC236}">
                <a16:creationId xmlns:a16="http://schemas.microsoft.com/office/drawing/2014/main" id="{8D729DF8-540C-476A-AC4D-9CE51A1C627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C8E0EE4-054A-43A1-B2C1-D3D7F8F2E67E}"/>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39806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F57516-C983-4EC3-9AFD-CBB82EE74FE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BB303887-4831-4DAA-B99B-EE527B8836F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C87696A0-D1ED-4DB6-9BEB-5A4A3B6CF292}"/>
              </a:ext>
            </a:extLst>
          </p:cNvPr>
          <p:cNvSpPr>
            <a:spLocks noGrp="1"/>
          </p:cNvSpPr>
          <p:nvPr>
            <p:ph type="dt" sz="half" idx="10"/>
          </p:nvPr>
        </p:nvSpPr>
        <p:spPr/>
        <p:txBody>
          <a:bodyPr/>
          <a:lstStyle/>
          <a:p>
            <a:fld id="{1C468B02-4492-4219-91D7-AA2B2A7E4A13}" type="datetimeFigureOut">
              <a:rPr lang="en-US" smtClean="0"/>
              <a:t>5/20/21</a:t>
            </a:fld>
            <a:endParaRPr lang="en-US"/>
          </a:p>
        </p:txBody>
      </p:sp>
      <p:sp>
        <p:nvSpPr>
          <p:cNvPr id="5" name="Alt Bilgi Yer Tutucusu 4">
            <a:extLst>
              <a:ext uri="{FF2B5EF4-FFF2-40B4-BE49-F238E27FC236}">
                <a16:creationId xmlns:a16="http://schemas.microsoft.com/office/drawing/2014/main" id="{A3E4C33E-F419-4C14-9A0C-BE6CE49427AB}"/>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72D4C73-3E52-48B7-B350-A1AAA8F96234}"/>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90475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1EB6EE-5A9B-4D16-A4C3-900E0F01627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E8BE3B57-6B57-4CBD-AB6C-1937F521B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B0E9C68-F886-4520-8FA7-87C36AA8E631}"/>
              </a:ext>
            </a:extLst>
          </p:cNvPr>
          <p:cNvSpPr>
            <a:spLocks noGrp="1"/>
          </p:cNvSpPr>
          <p:nvPr>
            <p:ph type="dt" sz="half" idx="10"/>
          </p:nvPr>
        </p:nvSpPr>
        <p:spPr/>
        <p:txBody>
          <a:bodyPr/>
          <a:lstStyle/>
          <a:p>
            <a:fld id="{1C468B02-4492-4219-91D7-AA2B2A7E4A13}" type="datetimeFigureOut">
              <a:rPr lang="en-US" smtClean="0"/>
              <a:t>5/20/21</a:t>
            </a:fld>
            <a:endParaRPr lang="en-US"/>
          </a:p>
        </p:txBody>
      </p:sp>
      <p:sp>
        <p:nvSpPr>
          <p:cNvPr id="5" name="Alt Bilgi Yer Tutucusu 4">
            <a:extLst>
              <a:ext uri="{FF2B5EF4-FFF2-40B4-BE49-F238E27FC236}">
                <a16:creationId xmlns:a16="http://schemas.microsoft.com/office/drawing/2014/main" id="{8AA54FAD-15F0-4C70-8197-B3CDF68980B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0C1D009D-8F7B-4A53-9B27-869012A30390}"/>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32036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971EC2-F5F9-4217-88E2-E90F7A616D66}"/>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AAB721F8-044E-4AF3-869F-7421308A837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FB63CDFB-A5FE-4AC1-BD0F-152061039A2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453FF0EA-5ADB-472A-BE07-E9110A22C2B8}"/>
              </a:ext>
            </a:extLst>
          </p:cNvPr>
          <p:cNvSpPr>
            <a:spLocks noGrp="1"/>
          </p:cNvSpPr>
          <p:nvPr>
            <p:ph type="dt" sz="half" idx="10"/>
          </p:nvPr>
        </p:nvSpPr>
        <p:spPr/>
        <p:txBody>
          <a:bodyPr/>
          <a:lstStyle/>
          <a:p>
            <a:fld id="{1C468B02-4492-4219-91D7-AA2B2A7E4A13}" type="datetimeFigureOut">
              <a:rPr lang="en-US" smtClean="0"/>
              <a:t>5/20/21</a:t>
            </a:fld>
            <a:endParaRPr lang="en-US"/>
          </a:p>
        </p:txBody>
      </p:sp>
      <p:sp>
        <p:nvSpPr>
          <p:cNvPr id="6" name="Alt Bilgi Yer Tutucusu 5">
            <a:extLst>
              <a:ext uri="{FF2B5EF4-FFF2-40B4-BE49-F238E27FC236}">
                <a16:creationId xmlns:a16="http://schemas.microsoft.com/office/drawing/2014/main" id="{D4916172-3D04-4A16-B674-5385AEEACF34}"/>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4512B97F-02BB-4D0E-852F-7F3762607F74}"/>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94356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E7664-CFAB-491E-A9C6-573E9B73EC86}"/>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13DEFFA-6EC7-420C-94D6-32C2C0EFA2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CEC95B9-16DC-4819-8C18-435922BE5CA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91D7B9A4-5932-476C-A9C3-25E9024AD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256B103-8213-4394-A889-6ED1C0FC7C0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F6203DCA-56EF-4C0E-BAAD-6499BEBBD8FF}"/>
              </a:ext>
            </a:extLst>
          </p:cNvPr>
          <p:cNvSpPr>
            <a:spLocks noGrp="1"/>
          </p:cNvSpPr>
          <p:nvPr>
            <p:ph type="dt" sz="half" idx="10"/>
          </p:nvPr>
        </p:nvSpPr>
        <p:spPr/>
        <p:txBody>
          <a:bodyPr/>
          <a:lstStyle/>
          <a:p>
            <a:fld id="{1C468B02-4492-4219-91D7-AA2B2A7E4A13}" type="datetimeFigureOut">
              <a:rPr lang="en-US" smtClean="0"/>
              <a:t>5/20/21</a:t>
            </a:fld>
            <a:endParaRPr lang="en-US"/>
          </a:p>
        </p:txBody>
      </p:sp>
      <p:sp>
        <p:nvSpPr>
          <p:cNvPr id="8" name="Alt Bilgi Yer Tutucusu 7">
            <a:extLst>
              <a:ext uri="{FF2B5EF4-FFF2-40B4-BE49-F238E27FC236}">
                <a16:creationId xmlns:a16="http://schemas.microsoft.com/office/drawing/2014/main" id="{EB9F67AC-869D-4317-9FCD-15FC815A2084}"/>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334DEEEE-A2DB-4644-B6EA-88D3AAE1D4E4}"/>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76859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9B1FBA-C951-4AC1-B42F-30DC22471496}"/>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EB3BE860-14DE-4BC2-A16C-35739DFCA692}"/>
              </a:ext>
            </a:extLst>
          </p:cNvPr>
          <p:cNvSpPr>
            <a:spLocks noGrp="1"/>
          </p:cNvSpPr>
          <p:nvPr>
            <p:ph type="dt" sz="half" idx="10"/>
          </p:nvPr>
        </p:nvSpPr>
        <p:spPr/>
        <p:txBody>
          <a:bodyPr/>
          <a:lstStyle/>
          <a:p>
            <a:fld id="{1C468B02-4492-4219-91D7-AA2B2A7E4A13}" type="datetimeFigureOut">
              <a:rPr lang="en-US" smtClean="0"/>
              <a:t>5/20/21</a:t>
            </a:fld>
            <a:endParaRPr lang="en-US"/>
          </a:p>
        </p:txBody>
      </p:sp>
      <p:sp>
        <p:nvSpPr>
          <p:cNvPr id="4" name="Alt Bilgi Yer Tutucusu 3">
            <a:extLst>
              <a:ext uri="{FF2B5EF4-FFF2-40B4-BE49-F238E27FC236}">
                <a16:creationId xmlns:a16="http://schemas.microsoft.com/office/drawing/2014/main" id="{243AB8DA-8B98-4230-8CBF-9C6A29200D84}"/>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90841957-4BE8-48D7-8B4A-F89D13B030B0}"/>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0405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3CE9EED-2512-4457-90A0-1625E8A01403}"/>
              </a:ext>
            </a:extLst>
          </p:cNvPr>
          <p:cNvSpPr>
            <a:spLocks noGrp="1"/>
          </p:cNvSpPr>
          <p:nvPr>
            <p:ph type="dt" sz="half" idx="10"/>
          </p:nvPr>
        </p:nvSpPr>
        <p:spPr/>
        <p:txBody>
          <a:bodyPr/>
          <a:lstStyle/>
          <a:p>
            <a:fld id="{1C468B02-4492-4219-91D7-AA2B2A7E4A13}" type="datetimeFigureOut">
              <a:rPr lang="en-US" smtClean="0"/>
              <a:t>5/20/21</a:t>
            </a:fld>
            <a:endParaRPr lang="en-US"/>
          </a:p>
        </p:txBody>
      </p:sp>
      <p:sp>
        <p:nvSpPr>
          <p:cNvPr id="3" name="Alt Bilgi Yer Tutucusu 2">
            <a:extLst>
              <a:ext uri="{FF2B5EF4-FFF2-40B4-BE49-F238E27FC236}">
                <a16:creationId xmlns:a16="http://schemas.microsoft.com/office/drawing/2014/main" id="{3BB345A2-8648-4F58-9315-87AD62D869F7}"/>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CFD380A0-CBF1-42E2-B40E-27B460F14EAA}"/>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4910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683573-F9AD-49C1-9B81-04669F08C9F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94722EEE-4BB1-43AB-9340-31E6366C2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A11529A2-F4C2-4B5E-AD84-237C0CFED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882D414-787E-4F5B-99F5-188779728857}"/>
              </a:ext>
            </a:extLst>
          </p:cNvPr>
          <p:cNvSpPr>
            <a:spLocks noGrp="1"/>
          </p:cNvSpPr>
          <p:nvPr>
            <p:ph type="dt" sz="half" idx="10"/>
          </p:nvPr>
        </p:nvSpPr>
        <p:spPr/>
        <p:txBody>
          <a:bodyPr/>
          <a:lstStyle/>
          <a:p>
            <a:fld id="{1C468B02-4492-4219-91D7-AA2B2A7E4A13}" type="datetimeFigureOut">
              <a:rPr lang="en-US" smtClean="0"/>
              <a:t>5/20/21</a:t>
            </a:fld>
            <a:endParaRPr lang="en-US"/>
          </a:p>
        </p:txBody>
      </p:sp>
      <p:sp>
        <p:nvSpPr>
          <p:cNvPr id="6" name="Alt Bilgi Yer Tutucusu 5">
            <a:extLst>
              <a:ext uri="{FF2B5EF4-FFF2-40B4-BE49-F238E27FC236}">
                <a16:creationId xmlns:a16="http://schemas.microsoft.com/office/drawing/2014/main" id="{1781CA77-25C1-4277-A452-CFE20EFF6E7C}"/>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FE2D133D-AA30-427A-A300-0C2A5204115F}"/>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316892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B4B650-331D-4986-A920-826AB4CD945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5296D178-4F55-473F-A976-D8BC17913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D9762EC1-B450-4F13-8675-37552F83C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890C4DE-347A-4B9F-8C2E-4B4EB4D0A793}"/>
              </a:ext>
            </a:extLst>
          </p:cNvPr>
          <p:cNvSpPr>
            <a:spLocks noGrp="1"/>
          </p:cNvSpPr>
          <p:nvPr>
            <p:ph type="dt" sz="half" idx="10"/>
          </p:nvPr>
        </p:nvSpPr>
        <p:spPr/>
        <p:txBody>
          <a:bodyPr/>
          <a:lstStyle/>
          <a:p>
            <a:fld id="{1C468B02-4492-4219-91D7-AA2B2A7E4A13}" type="datetimeFigureOut">
              <a:rPr lang="en-US" smtClean="0"/>
              <a:t>5/20/21</a:t>
            </a:fld>
            <a:endParaRPr lang="en-US"/>
          </a:p>
        </p:txBody>
      </p:sp>
      <p:sp>
        <p:nvSpPr>
          <p:cNvPr id="6" name="Alt Bilgi Yer Tutucusu 5">
            <a:extLst>
              <a:ext uri="{FF2B5EF4-FFF2-40B4-BE49-F238E27FC236}">
                <a16:creationId xmlns:a16="http://schemas.microsoft.com/office/drawing/2014/main" id="{37ED68B1-9F2B-4899-994F-70BA16CB4877}"/>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81B875B4-0213-4DBB-8AB1-F79A3F287DDD}"/>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94732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A50FF66-8A96-412F-97FD-275FAAC9C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4294FBB3-CFC5-44B2-BB07-B3665C2C24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899E3B4-F0E9-4BD5-A084-736BD8DAF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68B02-4492-4219-91D7-AA2B2A7E4A13}" type="datetimeFigureOut">
              <a:rPr lang="en-US" smtClean="0"/>
              <a:t>5/20/21</a:t>
            </a:fld>
            <a:endParaRPr lang="en-US"/>
          </a:p>
        </p:txBody>
      </p:sp>
      <p:sp>
        <p:nvSpPr>
          <p:cNvPr id="5" name="Alt Bilgi Yer Tutucusu 4">
            <a:extLst>
              <a:ext uri="{FF2B5EF4-FFF2-40B4-BE49-F238E27FC236}">
                <a16:creationId xmlns:a16="http://schemas.microsoft.com/office/drawing/2014/main" id="{9F893053-2F55-46E7-AF1C-5174F7A3B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2BCF4CE2-A5F0-4D04-9B98-365DE57BA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44301-3990-4590-A01D-3C53209055F9}" type="slidenum">
              <a:rPr lang="en-US" smtClean="0"/>
              <a:t>‹#›</a:t>
            </a:fld>
            <a:endParaRPr lang="en-US"/>
          </a:p>
        </p:txBody>
      </p:sp>
    </p:spTree>
    <p:extLst>
      <p:ext uri="{BB962C8B-B14F-4D97-AF65-F5344CB8AC3E}">
        <p14:creationId xmlns:p14="http://schemas.microsoft.com/office/powerpoint/2010/main" val="284349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1FB707-723E-42B4-964D-8CBEF9DC7A40}"/>
              </a:ext>
            </a:extLst>
          </p:cNvPr>
          <p:cNvSpPr txBox="1">
            <a:spLocks/>
          </p:cNvSpPr>
          <p:nvPr/>
        </p:nvSpPr>
        <p:spPr>
          <a:xfrm>
            <a:off x="1080816" y="201117"/>
            <a:ext cx="10007731" cy="169324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spcBef>
                <a:spcPts val="1200"/>
              </a:spcBef>
            </a:pPr>
            <a:r>
              <a:rPr lang="en-US" sz="2400" dirty="0"/>
              <a:t>Project 3: </a:t>
            </a:r>
            <a:r>
              <a:rPr lang="en-US" sz="2400" b="1" dirty="0"/>
              <a:t>Designing mobility services using large-scale data from a smart city testbed</a:t>
            </a:r>
            <a:br>
              <a:rPr lang="en-US" sz="2400" dirty="0"/>
            </a:br>
            <a:br>
              <a:rPr lang="en-US" sz="2400" dirty="0"/>
            </a:br>
            <a:r>
              <a:rPr lang="en-US" sz="2400" dirty="0"/>
              <a:t>REU Students: </a:t>
            </a:r>
            <a:r>
              <a:rPr lang="en-US" sz="2400" b="1" dirty="0"/>
              <a:t>Leah </a:t>
            </a:r>
            <a:r>
              <a:rPr lang="en-US" sz="2400" b="1" dirty="0" err="1"/>
              <a:t>Kazenmayer</a:t>
            </a:r>
            <a:r>
              <a:rPr lang="en-US" sz="2400" b="1" dirty="0"/>
              <a:t> and Gabriela Ford</a:t>
            </a:r>
            <a:br>
              <a:rPr lang="en-US" sz="2400" dirty="0"/>
            </a:br>
            <a:r>
              <a:rPr lang="en-US" sz="2400" spc="-50" dirty="0">
                <a:solidFill>
                  <a:srgbClr val="000000"/>
                </a:solidFill>
              </a:rPr>
              <a:t>Faculty mentor(s): </a:t>
            </a:r>
            <a:r>
              <a:rPr lang="en-US" sz="2400" b="1" spc="-50" dirty="0" err="1">
                <a:solidFill>
                  <a:srgbClr val="000000"/>
                </a:solidFill>
              </a:rPr>
              <a:t>Damla</a:t>
            </a:r>
            <a:r>
              <a:rPr lang="en-US" sz="2400" b="1" spc="-50" dirty="0">
                <a:solidFill>
                  <a:srgbClr val="000000"/>
                </a:solidFill>
              </a:rPr>
              <a:t> Turgut and </a:t>
            </a:r>
            <a:r>
              <a:rPr lang="en-US" sz="2400" b="1" spc="-50" dirty="0" err="1">
                <a:solidFill>
                  <a:srgbClr val="000000"/>
                </a:solidFill>
              </a:rPr>
              <a:t>Samiul</a:t>
            </a:r>
            <a:r>
              <a:rPr lang="en-US" sz="2400" b="1" spc="-50" dirty="0">
                <a:solidFill>
                  <a:srgbClr val="000000"/>
                </a:solidFill>
              </a:rPr>
              <a:t> Hasan</a:t>
            </a:r>
            <a:endParaRPr lang="en-US" sz="2400" b="1" dirty="0">
              <a:solidFill>
                <a:srgbClr val="000000"/>
              </a:solidFill>
            </a:endParaRPr>
          </a:p>
        </p:txBody>
      </p:sp>
      <p:sp>
        <p:nvSpPr>
          <p:cNvPr id="5" name="Content Placeholder 2">
            <a:extLst>
              <a:ext uri="{FF2B5EF4-FFF2-40B4-BE49-F238E27FC236}">
                <a16:creationId xmlns:a16="http://schemas.microsoft.com/office/drawing/2014/main" id="{9CCC7AAF-86E2-487B-9A05-A97339E82F28}"/>
              </a:ext>
            </a:extLst>
          </p:cNvPr>
          <p:cNvSpPr txBox="1">
            <a:spLocks/>
          </p:cNvSpPr>
          <p:nvPr/>
        </p:nvSpPr>
        <p:spPr>
          <a:xfrm>
            <a:off x="1044132" y="2026802"/>
            <a:ext cx="9998017" cy="439687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r>
              <a:rPr lang="en-US" sz="1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Week 1 (Monday May 17th – Friday May 20th, 2021)</a:t>
            </a:r>
          </a:p>
          <a:p>
            <a:pPr marL="201168" lvl="1" indent="0">
              <a:buFont typeface="Calibri" pitchFamily="34" charset="0"/>
              <a:buNone/>
            </a:pPr>
            <a:r>
              <a:rPr lang="en-US" sz="1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Accomplishments:</a:t>
            </a:r>
          </a:p>
          <a:p>
            <a:pPr lvl="1">
              <a:buFont typeface="Courier New" panose="02070309020205020404" pitchFamily="49" charset="0"/>
              <a:buChar char="o"/>
            </a:pPr>
            <a:r>
              <a:rPr lang="en-US" sz="1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Met with </a:t>
            </a:r>
            <a:r>
              <a:rPr lang="en-US" sz="14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Jiechao</a:t>
            </a:r>
            <a:r>
              <a:rPr lang="en-US" sz="1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Zhang and Dr. Hasan that laid out the background of the research they were and are currently working on.</a:t>
            </a:r>
          </a:p>
          <a:p>
            <a:pPr lvl="1">
              <a:buFont typeface="Courier New" panose="02070309020205020404" pitchFamily="49" charset="0"/>
              <a:buChar char="o"/>
            </a:pPr>
            <a:r>
              <a:rPr lang="en-US" sz="1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Received the OneDrive shared folder that contained documents that included the dataset (4 different .csv files), a paper written on the topic that we are working on written by UCF mentors and grad students, and a PowerPoint presentation that briefly explained how to read the dataset.</a:t>
            </a:r>
          </a:p>
          <a:p>
            <a:pPr lvl="1">
              <a:buFont typeface="Courier New" panose="02070309020205020404" pitchFamily="49" charset="0"/>
              <a:buChar char="o"/>
            </a:pPr>
            <a:r>
              <a:rPr lang="en-US" sz="1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Pored through the given material on the drive, specifically reading through the paper and combing through the data to get an understanding of what we will work with in the coming weeks.</a:t>
            </a:r>
          </a:p>
          <a:p>
            <a:pPr marL="201168" lvl="1" indent="0">
              <a:buFont typeface="Calibri" pitchFamily="34" charset="0"/>
              <a:buNone/>
            </a:pPr>
            <a:r>
              <a:rPr lang="en-US" sz="1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Problem &amp; Solutions</a:t>
            </a:r>
          </a:p>
          <a:p>
            <a:pPr lvl="1">
              <a:buFont typeface="Courier New" panose="02070309020205020404" pitchFamily="49" charset="0"/>
              <a:buChar char="o"/>
            </a:pPr>
            <a:r>
              <a:rPr lang="en-US" sz="1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had trouble connecting how all the data in the spreadsheets are related to each other. We solved this problem by drawing illustrations for a deeper understanding, researching articles and videos online that relate to the ATSPM topic, and reading all the material given to us on the OneDrive.</a:t>
            </a:r>
          </a:p>
          <a:p>
            <a:pPr lvl="1">
              <a:buFont typeface="Courier New" panose="02070309020205020404" pitchFamily="49" charset="0"/>
              <a:buChar char="o"/>
            </a:pPr>
            <a:r>
              <a:rPr lang="en-US" sz="1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Another problem we ran into was the design of the ATSPM system, as well as how and where the detectors work.</a:t>
            </a:r>
          </a:p>
          <a:p>
            <a:pPr marL="201168" lvl="1" indent="0">
              <a:buFont typeface="Calibri" pitchFamily="34" charset="0"/>
              <a:buNone/>
            </a:pPr>
            <a:r>
              <a:rPr lang="en-US" sz="1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Plans for next week:</a:t>
            </a:r>
          </a:p>
          <a:p>
            <a:pPr lvl="1">
              <a:buFont typeface="Courier New" panose="02070309020205020404" pitchFamily="49" charset="0"/>
              <a:buChar char="o"/>
            </a:pPr>
            <a:r>
              <a:rPr lang="en-US" sz="14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Focus on the problems that are solvable for us within the given timeframe and brainstorm ideas on how to solve these issues, which will constitute our project. Specifically, we want to figure out how our model development is going to be carried out while focusing on Seminole County and traffic light stops within the area.</a:t>
            </a:r>
          </a:p>
        </p:txBody>
      </p:sp>
      <p:grpSp>
        <p:nvGrpSpPr>
          <p:cNvPr id="2" name="Grup 1">
            <a:extLst>
              <a:ext uri="{FF2B5EF4-FFF2-40B4-BE49-F238E27FC236}">
                <a16:creationId xmlns:a16="http://schemas.microsoft.com/office/drawing/2014/main" id="{B7848ED0-5044-48D9-9801-B9D7C365CF41}"/>
              </a:ext>
            </a:extLst>
          </p:cNvPr>
          <p:cNvGrpSpPr/>
          <p:nvPr/>
        </p:nvGrpSpPr>
        <p:grpSpPr>
          <a:xfrm>
            <a:off x="-36684" y="5846980"/>
            <a:ext cx="12228684" cy="1086465"/>
            <a:chOff x="-36684" y="5846980"/>
            <a:chExt cx="12228684" cy="1086465"/>
          </a:xfrm>
        </p:grpSpPr>
        <p:sp>
          <p:nvSpPr>
            <p:cNvPr id="6" name="Dikdörtgen 5">
              <a:extLst>
                <a:ext uri="{FF2B5EF4-FFF2-40B4-BE49-F238E27FC236}">
                  <a16:creationId xmlns:a16="http://schemas.microsoft.com/office/drawing/2014/main" id="{E0604892-BCC2-442A-BCC7-E2327E14FB64}"/>
                </a:ext>
              </a:extLst>
            </p:cNvPr>
            <p:cNvSpPr/>
            <p:nvPr/>
          </p:nvSpPr>
          <p:spPr>
            <a:xfrm>
              <a:off x="0" y="6499123"/>
              <a:ext cx="12192000" cy="358877"/>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Neue" panose="02000503000000020004"/>
                  <a:cs typeface="Times New Roman" panose="02020603050405020304" pitchFamily="18" charset="0"/>
                </a:rPr>
                <a:t>NSF REU Research Experience on Internet of Things 2021</a:t>
              </a:r>
            </a:p>
          </p:txBody>
        </p:sp>
        <p:pic>
          <p:nvPicPr>
            <p:cNvPr id="8" name="Resim 7" descr="metin, ulaşım, tekerlek içeren bir resim&#10;&#10;Açıklama otomatik olarak oluşturuldu">
              <a:extLst>
                <a:ext uri="{FF2B5EF4-FFF2-40B4-BE49-F238E27FC236}">
                  <a16:creationId xmlns:a16="http://schemas.microsoft.com/office/drawing/2014/main" id="{A6BF93E6-0377-4016-8365-A61149685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 y="5846980"/>
              <a:ext cx="1080816" cy="1086465"/>
            </a:xfrm>
            <a:prstGeom prst="rect">
              <a:avLst/>
            </a:prstGeom>
          </p:spPr>
        </p:pic>
        <p:pic>
          <p:nvPicPr>
            <p:cNvPr id="10" name="Resim 9">
              <a:extLst>
                <a:ext uri="{FF2B5EF4-FFF2-40B4-BE49-F238E27FC236}">
                  <a16:creationId xmlns:a16="http://schemas.microsoft.com/office/drawing/2014/main" id="{308FD58B-F5C8-4B7B-BD47-431E0CAC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887" y="5909199"/>
              <a:ext cx="714375" cy="962025"/>
            </a:xfrm>
            <a:prstGeom prst="rect">
              <a:avLst/>
            </a:prstGeom>
          </p:spPr>
        </p:pic>
      </p:grpSp>
    </p:spTree>
    <p:extLst>
      <p:ext uri="{BB962C8B-B14F-4D97-AF65-F5344CB8AC3E}">
        <p14:creationId xmlns:p14="http://schemas.microsoft.com/office/powerpoint/2010/main" val="219563305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311</Words>
  <Application>Microsoft Macintosh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Courier New</vt:lpstr>
      <vt:lpstr>Helvetica Neue</vt:lpstr>
      <vt:lpstr>Office Teması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Kara</dc:creator>
  <cp:lastModifiedBy>Leah Kazenmayer</cp:lastModifiedBy>
  <cp:revision>53</cp:revision>
  <dcterms:created xsi:type="dcterms:W3CDTF">2021-05-16T03:04:08Z</dcterms:created>
  <dcterms:modified xsi:type="dcterms:W3CDTF">2021-05-20T19:45:09Z</dcterms:modified>
</cp:coreProperties>
</file>