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y="6858000" cx="12192000"/>
  <p:notesSz cx="6858000" cy="9144000"/>
  <p:embeddedFontLst>
    <p:embeddedFont>
      <p:font typeface="Helvetica Neue"/>
      <p:regular r:id="rId11"/>
      <p:bold r:id="rId12"/>
      <p:italic r:id="rId13"/>
      <p:boldItalic r:id="rId14"/>
    </p:embeddedFont>
    <p:embeddedFont>
      <p:font typeface="Helvetica Neue Light"/>
      <p:regular r:id="rId15"/>
      <p:bold r:id="rId16"/>
      <p:italic r:id="rId17"/>
      <p:boldItalic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HelveticaNeue-regular.fntdata"/><Relationship Id="rId10" Type="http://schemas.openxmlformats.org/officeDocument/2006/relationships/slide" Target="slides/slide6.xml"/><Relationship Id="rId13" Type="http://schemas.openxmlformats.org/officeDocument/2006/relationships/font" Target="fonts/HelveticaNeue-italic.fntdata"/><Relationship Id="rId12" Type="http://schemas.openxmlformats.org/officeDocument/2006/relationships/font" Target="fonts/HelveticaNeue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HelveticaNeueLight-regular.fntdata"/><Relationship Id="rId14" Type="http://schemas.openxmlformats.org/officeDocument/2006/relationships/font" Target="fonts/HelveticaNeue-boldItalic.fntdata"/><Relationship Id="rId17" Type="http://schemas.openxmlformats.org/officeDocument/2006/relationships/font" Target="fonts/HelveticaNeueLight-italic.fntdata"/><Relationship Id="rId16" Type="http://schemas.openxmlformats.org/officeDocument/2006/relationships/font" Target="fonts/HelveticaNeueLight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schemas.openxmlformats.org/officeDocument/2006/relationships/font" Target="fonts/HelveticaNeueLight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db8ff3d056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db8ff3d05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db8ff3d056_1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db8ff3d05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db8ff3d056_1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db8ff3d056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b8984838e_0_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db8984838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db8ff3d056_1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db8ff3d056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 Bilgisi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1080816" y="201117"/>
            <a:ext cx="84213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 </a:t>
            </a:r>
            <a:r>
              <a:rPr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</a:t>
            </a: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b="1"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IoT Augmented Physical Scale Model of a Suburban Home</a:t>
            </a:r>
            <a:b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REU Students: </a:t>
            </a: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Estefan</a:t>
            </a:r>
            <a:r>
              <a:rPr b="1" lang="en-US" sz="1800">
                <a:solidFill>
                  <a:srgbClr val="212121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ía Sánchez and Caitlin Petro</a:t>
            </a:r>
            <a:br>
              <a:rPr b="0" i="0" lang="en-US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Faculty mentor(s): </a:t>
            </a:r>
            <a:r>
              <a:rPr b="1" lang="en-US" sz="1800">
                <a:latin typeface="Helvetica Neue"/>
                <a:ea typeface="Helvetica Neue"/>
                <a:cs typeface="Helvetica Neue"/>
                <a:sym typeface="Helvetica Neue"/>
              </a:rPr>
              <a:t>Damla Turgut and Ladislau </a:t>
            </a:r>
            <a:r>
              <a:rPr b="1" lang="en-US" sz="1800">
                <a:solidFill>
                  <a:srgbClr val="202124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Bölöni</a:t>
            </a:r>
            <a:endParaRPr b="1" sz="1800">
              <a:solidFill>
                <a:srgbClr val="202124"/>
              </a:solidFill>
              <a:highlight>
                <a:schemeClr val="lt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Graduate </a:t>
            </a: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mentor(s): </a:t>
            </a:r>
            <a:r>
              <a:rPr b="1" lang="en-US" sz="1800">
                <a:solidFill>
                  <a:srgbClr val="202124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Safa Bacanli and Furkan Cimen</a:t>
            </a:r>
            <a:endParaRPr b="1"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1007447" y="1984342"/>
            <a:ext cx="8240400" cy="43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fontScale="77500" lnSpcReduction="20000"/>
          </a:bodyPr>
          <a:lstStyle/>
          <a:p>
            <a:pPr indent="0" lvl="1" marL="20116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2300"/>
              <a:buFont typeface="Calibri"/>
              <a:buNone/>
            </a:pPr>
            <a:r>
              <a:rPr b="1" i="0" lang="en-US" sz="2187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Week </a:t>
            </a:r>
            <a:r>
              <a:rPr b="1" lang="en-US" sz="2187"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b="1" i="0" lang="en-US" sz="2187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(Monday </a:t>
            </a:r>
            <a:r>
              <a:rPr b="1" lang="en-US" sz="2187">
                <a:latin typeface="Helvetica Neue"/>
                <a:ea typeface="Helvetica Neue"/>
                <a:cs typeface="Helvetica Neue"/>
                <a:sym typeface="Helvetica Neue"/>
              </a:rPr>
              <a:t>17</a:t>
            </a:r>
            <a:r>
              <a:rPr b="1" i="0" lang="en-US" sz="2187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– Friday </a:t>
            </a:r>
            <a:r>
              <a:rPr b="1" lang="en-US" sz="2187">
                <a:latin typeface="Helvetica Neue"/>
                <a:ea typeface="Helvetica Neue"/>
                <a:cs typeface="Helvetica Neue"/>
                <a:sym typeface="Helvetica Neue"/>
              </a:rPr>
              <a:t>21</a:t>
            </a:r>
            <a:r>
              <a:rPr b="1" i="0" lang="en-US" sz="2187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20</a:t>
            </a:r>
            <a:r>
              <a:rPr b="1" lang="en-US" sz="2187">
                <a:latin typeface="Helvetica Neue"/>
                <a:ea typeface="Helvetica Neue"/>
                <a:cs typeface="Helvetica Neue"/>
                <a:sym typeface="Helvetica Neue"/>
              </a:rPr>
              <a:t>21</a:t>
            </a:r>
            <a:r>
              <a:rPr b="1" i="0" lang="en-US" sz="2187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</a:t>
            </a:r>
            <a:endParaRPr sz="1787"/>
          </a:p>
          <a:p>
            <a:pPr indent="0" lvl="1" marL="20116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20116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7461"/>
              <a:buFont typeface="Calibri"/>
              <a:buNone/>
            </a:pPr>
            <a:r>
              <a:rPr b="1" i="0" lang="en-US" sz="205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Accomplishments</a:t>
            </a: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/>
          </a:p>
          <a:p>
            <a:pPr indent="-322103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 Light"/>
              <a:buChar char="◦"/>
            </a:pPr>
            <a:r>
              <a:rPr lang="en-US" sz="19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Constructed a roof for the smart home.</a:t>
            </a:r>
            <a:endParaRPr sz="19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22103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 Light"/>
              <a:buChar char="◦"/>
            </a:pPr>
            <a:r>
              <a:rPr lang="en-US" sz="19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Made plans for an enclosure around the home for environmental simulation.</a:t>
            </a:r>
            <a:endParaRPr sz="19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22103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 Light"/>
              <a:buChar char="◦"/>
            </a:pPr>
            <a:r>
              <a:rPr lang="en-US" sz="19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Wrote a function to individually test door and window motors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20116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7461"/>
              <a:buFont typeface="Calibri"/>
              <a:buNone/>
            </a:pPr>
            <a:r>
              <a:rPr b="1" i="0" lang="en-US" sz="205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Problem &amp; Solutions:</a:t>
            </a:r>
            <a:endParaRPr sz="1658"/>
          </a:p>
          <a:p>
            <a:pPr indent="-323532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 Light"/>
              <a:buChar char="◦"/>
            </a:pPr>
            <a:r>
              <a:rPr lang="en-US" sz="1929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Narrowing down our focus for the project.</a:t>
            </a:r>
            <a:endParaRPr sz="1929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23532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 Light"/>
              <a:buChar char="■"/>
            </a:pPr>
            <a:r>
              <a:rPr lang="en-US" sz="1929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We came up with a lot of initial ideas but after speaking with Dr. Trugut and Dr. Boloni we decided to focus on improving the humidity aspect of the simulations</a:t>
            </a:r>
            <a:endParaRPr sz="1929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23532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 Light"/>
              <a:buChar char="◦"/>
            </a:pPr>
            <a:r>
              <a:rPr lang="en-US" sz="1929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Finding a proper enclosure that would allow us to regulate the humidity of the house</a:t>
            </a:r>
            <a:endParaRPr sz="1929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17182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311"/>
              <a:buFont typeface="Helvetica Neue Light"/>
              <a:buChar char="■"/>
            </a:pPr>
            <a:r>
              <a:rPr lang="en-US" sz="1929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We could not find a premade enclosure that would fit the house, so we decided we would build one ourselves.</a:t>
            </a:r>
            <a:r>
              <a:rPr lang="en-US"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sz="18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17182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 Light"/>
              <a:buChar char="◦"/>
            </a:pPr>
            <a:r>
              <a:rPr lang="en-US"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One of the windows won’t </a:t>
            </a:r>
            <a:r>
              <a:rPr lang="en-US" sz="1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open.</a:t>
            </a:r>
            <a:endParaRPr sz="18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1" marL="20116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20116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7461"/>
              <a:buFont typeface="Calibri"/>
              <a:buNone/>
            </a:pPr>
            <a:r>
              <a:rPr b="1" i="0" lang="en-US" sz="2058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Plans for next week:</a:t>
            </a:r>
            <a:endParaRPr sz="1658"/>
          </a:p>
          <a:p>
            <a:pPr indent="-319643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 Light"/>
              <a:buChar char="◦"/>
            </a:pPr>
            <a:r>
              <a:rPr lang="en-US" sz="185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Come up with different scenarios for data collection.</a:t>
            </a:r>
            <a:endParaRPr sz="185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19643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 Light"/>
              <a:buChar char="◦"/>
            </a:pPr>
            <a:r>
              <a:rPr lang="en-US" sz="185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Purchase habitat simulation enclosure materials.</a:t>
            </a:r>
            <a:endParaRPr sz="185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19643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Helvetica Neue Light"/>
              <a:buChar char="◦"/>
            </a:pPr>
            <a:r>
              <a:rPr lang="en-US" sz="185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Begin data collection.</a:t>
            </a:r>
            <a:endParaRPr sz="185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86" name="Google Shape;86;p13"/>
          <p:cNvGrpSpPr/>
          <p:nvPr/>
        </p:nvGrpSpPr>
        <p:grpSpPr>
          <a:xfrm>
            <a:off x="-36684" y="5846980"/>
            <a:ext cx="12228684" cy="1086465"/>
            <a:chOff x="-36684" y="5846980"/>
            <a:chExt cx="12228684" cy="1086465"/>
          </a:xfrm>
        </p:grpSpPr>
        <p:sp>
          <p:nvSpPr>
            <p:cNvPr id="87" name="Google Shape;87;p13"/>
            <p:cNvSpPr/>
            <p:nvPr/>
          </p:nvSpPr>
          <p:spPr>
            <a:xfrm>
              <a:off x="0" y="6499123"/>
              <a:ext cx="12192000" cy="358877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2021</a:t>
              </a:r>
              <a:endParaRPr/>
            </a:p>
          </p:txBody>
        </p:sp>
        <p:pic>
          <p:nvPicPr>
            <p:cNvPr descr="metin, ulaşım, tekerlek içeren bir resim&#10;&#10;Açıklama otomatik olarak oluşturuldu" id="88" name="Google Shape;88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36684" y="5846980"/>
              <a:ext cx="1080816" cy="10864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Starting Home (Sumer 2020 Work)</a:t>
            </a:r>
            <a:endParaRPr/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2483275" y="102526"/>
            <a:ext cx="4223375" cy="751352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4"/>
          <p:cNvSpPr txBox="1"/>
          <p:nvPr/>
        </p:nvSpPr>
        <p:spPr>
          <a:xfrm>
            <a:off x="9079250" y="3212788"/>
            <a:ext cx="2089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Calibri"/>
              <a:buChar char="-"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Labels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SzPts val="3600"/>
              <a:buFont typeface="Calibri"/>
              <a:buChar char="-"/>
            </a:pP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Wiring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" name="Google Shape;97;p14"/>
          <p:cNvGrpSpPr/>
          <p:nvPr/>
        </p:nvGrpSpPr>
        <p:grpSpPr>
          <a:xfrm>
            <a:off x="-36684" y="5846980"/>
            <a:ext cx="12228684" cy="1086466"/>
            <a:chOff x="-36684" y="5846980"/>
            <a:chExt cx="12228684" cy="1086466"/>
          </a:xfrm>
        </p:grpSpPr>
        <p:sp>
          <p:nvSpPr>
            <p:cNvPr id="98" name="Google Shape;98;p14"/>
            <p:cNvSpPr/>
            <p:nvPr/>
          </p:nvSpPr>
          <p:spPr>
            <a:xfrm>
              <a:off x="0" y="6499123"/>
              <a:ext cx="12192000" cy="3588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2021</a:t>
              </a:r>
              <a:endParaRPr/>
            </a:p>
          </p:txBody>
        </p:sp>
        <p:pic>
          <p:nvPicPr>
            <p:cNvPr descr="metin, ulaşım, tekerlek içeren bir resim&#10;&#10;Açıklama otomatik olarak oluşturuldu" id="99" name="Google Shape;99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36684" y="5846980"/>
              <a:ext cx="1080818" cy="108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" name="Google Shape;100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Interior with Labels</a:t>
            </a:r>
            <a:endParaRPr/>
          </a:p>
        </p:txBody>
      </p:sp>
      <p:pic>
        <p:nvPicPr>
          <p:cNvPr id="106" name="Google Shape;10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3962" y="1574075"/>
            <a:ext cx="8024076" cy="45132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" name="Google Shape;107;p15"/>
          <p:cNvGrpSpPr/>
          <p:nvPr/>
        </p:nvGrpSpPr>
        <p:grpSpPr>
          <a:xfrm>
            <a:off x="-36684" y="5846980"/>
            <a:ext cx="12228684" cy="1086466"/>
            <a:chOff x="-36684" y="5846980"/>
            <a:chExt cx="12228684" cy="1086466"/>
          </a:xfrm>
        </p:grpSpPr>
        <p:sp>
          <p:nvSpPr>
            <p:cNvPr id="108" name="Google Shape;108;p15"/>
            <p:cNvSpPr/>
            <p:nvPr/>
          </p:nvSpPr>
          <p:spPr>
            <a:xfrm>
              <a:off x="0" y="6499123"/>
              <a:ext cx="12192000" cy="3588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2021</a:t>
              </a:r>
              <a:endParaRPr/>
            </a:p>
          </p:txBody>
        </p:sp>
        <p:pic>
          <p:nvPicPr>
            <p:cNvPr descr="metin, ulaşım, tekerlek içeren bir resim&#10;&#10;Açıklama otomatik olarak oluşturuldu" id="109" name="Google Shape;109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36684" y="5846980"/>
              <a:ext cx="1080818" cy="108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1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Window and Door Labels</a:t>
            </a:r>
            <a:endParaRPr/>
          </a:p>
        </p:txBody>
      </p:sp>
      <p:pic>
        <p:nvPicPr>
          <p:cNvPr id="116" name="Google Shape;11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3900" y="1690813"/>
            <a:ext cx="7864199" cy="44233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16"/>
          <p:cNvGrpSpPr/>
          <p:nvPr/>
        </p:nvGrpSpPr>
        <p:grpSpPr>
          <a:xfrm>
            <a:off x="-36684" y="5846980"/>
            <a:ext cx="12228684" cy="1086466"/>
            <a:chOff x="-36684" y="5846980"/>
            <a:chExt cx="12228684" cy="1086466"/>
          </a:xfrm>
        </p:grpSpPr>
        <p:sp>
          <p:nvSpPr>
            <p:cNvPr id="118" name="Google Shape;118;p16"/>
            <p:cNvSpPr/>
            <p:nvPr/>
          </p:nvSpPr>
          <p:spPr>
            <a:xfrm>
              <a:off x="0" y="6499123"/>
              <a:ext cx="12192000" cy="3588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2021</a:t>
              </a:r>
              <a:endParaRPr/>
            </a:p>
          </p:txBody>
        </p:sp>
        <p:pic>
          <p:nvPicPr>
            <p:cNvPr descr="metin, ulaşım, tekerlek içeren bir resim&#10;&#10;Açıklama otomatik olarak oluşturuldu" id="119" name="Google Shape;119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36684" y="5846980"/>
              <a:ext cx="1080818" cy="108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p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Model of Home with Roof</a:t>
            </a:r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9161" y="1987400"/>
            <a:ext cx="4565913" cy="3798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4400" y="1987400"/>
            <a:ext cx="4846901" cy="3798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8" name="Google Shape;128;p17"/>
          <p:cNvGrpSpPr/>
          <p:nvPr/>
        </p:nvGrpSpPr>
        <p:grpSpPr>
          <a:xfrm>
            <a:off x="-36684" y="5846980"/>
            <a:ext cx="12228684" cy="1086466"/>
            <a:chOff x="-36684" y="5846980"/>
            <a:chExt cx="12228684" cy="1086466"/>
          </a:xfrm>
        </p:grpSpPr>
        <p:sp>
          <p:nvSpPr>
            <p:cNvPr id="129" name="Google Shape;129;p17"/>
            <p:cNvSpPr/>
            <p:nvPr/>
          </p:nvSpPr>
          <p:spPr>
            <a:xfrm>
              <a:off x="0" y="6499123"/>
              <a:ext cx="12192000" cy="3588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2021</a:t>
              </a:r>
              <a:endParaRPr/>
            </a:p>
          </p:txBody>
        </p:sp>
        <p:pic>
          <p:nvPicPr>
            <p:cNvPr descr="metin, ulaşım, tekerlek içeren bir resim&#10;&#10;Açıklama otomatik olarak oluşturuldu" id="130" name="Google Shape;130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-36684" y="5846980"/>
              <a:ext cx="1080818" cy="108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 txBox="1"/>
          <p:nvPr>
            <p:ph type="title"/>
          </p:nvPr>
        </p:nvSpPr>
        <p:spPr>
          <a:xfrm>
            <a:off x="2396252" y="1769107"/>
            <a:ext cx="7399500" cy="895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8"/>
          <p:cNvSpPr txBox="1"/>
          <p:nvPr>
            <p:ph idx="1" type="body"/>
          </p:nvPr>
        </p:nvSpPr>
        <p:spPr>
          <a:xfrm>
            <a:off x="2396252" y="2755947"/>
            <a:ext cx="7399500" cy="294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6438" y="1522550"/>
            <a:ext cx="8579123" cy="4633549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/>
          <p:nvPr/>
        </p:nvSpPr>
        <p:spPr>
          <a:xfrm rot="-2630289">
            <a:off x="6672410" y="3317823"/>
            <a:ext cx="1224041" cy="25588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8"/>
          <p:cNvSpPr/>
          <p:nvPr/>
        </p:nvSpPr>
        <p:spPr>
          <a:xfrm rot="-9231421">
            <a:off x="3194899" y="3447303"/>
            <a:ext cx="1238502" cy="25284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1" name="Google Shape;141;p18"/>
          <p:cNvGrpSpPr/>
          <p:nvPr/>
        </p:nvGrpSpPr>
        <p:grpSpPr>
          <a:xfrm>
            <a:off x="-36684" y="5846980"/>
            <a:ext cx="12228684" cy="1086466"/>
            <a:chOff x="-36684" y="5846980"/>
            <a:chExt cx="12228684" cy="1086466"/>
          </a:xfrm>
        </p:grpSpPr>
        <p:sp>
          <p:nvSpPr>
            <p:cNvPr id="142" name="Google Shape;142;p18"/>
            <p:cNvSpPr/>
            <p:nvPr/>
          </p:nvSpPr>
          <p:spPr>
            <a:xfrm>
              <a:off x="0" y="6499123"/>
              <a:ext cx="12192000" cy="3588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2021</a:t>
              </a:r>
              <a:endParaRPr/>
            </a:p>
          </p:txBody>
        </p:sp>
        <p:pic>
          <p:nvPicPr>
            <p:cNvPr descr="metin, ulaşım, tekerlek içeren bir resim&#10;&#10;Açıklama otomatik olarak oluşturuldu" id="143" name="Google Shape;143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36684" y="5846980"/>
              <a:ext cx="1080818" cy="108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5" name="Google Shape;145;p18"/>
          <p:cNvSpPr txBox="1"/>
          <p:nvPr>
            <p:ph type="title"/>
          </p:nvPr>
        </p:nvSpPr>
        <p:spPr>
          <a:xfrm>
            <a:off x="838200" y="1750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Rough Draft of Roof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