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334" r:id="rId2"/>
    <p:sldId id="353" r:id="rId3"/>
    <p:sldId id="364" r:id="rId4"/>
    <p:sldId id="366" r:id="rId5"/>
    <p:sldId id="367" r:id="rId6"/>
    <p:sldId id="368" r:id="rId7"/>
    <p:sldId id="369" r:id="rId8"/>
    <p:sldId id="356" r:id="rId9"/>
    <p:sldId id="370" r:id="rId10"/>
    <p:sldId id="361" r:id="rId11"/>
    <p:sldId id="358" r:id="rId12"/>
    <p:sldId id="362" r:id="rId13"/>
    <p:sldId id="371" r:id="rId14"/>
    <p:sldId id="336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65"/>
    <p:restoredTop sz="95268" autoAdjust="0"/>
  </p:normalViewPr>
  <p:slideViewPr>
    <p:cSldViewPr snapToGrid="0" snapToObjects="1">
      <p:cViewPr varScale="1">
        <p:scale>
          <a:sx n="86" d="100"/>
          <a:sy n="86" d="100"/>
        </p:scale>
        <p:origin x="18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8381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6911" y="6567985"/>
            <a:ext cx="551737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67FEB2-F0B3-2D4A-85AC-F497B8751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50864"/>
            <a:ext cx="901921" cy="907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 userDrawn="1"/>
        </p:nvSpPr>
        <p:spPr>
          <a:xfrm>
            <a:off x="0" y="6567985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s-IS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6053" y="6087030"/>
            <a:ext cx="571343" cy="7709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1917686" y="6552677"/>
            <a:ext cx="487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NSF REU Research Experience on Internet of Things 2019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enalexkeen.com/feature-scaling-with-scikit-lear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benalexkeen.com/feature-scaling-with-scikit-lear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nalyticsvidhya.com/blog/2018/06/comprehensive-guide-for-ensemble-mode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B28CCE-A2DE-B744-BF7A-42190089C624}"/>
              </a:ext>
            </a:extLst>
          </p:cNvPr>
          <p:cNvSpPr txBox="1">
            <a:spLocks/>
          </p:cNvSpPr>
          <p:nvPr/>
        </p:nvSpPr>
        <p:spPr>
          <a:xfrm>
            <a:off x="722614" y="64168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2200" dirty="0"/>
              <a:t>Project 6: </a:t>
            </a:r>
            <a:r>
              <a:rPr lang="en-US" sz="2200" b="1" dirty="0"/>
              <a:t>Processing data from a visual IoT sensor of fluid/structure interactions with machine learning</a:t>
            </a:r>
            <a:br>
              <a:rPr lang="en-US" sz="2400" dirty="0"/>
            </a:br>
            <a:br>
              <a:rPr lang="en-US" sz="2400" dirty="0"/>
            </a:br>
            <a:r>
              <a:rPr lang="en-US" sz="1900" dirty="0"/>
              <a:t>REU Students: </a:t>
            </a:r>
            <a:r>
              <a:rPr lang="en-US" sz="1900" b="1" dirty="0"/>
              <a:t>Pete Orkweha &amp; Alexis Downing</a:t>
            </a:r>
            <a:br>
              <a:rPr lang="en-US" sz="1900" dirty="0"/>
            </a:br>
            <a:r>
              <a:rPr lang="en-US" sz="1900" dirty="0"/>
              <a:t>Graduate mentors: </a:t>
            </a:r>
            <a:r>
              <a:rPr lang="en-US" sz="1900" b="1" spc="-50" dirty="0">
                <a:solidFill>
                  <a:srgbClr val="000000"/>
                </a:solidFill>
              </a:rPr>
              <a:t>Nick Smith &amp; </a:t>
            </a:r>
            <a:r>
              <a:rPr lang="en-US" sz="1900" b="1" spc="-50" dirty="0" err="1">
                <a:solidFill>
                  <a:srgbClr val="000000"/>
                </a:solidFill>
              </a:rPr>
              <a:t>Sharare</a:t>
            </a:r>
            <a:r>
              <a:rPr lang="en-US" sz="1900" b="1" spc="-50" dirty="0">
                <a:solidFill>
                  <a:srgbClr val="000000"/>
                </a:solidFill>
              </a:rPr>
              <a:t> </a:t>
            </a:r>
            <a:r>
              <a:rPr lang="en-US" sz="1900" b="1" spc="-50" dirty="0" err="1">
                <a:solidFill>
                  <a:srgbClr val="000000"/>
                </a:solidFill>
              </a:rPr>
              <a:t>Zehtabian</a:t>
            </a:r>
            <a:br>
              <a:rPr lang="en-US" sz="1900" b="1" spc="-50" dirty="0">
                <a:solidFill>
                  <a:srgbClr val="000000"/>
                </a:solidFill>
              </a:rPr>
            </a:br>
            <a:r>
              <a:rPr lang="en-US" sz="1900" spc="-50" dirty="0">
                <a:solidFill>
                  <a:srgbClr val="000000"/>
                </a:solidFill>
              </a:rPr>
              <a:t>Faculty mentor(s): </a:t>
            </a:r>
            <a:r>
              <a:rPr lang="en-US" sz="1900" b="1" spc="-50" dirty="0">
                <a:solidFill>
                  <a:srgbClr val="000000"/>
                </a:solidFill>
              </a:rPr>
              <a:t>Dr. Andrew Dickerson &amp; Dr. </a:t>
            </a:r>
            <a:r>
              <a:rPr lang="en-US" sz="1900" b="1" spc="-50" dirty="0" err="1">
                <a:solidFill>
                  <a:srgbClr val="000000"/>
                </a:solidFill>
              </a:rPr>
              <a:t>Damla</a:t>
            </a:r>
            <a:r>
              <a:rPr lang="en-US" sz="1900" b="1" spc="-50" dirty="0">
                <a:solidFill>
                  <a:srgbClr val="000000"/>
                </a:solidFill>
              </a:rPr>
              <a:t> Turgut</a:t>
            </a:r>
            <a:endParaRPr lang="en-US" sz="1900" b="1" dirty="0">
              <a:solidFill>
                <a:srgbClr val="0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E1FFE2-A4DE-B24E-A116-7001E66A36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2" y="1939925"/>
            <a:ext cx="8218487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5 (June 24 – June 28, 2019)</a:t>
            </a:r>
          </a:p>
          <a:p>
            <a:pPr marL="201168" lvl="1" indent="0">
              <a:buNone/>
            </a:pPr>
            <a:endParaRPr lang="en-US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Accomplishments: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Applied ensemble method to improve accuracy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Features Engineering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Scrubbing (smoothing) data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Literature research (cont.)</a:t>
            </a:r>
          </a:p>
          <a:p>
            <a:pPr marL="201168" lvl="1" indent="0">
              <a:buNone/>
            </a:pPr>
            <a:endParaRPr lang="en-US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 &amp; Solutions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Problem: We have outlier that drags down algorithm performance as well as Polynomial algorithm giving drastically wrong answer with the new dataset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Solution: 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manually pick out outlier data. We eliminate Polynomial algorithm and use Gradient Boosting algorithm instead. </a:t>
            </a:r>
          </a:p>
        </p:txBody>
      </p:sp>
    </p:spTree>
    <p:extLst>
      <p:ext uri="{BB962C8B-B14F-4D97-AF65-F5344CB8AC3E}">
        <p14:creationId xmlns:p14="http://schemas.microsoft.com/office/powerpoint/2010/main" val="4227083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7FF3A-1274-4C66-B19E-EF9F8FA6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Max. Deflection vs Effective Length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42B21D-BDB7-40BC-99E1-A51DEF3418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2601" y="2638044"/>
            <a:ext cx="2522980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  <a:p>
            <a:pPr marL="201168" lvl="1"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  <a:p>
            <a:pPr marL="201168" lvl="1"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A91A9-B8AE-4AD8-B597-767BCF23C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740" y="643467"/>
            <a:ext cx="3841241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7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7FF3A-1274-4C66-B19E-EF9F8FA6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Max. Deflection vs Drop Diameter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42B21D-BDB7-40BC-99E1-A51DEF3418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2601" y="2638044"/>
            <a:ext cx="2522980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  <a:p>
            <a:pPr marL="201168" lvl="1"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  <a:p>
            <a:pPr marL="201168" lvl="1"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A756A-AB4C-434D-AA26-76157469E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554" y="643467"/>
            <a:ext cx="3773613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16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7FF3A-1274-4C66-B19E-EF9F8FA6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Max. Deflection vs Drop Velocity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42B21D-BDB7-40BC-99E1-A51DEF3418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2601" y="2638044"/>
            <a:ext cx="2522980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  <a:p>
            <a:pPr marL="201168" lvl="1"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  <a:p>
            <a:pPr marL="201168" lvl="1"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790108-C112-4A6F-8368-6D0046EE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197" y="643467"/>
            <a:ext cx="4152327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7FF3A-1274-4C66-B19E-EF9F8FA6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Variable Importance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7E80F-D901-414A-9A71-7B36A389B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37" y="1675227"/>
            <a:ext cx="612912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8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B28CCE-A2DE-B744-BF7A-42190089C624}"/>
              </a:ext>
            </a:extLst>
          </p:cNvPr>
          <p:cNvSpPr txBox="1">
            <a:spLocks/>
          </p:cNvSpPr>
          <p:nvPr/>
        </p:nvSpPr>
        <p:spPr>
          <a:xfrm>
            <a:off x="722614" y="64168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2200" dirty="0"/>
              <a:t>Project 6: </a:t>
            </a:r>
            <a:r>
              <a:rPr lang="en-US" sz="2200" b="1" dirty="0"/>
              <a:t>Processing data from a visual IoT sensor of fluid/structure interactions with machine learning</a:t>
            </a:r>
            <a:br>
              <a:rPr lang="en-US" sz="2400" dirty="0"/>
            </a:br>
            <a:br>
              <a:rPr lang="en-US" sz="2400" dirty="0"/>
            </a:br>
            <a:r>
              <a:rPr lang="en-US" sz="1900" dirty="0"/>
              <a:t>REU Students: </a:t>
            </a:r>
            <a:r>
              <a:rPr lang="en-US" sz="1900" b="1" dirty="0"/>
              <a:t>Pete Orkweha &amp; Alexis Downing</a:t>
            </a:r>
            <a:br>
              <a:rPr lang="en-US" sz="1900" dirty="0"/>
            </a:br>
            <a:r>
              <a:rPr lang="en-US" sz="1900" dirty="0"/>
              <a:t>Graduate mentors: </a:t>
            </a:r>
            <a:r>
              <a:rPr lang="en-US" sz="1900" b="1" spc="-50" dirty="0">
                <a:solidFill>
                  <a:srgbClr val="000000"/>
                </a:solidFill>
              </a:rPr>
              <a:t>Nick Smith &amp; </a:t>
            </a:r>
            <a:r>
              <a:rPr lang="en-US" sz="1900" b="1" spc="-50" dirty="0" err="1">
                <a:solidFill>
                  <a:srgbClr val="000000"/>
                </a:solidFill>
              </a:rPr>
              <a:t>Sharare</a:t>
            </a:r>
            <a:r>
              <a:rPr lang="en-US" sz="1900" b="1" spc="-50" dirty="0">
                <a:solidFill>
                  <a:srgbClr val="000000"/>
                </a:solidFill>
              </a:rPr>
              <a:t> </a:t>
            </a:r>
            <a:r>
              <a:rPr lang="en-US" sz="1900" b="1" spc="-50" dirty="0" err="1">
                <a:solidFill>
                  <a:srgbClr val="000000"/>
                </a:solidFill>
              </a:rPr>
              <a:t>Zehtabian</a:t>
            </a:r>
            <a:br>
              <a:rPr lang="en-US" sz="1900" b="1" spc="-50" dirty="0">
                <a:solidFill>
                  <a:srgbClr val="000000"/>
                </a:solidFill>
              </a:rPr>
            </a:br>
            <a:r>
              <a:rPr lang="en-US" sz="1900" spc="-50" dirty="0">
                <a:solidFill>
                  <a:srgbClr val="000000"/>
                </a:solidFill>
              </a:rPr>
              <a:t>Faculty mentor(s): </a:t>
            </a:r>
            <a:r>
              <a:rPr lang="en-US" sz="1900" b="1" spc="-50" dirty="0">
                <a:solidFill>
                  <a:srgbClr val="000000"/>
                </a:solidFill>
              </a:rPr>
              <a:t>Dr. Andrew Dickerson &amp; Dr. </a:t>
            </a:r>
            <a:r>
              <a:rPr lang="en-US" sz="1900" b="1" spc="-50" dirty="0" err="1">
                <a:solidFill>
                  <a:srgbClr val="000000"/>
                </a:solidFill>
              </a:rPr>
              <a:t>Damla</a:t>
            </a:r>
            <a:r>
              <a:rPr lang="en-US" sz="1900" b="1" spc="-50" dirty="0">
                <a:solidFill>
                  <a:srgbClr val="000000"/>
                </a:solidFill>
              </a:rPr>
              <a:t> Turgut</a:t>
            </a:r>
            <a:endParaRPr lang="en-US" sz="1900" b="1" dirty="0">
              <a:solidFill>
                <a:srgbClr val="0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E1FFE2-A4DE-B24E-A116-7001E66A36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2" y="1939925"/>
            <a:ext cx="8218487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5 (June 24 – June 28, 2019)</a:t>
            </a:r>
          </a:p>
          <a:p>
            <a:pPr marL="201168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Plans for next week: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Collect 120 more data.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Continue literature research 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Continue to smooth out data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 a more focus analysis on Max. Deflection vs. Drop velocity</a:t>
            </a:r>
          </a:p>
          <a:p>
            <a:pPr lvl="1"/>
            <a:endParaRPr lang="en-GB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6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FF3A-1274-4C66-B19E-EF9F8FA6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7849"/>
          </a:xfrm>
        </p:spPr>
        <p:txBody>
          <a:bodyPr/>
          <a:lstStyle/>
          <a:p>
            <a:pPr algn="ctr"/>
            <a:r>
              <a:rPr lang="en-US" sz="3400" dirty="0"/>
              <a:t>Key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242B21D-BDB7-40BC-99E1-A51DEF34184A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28650" y="1416143"/>
                <a:ext cx="8218487" cy="434181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Random Forest Regression (RFR)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Multi-Layer </a:t>
                </a:r>
                <a:r>
                  <a:rPr lang="en-US" dirty="0" err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Perceptrons</a:t>
                </a:r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(MLP)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Gradient Boosting (</a:t>
                </a:r>
                <a:r>
                  <a:rPr lang="en-US" dirty="0" err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Gboost</a:t>
                </a:r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Relative Error (RE)</a:t>
                </a:r>
              </a:p>
              <a:p>
                <a:pPr marL="201168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𝑅𝐸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𝑝𝑟𝑒𝑑𝑖𝑐𝑡𝑒𝑑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 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𝑡𝑟𝑢𝑒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m:t>𝑡𝑟𝑢𝑒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∗100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201168" lvl="1" indent="0" algn="ctr">
                  <a:buNone/>
                </a:pPr>
                <a:endParaRPr lang="en-US" dirty="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Root Mean Squared Error (RMSE)</a:t>
                </a:r>
              </a:p>
              <a:p>
                <a:pPr marL="201168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𝑅𝑀𝑆𝐸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𝑝𝑟𝑒𝑑𝑖𝑐𝑡𝑒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𝑡𝑟𝑢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Bending Stiffness (BS)</a:t>
                </a:r>
              </a:p>
              <a:p>
                <a:pPr marL="201168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𝐵𝑆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𝐴𝑟𝑒𝑎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𝑀𝑜𝑚𝑒𝑛𝑡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𝐼𝑛𝑒𝑟𝑡𝑖𝑎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∗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𝑀𝑜𝑑𝑢𝑙𝑢𝑠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𝐸𝑙𝑎𝑠𝑡𝑖𝑐𝑖𝑡𝑦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242B21D-BDB7-40BC-99E1-A51DEF34184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16143"/>
                <a:ext cx="8218487" cy="4341813"/>
              </a:xfrm>
              <a:prstGeom prst="rect">
                <a:avLst/>
              </a:prstGeom>
              <a:blipFill>
                <a:blip r:embed="rId2"/>
                <a:stretch>
                  <a:fillRect t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00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7FF3A-1274-4C66-B19E-EF9F8FA6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Old vs New dataset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6439C12-DF68-4947-BFE7-108E51F56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1" y="3098622"/>
            <a:ext cx="4074741" cy="19203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4A65E38-1B2B-4C2E-A9BC-7AC483942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784" y="3212801"/>
            <a:ext cx="4178537" cy="1692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A3AAE4-4D98-4ADF-8BD7-D7B5A6A56EFD}"/>
              </a:ext>
            </a:extLst>
          </p:cNvPr>
          <p:cNvSpPr txBox="1"/>
          <p:nvPr/>
        </p:nvSpPr>
        <p:spPr>
          <a:xfrm>
            <a:off x="763480" y="5211192"/>
            <a:ext cx="3355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 dataset which includes mass moment of inertia, modulus of elasticity, wettability, length, drop diameter, drop velocity, and result max. deflection.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D7B7B3-5176-4C5A-A804-A063F110EACC}"/>
              </a:ext>
            </a:extLst>
          </p:cNvPr>
          <p:cNvSpPr txBox="1"/>
          <p:nvPr/>
        </p:nvSpPr>
        <p:spPr>
          <a:xfrm>
            <a:off x="5128175" y="5103029"/>
            <a:ext cx="3355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dataset which includes one-hot encoded of fiber type, bending stiffness, wettability, length, drop diameter, drop velocity, and result max. deflection.</a:t>
            </a:r>
          </a:p>
        </p:txBody>
      </p:sp>
    </p:spTree>
    <p:extLst>
      <p:ext uri="{BB962C8B-B14F-4D97-AF65-F5344CB8AC3E}">
        <p14:creationId xmlns:p14="http://schemas.microsoft.com/office/powerpoint/2010/main" val="33097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FF3A-1274-4C66-B19E-EF9F8FA6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7849"/>
          </a:xfrm>
        </p:spPr>
        <p:txBody>
          <a:bodyPr/>
          <a:lstStyle/>
          <a:p>
            <a:pPr algn="ctr"/>
            <a:r>
              <a:rPr lang="en-US" sz="3400" dirty="0"/>
              <a:t>Feature Scaling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42B21D-BDB7-40BC-99E1-A51DEF3418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416143"/>
            <a:ext cx="8218487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 Scaling is method that scales features down so they would have a similar or same scaling range. This helps algorithm learn easier and more accurately.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Ex: D(2.25,4.00) and V(1400,2600) 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anose="05000000000000000000" pitchFamily="2" charset="2"/>
              </a:rPr>
              <a:t> Feature Scaling  D(-1,1) and V(-1,1)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Random Forest Regressor and Gradient Boosting we used </a:t>
            </a: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Robust Scaler</a:t>
            </a:r>
          </a:p>
          <a:p>
            <a:pPr marL="201168" lvl="1" indent="0">
              <a:buNone/>
            </a:pPr>
            <a:endParaRPr lang="en-US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8C9C3-46BC-4418-9F99-DAB9C6823CAE}"/>
              </a:ext>
            </a:extLst>
          </p:cNvPr>
          <p:cNvSpPr txBox="1"/>
          <p:nvPr/>
        </p:nvSpPr>
        <p:spPr>
          <a:xfrm>
            <a:off x="985421" y="5749514"/>
            <a:ext cx="6445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Link: </a:t>
            </a:r>
            <a:r>
              <a:rPr lang="en-US" dirty="0">
                <a:hlinkClick r:id="rId2"/>
              </a:rPr>
              <a:t>http://benalexkeen.com/feature-scaling-with-scikit-learn/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A90DE-8BBD-4A6D-83AF-C621BA5C4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653" y="3715166"/>
            <a:ext cx="1381125" cy="714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71BC20-A6BE-4D46-980E-1E9DC13E2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52" y="2890560"/>
            <a:ext cx="3222595" cy="27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1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FF3A-1274-4C66-B19E-EF9F8FA6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7849"/>
          </a:xfrm>
        </p:spPr>
        <p:txBody>
          <a:bodyPr/>
          <a:lstStyle/>
          <a:p>
            <a:pPr algn="ctr"/>
            <a:r>
              <a:rPr lang="en-US" sz="3400" dirty="0"/>
              <a:t>Feature Scaling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42B21D-BDB7-40BC-99E1-A51DEF3418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416143"/>
            <a:ext cx="8218487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Feature Scaling is method that scales features down so they would have a similar or same scaling range. This helps algorithm learn easier and more accurately.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Ex: D(2.25,4.00) and V(1400,2600) 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anose="05000000000000000000" pitchFamily="2" charset="2"/>
              </a:rPr>
              <a:t> Feature Scaling  D(-1,1) and V(-1,1)</a:t>
            </a:r>
            <a:endParaRPr lang="en-US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Multi-Layer </a:t>
            </a:r>
            <a:r>
              <a:rPr lang="en-US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Perceptrons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we used </a:t>
            </a: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Min-Max Scaler</a:t>
            </a:r>
          </a:p>
          <a:p>
            <a:pPr marL="201168" lvl="1" indent="0">
              <a:buNone/>
            </a:pPr>
            <a:endParaRPr lang="en-US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8C9C3-46BC-4418-9F99-DAB9C6823CAE}"/>
              </a:ext>
            </a:extLst>
          </p:cNvPr>
          <p:cNvSpPr txBox="1"/>
          <p:nvPr/>
        </p:nvSpPr>
        <p:spPr>
          <a:xfrm>
            <a:off x="985421" y="5749514"/>
            <a:ext cx="6445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Link: </a:t>
            </a:r>
            <a:r>
              <a:rPr lang="en-US" dirty="0">
                <a:hlinkClick r:id="rId2"/>
              </a:rPr>
              <a:t>http://benalexkeen.com/feature-scaling-with-scikit-learn/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0760F-1DA5-47F9-83BF-C92DF0F5A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80" y="3587048"/>
            <a:ext cx="1609725" cy="695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719921-BB0D-43A5-A7E1-A4AFBFCDB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622" y="3002170"/>
            <a:ext cx="3202112" cy="25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8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FF3A-1274-4C66-B19E-EF9F8FA6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7849"/>
          </a:xfrm>
        </p:spPr>
        <p:txBody>
          <a:bodyPr/>
          <a:lstStyle/>
          <a:p>
            <a:pPr algn="ctr"/>
            <a:r>
              <a:rPr lang="en-US" sz="3400" dirty="0"/>
              <a:t>Ensemble learning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42B21D-BDB7-40BC-99E1-A51DEF3418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416143"/>
            <a:ext cx="8218487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Ensemble learning is a method that combines multiple different or same algorithms outputs to improved overall prediction.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There are many ensemble learning method, we decided to go for weighted average method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Weighted average ensemble learning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 algorithm would have its own weight (or level of confidence). This weight decides how much does each algorithm prediction matter.</a:t>
            </a:r>
          </a:p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endParaRPr lang="en-US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8C9C3-46BC-4418-9F99-DAB9C6823CAE}"/>
              </a:ext>
            </a:extLst>
          </p:cNvPr>
          <p:cNvSpPr txBox="1"/>
          <p:nvPr/>
        </p:nvSpPr>
        <p:spPr>
          <a:xfrm>
            <a:off x="985421" y="5749514"/>
            <a:ext cx="644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Link: </a:t>
            </a:r>
            <a:r>
              <a:rPr lang="en-US" dirty="0">
                <a:hlinkClick r:id="rId2"/>
              </a:rPr>
              <a:t>https://www.analyticsvidhya.com/blog/2018/06/comprehensive-guide-for-ensemble-models/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C30755-48F0-4415-A95A-C227B7019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53" y="3355280"/>
            <a:ext cx="5822364" cy="15553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F8BADA-295B-4102-8552-63A29DEB7674}"/>
                  </a:ext>
                </a:extLst>
              </p:cNvPr>
              <p:cNvSpPr txBox="1"/>
              <p:nvPr/>
            </p:nvSpPr>
            <p:spPr>
              <a:xfrm>
                <a:off x="1036780" y="5060330"/>
                <a:ext cx="64851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𝐹𝑖𝑛𝑎𝑙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5∗0.23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4∗0.23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5∗0.18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4∗0.18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4∗0.18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=4.41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F8BADA-295B-4102-8552-63A29DEB7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80" y="5060330"/>
                <a:ext cx="6485109" cy="215444"/>
              </a:xfrm>
              <a:prstGeom prst="rect">
                <a:avLst/>
              </a:prstGeom>
              <a:blipFill>
                <a:blip r:embed="rId4"/>
                <a:stretch>
                  <a:fillRect l="-94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63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FF3A-1274-4C66-B19E-EF9F8FA6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7849"/>
          </a:xfrm>
        </p:spPr>
        <p:txBody>
          <a:bodyPr/>
          <a:lstStyle/>
          <a:p>
            <a:pPr algn="ctr"/>
            <a:r>
              <a:rPr lang="en-US" sz="3400" dirty="0"/>
              <a:t>Non-Negative Least Square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242B21D-BDB7-40BC-99E1-A51DEF34184A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28650" y="1416143"/>
                <a:ext cx="8218487" cy="434181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This is a method that finds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 panose="02000503000000020004" pitchFamily="2" charset="0"/>
                      </a:rPr>
                      <m:t>𝜔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vector such that the function results in a minimum possible output.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In our case, we could use this to find weights for each algorithms.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Publicly available under </a:t>
                </a:r>
                <a:r>
                  <a:rPr lang="en-US" dirty="0" err="1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scipy.optimize</a:t>
                </a:r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package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Variable explain:</a:t>
                </a:r>
              </a:p>
              <a:p>
                <a:pPr lvl="2"/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 is a matrix which contains each algorithm predictions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 panose="02000503000000020004" pitchFamily="2" charset="0"/>
                      </a:rPr>
                      <m:t>𝜔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is a unknown vector</a:t>
                </a:r>
              </a:p>
              <a:p>
                <a:pPr lvl="2"/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b is a vector of observed measurements</a:t>
                </a:r>
              </a:p>
              <a:p>
                <a:pPr lvl="1"/>
                <a:endParaRPr lang="en-US" dirty="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201168" lvl="1" indent="0">
                  <a:buNone/>
                </a:pPr>
                <a:endParaRPr lang="en-US" b="1" dirty="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lvl="1"/>
                <a:endParaRPr lang="en-US" dirty="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242B21D-BDB7-40BC-99E1-A51DEF34184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16143"/>
                <a:ext cx="8218487" cy="4341813"/>
              </a:xfrm>
              <a:prstGeom prst="rect">
                <a:avLst/>
              </a:prstGeom>
              <a:blipFill>
                <a:blip r:embed="rId2"/>
                <a:stretch>
                  <a:fillRect t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1D948D8-5C65-410B-93A2-B99CCD7CB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3871394"/>
            <a:ext cx="35433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6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FF3A-1274-4C66-B19E-EF9F8FA6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7849"/>
          </a:xfrm>
        </p:spPr>
        <p:txBody>
          <a:bodyPr/>
          <a:lstStyle/>
          <a:p>
            <a:pPr algn="ctr"/>
            <a:r>
              <a:rPr lang="en-US" sz="3400" dirty="0"/>
              <a:t>Previous Algorithm Accuracy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42B21D-BDB7-40BC-99E1-A51DEF3418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416143"/>
            <a:ext cx="8218487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194E6-EA77-4BF1-98AD-3FA61B3A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43" y="1315051"/>
            <a:ext cx="3526216" cy="2608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21655A-2DD1-4319-9964-F1423CFBB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753" y="1396591"/>
            <a:ext cx="3662490" cy="2445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5C1FAF-F5D3-4AA5-9447-E4B536B13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507" y="3923775"/>
            <a:ext cx="3662491" cy="26016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1CEAF4-84E8-42B9-990A-0CD4CF7FE0A0}"/>
              </a:ext>
            </a:extLst>
          </p:cNvPr>
          <p:cNvSpPr txBox="1"/>
          <p:nvPr/>
        </p:nvSpPr>
        <p:spPr>
          <a:xfrm>
            <a:off x="5784496" y="1162975"/>
            <a:ext cx="1941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Poly-Regression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2A7EEF-FA5F-47FA-9F1F-F90CD7BA6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998" y="5640232"/>
            <a:ext cx="1934793" cy="437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6C515B-3BDE-4C4A-8AFD-97465972C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457" y="3810607"/>
            <a:ext cx="1934793" cy="383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586B2-260B-4492-9E30-47830D497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390" y="3889487"/>
            <a:ext cx="2072658" cy="4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FF3A-1274-4C66-B19E-EF9F8FA6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7849"/>
          </a:xfrm>
        </p:spPr>
        <p:txBody>
          <a:bodyPr/>
          <a:lstStyle/>
          <a:p>
            <a:pPr algn="ctr"/>
            <a:r>
              <a:rPr lang="en-US" sz="3400" dirty="0"/>
              <a:t>Current Algorithm Accuracy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42B21D-BDB7-40BC-99E1-A51DEF3418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416143"/>
            <a:ext cx="8218487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E9D89-0392-4B18-BDDA-FBA76F26A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670" y="1100044"/>
            <a:ext cx="5104660" cy="3662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E5B676-6745-4994-B3C4-550EB2C593D7}"/>
              </a:ext>
            </a:extLst>
          </p:cNvPr>
          <p:cNvSpPr txBox="1"/>
          <p:nvPr/>
        </p:nvSpPr>
        <p:spPr>
          <a:xfrm>
            <a:off x="1113770" y="4749359"/>
            <a:ext cx="5104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data = 20%</a:t>
            </a:r>
          </a:p>
          <a:p>
            <a:r>
              <a:rPr lang="en-US" dirty="0"/>
              <a:t>Random state = 120</a:t>
            </a:r>
          </a:p>
          <a:p>
            <a:r>
              <a:rPr lang="en-US" dirty="0"/>
              <a:t>Weight vectors: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RFR = 0.168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MLP = 0.2597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Gboost</a:t>
            </a:r>
            <a:r>
              <a:rPr lang="en-US" dirty="0"/>
              <a:t> = 0.584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1CD0A3-B28F-4196-AF0C-503E47286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962" y="5013232"/>
            <a:ext cx="27527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625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Helvetica Neue</vt:lpstr>
      <vt:lpstr>Wingdings</vt:lpstr>
      <vt:lpstr>Office Theme</vt:lpstr>
      <vt:lpstr>PowerPoint Presentation</vt:lpstr>
      <vt:lpstr>Key Terms</vt:lpstr>
      <vt:lpstr>Old vs New dataset</vt:lpstr>
      <vt:lpstr>Feature Scaling</vt:lpstr>
      <vt:lpstr>Feature Scaling</vt:lpstr>
      <vt:lpstr>Ensemble learning</vt:lpstr>
      <vt:lpstr>Non-Negative Least Square</vt:lpstr>
      <vt:lpstr>Previous Algorithm Accuracy</vt:lpstr>
      <vt:lpstr>Current Algorithm Accuracy</vt:lpstr>
      <vt:lpstr>Max. Deflection vs Effective Length</vt:lpstr>
      <vt:lpstr>Max. Deflection vs Drop Diameter</vt:lpstr>
      <vt:lpstr>Max. Deflection vs Drop Velocity</vt:lpstr>
      <vt:lpstr>Variable Importance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</dc:creator>
  <cp:lastModifiedBy>Pete</cp:lastModifiedBy>
  <cp:revision>1</cp:revision>
  <dcterms:created xsi:type="dcterms:W3CDTF">2019-06-28T02:51:10Z</dcterms:created>
  <dcterms:modified xsi:type="dcterms:W3CDTF">2019-06-28T02:55:54Z</dcterms:modified>
</cp:coreProperties>
</file>