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334" r:id="rId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70"/>
    <p:restoredTop sz="78430" autoAdjust="0"/>
  </p:normalViewPr>
  <p:slideViewPr>
    <p:cSldViewPr snapToGrid="0" snapToObjects="1">
      <p:cViewPr varScale="1">
        <p:scale>
          <a:sx n="87" d="100"/>
          <a:sy n="87" d="100"/>
        </p:scale>
        <p:origin x="1664" y="20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283819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Helvetica Neue"/>
              <a:buNone/>
              <a:defRPr sz="44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5" name="Shape 25"/>
          <p:cNvSpPr txBox="1">
            <a:spLocks noGrp="1"/>
          </p:cNvSpPr>
          <p:nvPr>
            <p:ph type="dt" idx="10"/>
          </p:nvPr>
        </p:nvSpPr>
        <p:spPr>
          <a:xfrm>
            <a:off x="628650"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0" b="0" i="0" u="none" strike="noStrike" cap="none">
                <a:solidFill>
                  <a:schemeClr val="lt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628649"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76911" y="6567985"/>
            <a:ext cx="551737" cy="281208"/>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300" b="0" i="0" u="none" strike="noStrike" cap="none">
                <a:solidFill>
                  <a:schemeClr val="lt1"/>
                </a:solidFill>
                <a:latin typeface="Helvetica Neue"/>
                <a:ea typeface="Helvetica Neue"/>
                <a:cs typeface="Helvetica Neue"/>
                <a:sym typeface="Helvetica Neue"/>
              </a:rPr>
              <a:pPr marL="0" marR="0" lvl="0" indent="0" algn="l" rtl="0">
                <a:spcBef>
                  <a:spcPts val="0"/>
                </a:spcBef>
                <a:buSzPct val="25000"/>
                <a:buNone/>
              </a:pPr>
              <a:t>‹#›</a:t>
            </a:fld>
            <a:endParaRPr lang="en-US" sz="1300" b="0" i="0" u="none" strike="noStrike" cap="none">
              <a:solidFill>
                <a:schemeClr val="lt1"/>
              </a:solidFill>
              <a:latin typeface="Helvetica Neue"/>
              <a:ea typeface="Helvetica Neue"/>
              <a:cs typeface="Helvetica Neue"/>
              <a:sym typeface="Helvetica Neue"/>
            </a:endParaRPr>
          </a:p>
        </p:txBody>
      </p:sp>
      <p:pic>
        <p:nvPicPr>
          <p:cNvPr id="7" name="Picture 6">
            <a:extLst>
              <a:ext uri="{FF2B5EF4-FFF2-40B4-BE49-F238E27FC236}">
                <a16:creationId xmlns:a16="http://schemas.microsoft.com/office/drawing/2014/main" xmlns="" id="{0467FEB2-F0B3-2D4A-85AC-F497B87511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5950864"/>
            <a:ext cx="901921" cy="90713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628650"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0" b="0" i="0" u="none" strike="noStrike" cap="none">
                <a:solidFill>
                  <a:schemeClr val="lt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628649"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0" y="6567985"/>
            <a:ext cx="628649" cy="281208"/>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300" b="0" i="0" u="none" strike="noStrike" cap="none">
                <a:solidFill>
                  <a:schemeClr val="lt1"/>
                </a:solidFill>
                <a:latin typeface="Helvetica Neue"/>
                <a:ea typeface="Helvetica Neue"/>
                <a:cs typeface="Helvetica Neue"/>
                <a:sym typeface="Helvetica Neue"/>
              </a:rPr>
              <a:pPr marL="0" marR="0" lvl="0" indent="0" algn="r" rtl="0">
                <a:spcBef>
                  <a:spcPts val="0"/>
                </a:spcBef>
                <a:buSzPct val="25000"/>
                <a:buNone/>
              </a:pPr>
              <a:t>‹#›</a:t>
            </a:fld>
            <a:endParaRPr lang="en-US" sz="13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23887" y="1709739"/>
            <a:ext cx="7886700"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Helvetica Neue"/>
              <a:buNone/>
              <a:defRPr sz="60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623887" y="4589464"/>
            <a:ext cx="7886700"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Helvetica Neue"/>
                <a:ea typeface="Helvetica Neue"/>
                <a:cs typeface="Helvetica Neue"/>
                <a:sym typeface="Helvetica Neue"/>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Helvetica Neue"/>
                <a:ea typeface="Helvetica Neue"/>
                <a:cs typeface="Helvetica Neue"/>
                <a:sym typeface="Helvetica Neue"/>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Helvetica Neue"/>
                <a:ea typeface="Helvetica Neue"/>
                <a:cs typeface="Helvetica Neue"/>
                <a:sym typeface="Helvetica Neue"/>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Helvetica Neue"/>
                <a:ea typeface="Helvetica Neue"/>
                <a:cs typeface="Helvetica Neue"/>
                <a:sym typeface="Helvetica Neue"/>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Helvetica Neue"/>
                <a:ea typeface="Helvetica Neue"/>
                <a:cs typeface="Helvetica Neue"/>
                <a:sym typeface="Helvetica Neue"/>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a:off x="628650"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0" b="0" i="0" u="none" strike="noStrike" cap="none">
                <a:solidFill>
                  <a:schemeClr val="lt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628649"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0" y="6567985"/>
            <a:ext cx="628649" cy="281208"/>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300" b="0" i="0" u="none" strike="noStrike" cap="none">
                <a:solidFill>
                  <a:schemeClr val="lt1"/>
                </a:solidFill>
                <a:latin typeface="Helvetica Neue"/>
                <a:ea typeface="Helvetica Neue"/>
                <a:cs typeface="Helvetica Neue"/>
                <a:sym typeface="Helvetica Neue"/>
              </a:rPr>
              <a:pPr marL="0" marR="0" lvl="0" indent="0" algn="r" rtl="0">
                <a:spcBef>
                  <a:spcPts val="0"/>
                </a:spcBef>
                <a:buSzPct val="25000"/>
                <a:buNone/>
              </a:pPr>
              <a:t>‹#›</a:t>
            </a:fld>
            <a:endParaRPr lang="en-US" sz="13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Helvetica Neue"/>
              <a:buNone/>
              <a:defRPr sz="44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28650"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0" b="0" i="0" u="none" strike="noStrike" cap="none">
                <a:solidFill>
                  <a:schemeClr val="lt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628649"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0" y="6567985"/>
            <a:ext cx="628649" cy="281208"/>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300" b="0" i="0" u="none" strike="noStrike" cap="none">
                <a:solidFill>
                  <a:schemeClr val="lt1"/>
                </a:solidFill>
                <a:latin typeface="Helvetica Neue"/>
                <a:ea typeface="Helvetica Neue"/>
                <a:cs typeface="Helvetica Neue"/>
                <a:sym typeface="Helvetica Neue"/>
              </a:rPr>
              <a:pPr marL="0" marR="0" lvl="0" indent="0" algn="r" rtl="0">
                <a:spcBef>
                  <a:spcPts val="0"/>
                </a:spcBef>
                <a:buSzPct val="25000"/>
                <a:buNone/>
              </a:pPr>
              <a:t>‹#›</a:t>
            </a:fld>
            <a:endParaRPr lang="en-US" sz="13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9841"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Helvetica Neue"/>
              <a:buNone/>
              <a:defRPr sz="44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Helvetica Neue"/>
                <a:ea typeface="Helvetica Neue"/>
                <a:cs typeface="Helvetica Neue"/>
                <a:sym typeface="Helvetica Neue"/>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Helvetica Neue"/>
                <a:ea typeface="Helvetica Neue"/>
                <a:cs typeface="Helvetica Neue"/>
                <a:sym typeface="Helvetica Neue"/>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Helvetica Neue"/>
                <a:ea typeface="Helvetica Neue"/>
                <a:cs typeface="Helvetica Neue"/>
                <a:sym typeface="Helvetica Neue"/>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Helvetica Neue"/>
                <a:ea typeface="Helvetica Neue"/>
                <a:cs typeface="Helvetica Neue"/>
                <a:sym typeface="Helvetica Neue"/>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Helvetica Neue"/>
                <a:ea typeface="Helvetica Neue"/>
                <a:cs typeface="Helvetica Neue"/>
                <a:sym typeface="Helvetica Neue"/>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629841" y="2505075"/>
            <a:ext cx="386834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3"/>
          </p:nvPr>
        </p:nvSpPr>
        <p:spPr>
          <a:xfrm>
            <a:off x="4629150"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Helvetica Neue"/>
                <a:ea typeface="Helvetica Neue"/>
                <a:cs typeface="Helvetica Neue"/>
                <a:sym typeface="Helvetica Neue"/>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Helvetica Neue"/>
                <a:ea typeface="Helvetica Neue"/>
                <a:cs typeface="Helvetica Neue"/>
                <a:sym typeface="Helvetica Neue"/>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Helvetica Neue"/>
                <a:ea typeface="Helvetica Neue"/>
                <a:cs typeface="Helvetica Neue"/>
                <a:sym typeface="Helvetica Neue"/>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Helvetica Neue"/>
                <a:ea typeface="Helvetica Neue"/>
                <a:cs typeface="Helvetica Neue"/>
                <a:sym typeface="Helvetica Neue"/>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Helvetica Neue"/>
                <a:ea typeface="Helvetica Neue"/>
                <a:cs typeface="Helvetica Neue"/>
                <a:sym typeface="Helvetica Neue"/>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4"/>
          </p:nvPr>
        </p:nvSpPr>
        <p:spPr>
          <a:xfrm>
            <a:off x="4629150" y="2505075"/>
            <a:ext cx="388739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628650"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0" b="0" i="0" u="none" strike="noStrike" cap="none">
                <a:solidFill>
                  <a:schemeClr val="lt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628649"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0" y="6567985"/>
            <a:ext cx="628649" cy="281208"/>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300" b="0" i="0" u="none" strike="noStrike" cap="none">
                <a:solidFill>
                  <a:schemeClr val="lt1"/>
                </a:solidFill>
                <a:latin typeface="Helvetica Neue"/>
                <a:ea typeface="Helvetica Neue"/>
                <a:cs typeface="Helvetica Neue"/>
                <a:sym typeface="Helvetica Neue"/>
              </a:rPr>
              <a:pPr marL="0" marR="0" lvl="0" indent="0" algn="r" rtl="0">
                <a:spcBef>
                  <a:spcPts val="0"/>
                </a:spcBef>
                <a:buSzPct val="25000"/>
                <a:buNone/>
              </a:pPr>
              <a:t>‹#›</a:t>
            </a:fld>
            <a:endParaRPr lang="en-US" sz="13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Helvetica Neue"/>
              <a:buNone/>
              <a:defRPr sz="32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87391" y="987425"/>
            <a:ext cx="4629150"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Helvetica Neue"/>
                <a:ea typeface="Helvetica Neue"/>
                <a:cs typeface="Helvetica Neue"/>
                <a:sym typeface="Helvetica Neue"/>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Helvetica Neue"/>
                <a:ea typeface="Helvetica Neue"/>
                <a:cs typeface="Helvetica Neue"/>
                <a:sym typeface="Helvetica Neue"/>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Helvetica Neue"/>
                <a:ea typeface="Helvetica Neue"/>
                <a:cs typeface="Helvetica Neue"/>
                <a:sym typeface="Helvetica Neue"/>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Helvetica Neue"/>
                <a:ea typeface="Helvetica Neue"/>
                <a:cs typeface="Helvetica Neue"/>
                <a:sym typeface="Helvetica Neue"/>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Helvetica Neue"/>
                <a:ea typeface="Helvetica Neue"/>
                <a:cs typeface="Helvetica Neue"/>
                <a:sym typeface="Helvetica Neue"/>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Helvetica Neue"/>
                <a:ea typeface="Helvetica Neue"/>
                <a:cs typeface="Helvetica Neue"/>
                <a:sym typeface="Helvetica Neue"/>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0" b="0" i="0" u="none" strike="noStrike" cap="none">
                <a:solidFill>
                  <a:schemeClr val="lt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628649"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0" y="6567985"/>
            <a:ext cx="628649" cy="281208"/>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300" b="0" i="0" u="none" strike="noStrike" cap="none">
                <a:solidFill>
                  <a:schemeClr val="lt1"/>
                </a:solidFill>
                <a:latin typeface="Helvetica Neue"/>
                <a:ea typeface="Helvetica Neue"/>
                <a:cs typeface="Helvetica Neue"/>
                <a:sym typeface="Helvetica Neue"/>
              </a:rPr>
              <a:pPr marL="0" marR="0" lvl="0" indent="0" algn="r" rtl="0">
                <a:spcBef>
                  <a:spcPts val="0"/>
                </a:spcBef>
                <a:buSzPct val="25000"/>
                <a:buNone/>
              </a:pPr>
              <a:t>‹#›</a:t>
            </a:fld>
            <a:endParaRPr lang="en-US" sz="13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Helvetica Neue"/>
              <a:buNone/>
              <a:defRPr sz="32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3887391" y="987425"/>
            <a:ext cx="4629150"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Helvetica Neue"/>
                <a:ea typeface="Helvetica Neue"/>
                <a:cs typeface="Helvetica Neue"/>
                <a:sym typeface="Helvetica Neue"/>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Helvetica Neue"/>
                <a:ea typeface="Helvetica Neue"/>
                <a:cs typeface="Helvetica Neue"/>
                <a:sym typeface="Helvetica Neue"/>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Helvetica Neue"/>
                <a:ea typeface="Helvetica Neue"/>
                <a:cs typeface="Helvetica Neue"/>
                <a:sym typeface="Helvetica Neue"/>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Helvetica Neue"/>
                <a:ea typeface="Helvetica Neue"/>
                <a:cs typeface="Helvetica Neue"/>
                <a:sym typeface="Helvetica Neue"/>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Helvetica Neue"/>
                <a:ea typeface="Helvetica Neue"/>
                <a:cs typeface="Helvetica Neue"/>
                <a:sym typeface="Helvetica Neue"/>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Helvetica Neue"/>
                <a:ea typeface="Helvetica Neue"/>
                <a:cs typeface="Helvetica Neue"/>
                <a:sym typeface="Helvetica Neue"/>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Helvetica Neue"/>
                <a:ea typeface="Helvetica Neue"/>
                <a:cs typeface="Helvetica Neue"/>
                <a:sym typeface="Helvetica Neue"/>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Helvetica Neue"/>
                <a:ea typeface="Helvetica Neue"/>
                <a:cs typeface="Helvetica Neue"/>
                <a:sym typeface="Helvetica Neue"/>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Helvetica Neue"/>
                <a:ea typeface="Helvetica Neue"/>
                <a:cs typeface="Helvetica Neue"/>
                <a:sym typeface="Helvetica Neue"/>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Helvetica Neue"/>
                <a:ea typeface="Helvetica Neue"/>
                <a:cs typeface="Helvetica Neue"/>
                <a:sym typeface="Helvetica Neue"/>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0" b="0" i="0" u="none" strike="noStrike" cap="none">
                <a:solidFill>
                  <a:schemeClr val="lt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628649"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0" y="6567985"/>
            <a:ext cx="628649" cy="281208"/>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300" b="0" i="0" u="none" strike="noStrike" cap="none">
                <a:solidFill>
                  <a:schemeClr val="lt1"/>
                </a:solidFill>
                <a:latin typeface="Helvetica Neue"/>
                <a:ea typeface="Helvetica Neue"/>
                <a:cs typeface="Helvetica Neue"/>
                <a:sym typeface="Helvetica Neue"/>
              </a:rPr>
              <a:pPr marL="0" marR="0" lvl="0" indent="0" algn="r" rtl="0">
                <a:spcBef>
                  <a:spcPts val="0"/>
                </a:spcBef>
                <a:buSzPct val="25000"/>
                <a:buNone/>
              </a:pPr>
              <a:t>‹#›</a:t>
            </a:fld>
            <a:endParaRPr lang="en-US" sz="13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Helvetica Neue"/>
              <a:buNone/>
              <a:defRPr sz="44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96330" y="57943"/>
            <a:ext cx="4351338" cy="78867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0" b="0" i="0" u="none" strike="noStrike" cap="none">
                <a:solidFill>
                  <a:schemeClr val="lt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628649"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0" y="6567985"/>
            <a:ext cx="628649" cy="281208"/>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300" b="0" i="0" u="none" strike="noStrike" cap="none">
                <a:solidFill>
                  <a:schemeClr val="lt1"/>
                </a:solidFill>
                <a:latin typeface="Helvetica Neue"/>
                <a:ea typeface="Helvetica Neue"/>
                <a:cs typeface="Helvetica Neue"/>
                <a:sym typeface="Helvetica Neue"/>
              </a:rPr>
              <a:pPr marL="0" marR="0" lvl="0" indent="0" algn="r" rtl="0">
                <a:spcBef>
                  <a:spcPts val="0"/>
                </a:spcBef>
                <a:buSzPct val="25000"/>
                <a:buNone/>
              </a:pPr>
              <a:t>‹#›</a:t>
            </a:fld>
            <a:endParaRPr lang="en-US" sz="13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3" y="2285206"/>
            <a:ext cx="5811838" cy="197167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Helvetica Neue"/>
              <a:buNone/>
              <a:defRPr sz="44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623093" y="370681"/>
            <a:ext cx="5811838" cy="5800725"/>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0"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0" b="0" i="0" u="none" strike="noStrike" cap="none">
                <a:solidFill>
                  <a:schemeClr val="lt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628649"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0" y="6567985"/>
            <a:ext cx="628649" cy="281208"/>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300" b="0" i="0" u="none" strike="noStrike" cap="none">
                <a:solidFill>
                  <a:schemeClr val="lt1"/>
                </a:solidFill>
                <a:latin typeface="Helvetica Neue"/>
                <a:ea typeface="Helvetica Neue"/>
                <a:cs typeface="Helvetica Neue"/>
                <a:sym typeface="Helvetica Neue"/>
              </a:rPr>
              <a:pPr marL="0" marR="0" lvl="0" indent="0" algn="r" rtl="0">
                <a:spcBef>
                  <a:spcPts val="0"/>
                </a:spcBef>
                <a:buSzPct val="25000"/>
                <a:buNone/>
              </a:pPr>
              <a:t>‹#›</a:t>
            </a:fld>
            <a:endParaRPr lang="en-US" sz="13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userDrawn="1"/>
        </p:nvSpPr>
        <p:spPr>
          <a:xfrm>
            <a:off x="0" y="6567985"/>
            <a:ext cx="9144000" cy="290014"/>
          </a:xfrm>
          <a:prstGeom prst="rect">
            <a:avLst/>
          </a:prstGeom>
          <a:solidFill>
            <a:srgbClr val="FFCA29"/>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1" name="Shape 11"/>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Helvetica Neue"/>
              <a:buNone/>
              <a:defRPr sz="44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3" name="Shape 13"/>
          <p:cNvSpPr txBox="1">
            <a:spLocks noGrp="1"/>
          </p:cNvSpPr>
          <p:nvPr>
            <p:ph type="dt" idx="10"/>
          </p:nvPr>
        </p:nvSpPr>
        <p:spPr>
          <a:xfrm>
            <a:off x="628650"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0" b="0" i="0" u="none" strike="noStrike" cap="none">
                <a:solidFill>
                  <a:schemeClr val="lt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is-IS" dirty="0"/>
          </a:p>
        </p:txBody>
      </p:sp>
      <p:sp>
        <p:nvSpPr>
          <p:cNvPr id="14" name="Shape 14"/>
          <p:cNvSpPr txBox="1">
            <a:spLocks noGrp="1"/>
          </p:cNvSpPr>
          <p:nvPr>
            <p:ph type="sldNum" idx="12"/>
          </p:nvPr>
        </p:nvSpPr>
        <p:spPr>
          <a:xfrm>
            <a:off x="0" y="6567985"/>
            <a:ext cx="628649" cy="281208"/>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300" b="0" i="0" u="none" strike="noStrike" cap="none">
                <a:solidFill>
                  <a:schemeClr val="lt1"/>
                </a:solidFill>
                <a:latin typeface="Helvetica Neue"/>
                <a:ea typeface="Helvetica Neue"/>
                <a:cs typeface="Helvetica Neue"/>
                <a:sym typeface="Helvetica Neue"/>
              </a:rPr>
              <a:pPr marL="0" marR="0" lvl="0" indent="0" algn="r" rtl="0">
                <a:spcBef>
                  <a:spcPts val="0"/>
                </a:spcBef>
                <a:buSzPct val="25000"/>
                <a:buNone/>
              </a:pPr>
              <a:t>‹#›</a:t>
            </a:fld>
            <a:endParaRPr lang="en-US" sz="1300" b="0" i="0" u="none" strike="noStrike" cap="none">
              <a:solidFill>
                <a:schemeClr val="lt1"/>
              </a:solidFill>
              <a:latin typeface="Helvetica Neue"/>
              <a:ea typeface="Helvetica Neue"/>
              <a:cs typeface="Helvetica Neue"/>
              <a:sym typeface="Helvetica Neue"/>
            </a:endParaRPr>
          </a:p>
        </p:txBody>
      </p:sp>
      <p:pic>
        <p:nvPicPr>
          <p:cNvPr id="15" name="Shape 15"/>
          <p:cNvPicPr preferRelativeResize="0"/>
          <p:nvPr/>
        </p:nvPicPr>
        <p:blipFill rotWithShape="1">
          <a:blip r:embed="rId11">
            <a:alphaModFix/>
          </a:blip>
          <a:srcRect/>
          <a:stretch/>
        </p:blipFill>
        <p:spPr>
          <a:xfrm>
            <a:off x="8416053" y="6087030"/>
            <a:ext cx="571343" cy="770968"/>
          </a:xfrm>
          <a:prstGeom prst="rect">
            <a:avLst/>
          </a:prstGeom>
          <a:noFill/>
          <a:ln>
            <a:noFill/>
          </a:ln>
        </p:spPr>
      </p:pic>
      <p:sp>
        <p:nvSpPr>
          <p:cNvPr id="9" name="TextBox 8"/>
          <p:cNvSpPr txBox="1"/>
          <p:nvPr userDrawn="1"/>
        </p:nvSpPr>
        <p:spPr>
          <a:xfrm>
            <a:off x="1917686" y="6552677"/>
            <a:ext cx="487687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NSF REU Research Experience on Internet of Things </a:t>
            </a:r>
            <a:r>
              <a:rPr kumimoji="0" lang="en-US" sz="1400" b="0" i="0" u="none" strike="noStrike" kern="0" cap="none" spc="0" normalizeH="0" baseline="0" noProof="0" dirty="0" smtClean="0">
                <a:ln>
                  <a:noFill/>
                </a:ln>
                <a:solidFill>
                  <a:sysClr val="windowText" lastClr="000000"/>
                </a:solidFill>
                <a:effectLst/>
                <a:uLnTx/>
                <a:uFillTx/>
              </a:rPr>
              <a:t>2019</a:t>
            </a:r>
            <a:endParaRPr kumimoji="0" lang="en-US" sz="1400" b="0" i="0" u="none" strike="noStrike" kern="0" cap="none" spc="0" normalizeH="0" baseline="0" noProof="0" dirty="0">
              <a:ln>
                <a:noFill/>
              </a:ln>
              <a:solidFill>
                <a:sysClr val="windowText" lastClr="000000"/>
              </a:solidFill>
              <a:effectLst/>
              <a:uLnTx/>
              <a:uFillTx/>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D8B28CCE-A2DE-B744-BF7A-42190089C624}"/>
              </a:ext>
            </a:extLst>
          </p:cNvPr>
          <p:cNvSpPr txBox="1">
            <a:spLocks/>
          </p:cNvSpPr>
          <p:nvPr/>
        </p:nvSpPr>
        <p:spPr>
          <a:xfrm>
            <a:off x="267203" y="197083"/>
            <a:ext cx="8421385" cy="1430593"/>
          </a:xfrm>
          <a:prstGeom prst="rect">
            <a:avLst/>
          </a:prstGeom>
          <a:noFill/>
          <a:ln>
            <a:noFill/>
          </a:ln>
        </p:spPr>
        <p:txBody>
          <a:bodyPr lIns="91425" tIns="91425" rIns="91425" bIns="91425" anchor="ctr" anchorCtr="0">
            <a:norm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Helvetica Neue"/>
              <a:buNone/>
              <a:defRPr sz="44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spcBef>
                <a:spcPts val="1200"/>
              </a:spcBef>
            </a:pPr>
            <a:r>
              <a:rPr lang="en-US" sz="2400" dirty="0">
                <a:latin typeface="Avenir Book" charset="0"/>
                <a:ea typeface="Avenir Book" charset="0"/>
                <a:cs typeface="Avenir Book" charset="0"/>
              </a:rPr>
              <a:t>Project 4: </a:t>
            </a:r>
            <a:r>
              <a:rPr lang="en-US" sz="2400" b="1" dirty="0" err="1">
                <a:latin typeface="Avenir Book" charset="0"/>
                <a:ea typeface="Avenir Book" charset="0"/>
                <a:cs typeface="Avenir Book" charset="0"/>
              </a:rPr>
              <a:t>IoT</a:t>
            </a:r>
            <a:r>
              <a:rPr lang="en-US" sz="2400" b="1" dirty="0">
                <a:latin typeface="Avenir Book" charset="0"/>
                <a:ea typeface="Avenir Book" charset="0"/>
                <a:cs typeface="Avenir Book" charset="0"/>
              </a:rPr>
              <a:t>-enabled peer-to-peer energy trading </a:t>
            </a:r>
            <a:r>
              <a:rPr lang="en-US" sz="2400" dirty="0">
                <a:latin typeface="Avenir Book" charset="0"/>
                <a:ea typeface="Avenir Book" charset="0"/>
                <a:cs typeface="Avenir Book" charset="0"/>
              </a:rPr>
              <a:t> </a:t>
            </a:r>
            <a:br>
              <a:rPr lang="en-US" sz="2400" dirty="0">
                <a:latin typeface="Avenir Book" charset="0"/>
                <a:ea typeface="Avenir Book" charset="0"/>
                <a:cs typeface="Avenir Book" charset="0"/>
              </a:rPr>
            </a:br>
            <a:r>
              <a:rPr lang="en-US" sz="1800" dirty="0">
                <a:latin typeface="Avenir Book" charset="0"/>
                <a:ea typeface="Avenir Book" charset="0"/>
                <a:cs typeface="Avenir Book" charset="0"/>
              </a:rPr>
              <a:t>REU Students: </a:t>
            </a:r>
            <a:r>
              <a:rPr lang="en-US" sz="1800" b="1" dirty="0">
                <a:latin typeface="Avenir Book" charset="0"/>
                <a:ea typeface="Avenir Book" charset="0"/>
                <a:cs typeface="Avenir Book" charset="0"/>
              </a:rPr>
              <a:t>Eric Elliott &amp; Nicholas </a:t>
            </a:r>
            <a:r>
              <a:rPr lang="en-US" sz="1800" b="1" dirty="0" err="1">
                <a:latin typeface="Avenir Book" charset="0"/>
                <a:ea typeface="Avenir Book" charset="0"/>
                <a:cs typeface="Avenir Book" charset="0"/>
              </a:rPr>
              <a:t>Shanklin</a:t>
            </a:r>
            <a:r>
              <a:rPr lang="en-US" sz="1800" dirty="0">
                <a:latin typeface="Avenir Book" charset="0"/>
                <a:ea typeface="Avenir Book" charset="0"/>
                <a:cs typeface="Avenir Book" charset="0"/>
              </a:rPr>
              <a:t/>
            </a:r>
            <a:br>
              <a:rPr lang="en-US" sz="1800" dirty="0">
                <a:latin typeface="Avenir Book" charset="0"/>
                <a:ea typeface="Avenir Book" charset="0"/>
                <a:cs typeface="Avenir Book" charset="0"/>
              </a:rPr>
            </a:br>
            <a:r>
              <a:rPr lang="en-US" sz="1800" dirty="0">
                <a:latin typeface="Avenir Book" charset="0"/>
                <a:ea typeface="Avenir Book" charset="0"/>
                <a:cs typeface="Avenir Book" charset="0"/>
              </a:rPr>
              <a:t>Graduate mentors: </a:t>
            </a:r>
            <a:r>
              <a:rPr lang="en-US" sz="1800" b="1" spc="-50" dirty="0" err="1">
                <a:solidFill>
                  <a:srgbClr val="000000"/>
                </a:solidFill>
                <a:latin typeface="Avenir Book" charset="0"/>
                <a:ea typeface="Avenir Book" charset="0"/>
                <a:cs typeface="Avenir Book" charset="0"/>
              </a:rPr>
              <a:t>Sharare</a:t>
            </a:r>
            <a:r>
              <a:rPr lang="en-US" sz="1800" b="1" spc="-50" dirty="0">
                <a:solidFill>
                  <a:srgbClr val="000000"/>
                </a:solidFill>
                <a:latin typeface="Avenir Book" charset="0"/>
                <a:ea typeface="Avenir Book" charset="0"/>
                <a:cs typeface="Avenir Book" charset="0"/>
              </a:rPr>
              <a:t> </a:t>
            </a:r>
            <a:r>
              <a:rPr lang="en-US" sz="1800" b="1" spc="-50" dirty="0" err="1">
                <a:solidFill>
                  <a:srgbClr val="000000"/>
                </a:solidFill>
                <a:latin typeface="Avenir Book" charset="0"/>
                <a:ea typeface="Avenir Book" charset="0"/>
                <a:cs typeface="Avenir Book" charset="0"/>
              </a:rPr>
              <a:t>Zehtabian</a:t>
            </a:r>
            <a:r>
              <a:rPr lang="en-US" sz="1800" b="1" spc="-50" dirty="0">
                <a:solidFill>
                  <a:srgbClr val="000000"/>
                </a:solidFill>
                <a:latin typeface="Avenir Book" charset="0"/>
                <a:ea typeface="Avenir Book" charset="0"/>
                <a:cs typeface="Avenir Book" charset="0"/>
              </a:rPr>
              <a:t/>
            </a:r>
            <a:br>
              <a:rPr lang="en-US" sz="1800" b="1" spc="-50" dirty="0">
                <a:solidFill>
                  <a:srgbClr val="000000"/>
                </a:solidFill>
                <a:latin typeface="Avenir Book" charset="0"/>
                <a:ea typeface="Avenir Book" charset="0"/>
                <a:cs typeface="Avenir Book" charset="0"/>
              </a:rPr>
            </a:br>
            <a:r>
              <a:rPr lang="en-US" sz="1800" spc="-50" dirty="0">
                <a:solidFill>
                  <a:srgbClr val="000000"/>
                </a:solidFill>
                <a:latin typeface="Avenir Book" charset="0"/>
                <a:ea typeface="Avenir Book" charset="0"/>
                <a:cs typeface="Avenir Book" charset="0"/>
              </a:rPr>
              <a:t>Faculty mentor(s): </a:t>
            </a:r>
            <a:r>
              <a:rPr lang="en-US" sz="1800" b="1" spc="-50" dirty="0" err="1">
                <a:solidFill>
                  <a:srgbClr val="000000"/>
                </a:solidFill>
                <a:latin typeface="Avenir Book" charset="0"/>
                <a:ea typeface="Avenir Book" charset="0"/>
                <a:cs typeface="Avenir Book" charset="0"/>
              </a:rPr>
              <a:t>Qun</a:t>
            </a:r>
            <a:r>
              <a:rPr lang="en-US" sz="1800" b="1" spc="-50" dirty="0">
                <a:solidFill>
                  <a:srgbClr val="000000"/>
                </a:solidFill>
                <a:latin typeface="Avenir Book" charset="0"/>
                <a:ea typeface="Avenir Book" charset="0"/>
                <a:cs typeface="Avenir Book" charset="0"/>
              </a:rPr>
              <a:t> Zhou &amp; </a:t>
            </a:r>
            <a:r>
              <a:rPr lang="en-US" sz="1800" b="1" spc="-50" dirty="0" err="1">
                <a:solidFill>
                  <a:srgbClr val="000000"/>
                </a:solidFill>
                <a:latin typeface="Avenir Book" charset="0"/>
                <a:ea typeface="Avenir Book" charset="0"/>
                <a:cs typeface="Avenir Book" charset="0"/>
              </a:rPr>
              <a:t>Damla</a:t>
            </a:r>
            <a:r>
              <a:rPr lang="en-US" sz="1800" b="1" spc="-50" dirty="0">
                <a:solidFill>
                  <a:srgbClr val="000000"/>
                </a:solidFill>
                <a:latin typeface="Avenir Book" charset="0"/>
                <a:ea typeface="Avenir Book" charset="0"/>
                <a:cs typeface="Avenir Book" charset="0"/>
              </a:rPr>
              <a:t> </a:t>
            </a:r>
            <a:r>
              <a:rPr lang="en-US" sz="1800" b="1" spc="-50" dirty="0" err="1">
                <a:solidFill>
                  <a:srgbClr val="000000"/>
                </a:solidFill>
                <a:latin typeface="Avenir Book" charset="0"/>
                <a:ea typeface="Avenir Book" charset="0"/>
                <a:cs typeface="Avenir Book" charset="0"/>
              </a:rPr>
              <a:t>Turgut</a:t>
            </a:r>
            <a:endParaRPr lang="en-US" sz="1800" b="1" dirty="0">
              <a:solidFill>
                <a:srgbClr val="000000"/>
              </a:solidFill>
              <a:latin typeface="Avenir Book" charset="0"/>
              <a:ea typeface="Avenir Book" charset="0"/>
              <a:cs typeface="Avenir Book" charset="0"/>
            </a:endParaRPr>
          </a:p>
        </p:txBody>
      </p:sp>
      <p:sp>
        <p:nvSpPr>
          <p:cNvPr id="10" name="Content Placeholder 2">
            <a:extLst>
              <a:ext uri="{FF2B5EF4-FFF2-40B4-BE49-F238E27FC236}">
                <a16:creationId xmlns:a16="http://schemas.microsoft.com/office/drawing/2014/main" xmlns="" id="{E8E1FFE2-A4DE-B24E-A116-7001E66A36DA}"/>
              </a:ext>
            </a:extLst>
          </p:cNvPr>
          <p:cNvSpPr txBox="1">
            <a:spLocks noGrp="1"/>
          </p:cNvSpPr>
          <p:nvPr>
            <p:ph type="body" idx="1"/>
          </p:nvPr>
        </p:nvSpPr>
        <p:spPr>
          <a:xfrm>
            <a:off x="267203" y="1814051"/>
            <a:ext cx="8218487" cy="4341813"/>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None/>
            </a:pPr>
            <a:r>
              <a:rPr lang="en-US" sz="1900" b="1" dirty="0">
                <a:solidFill>
                  <a:srgbClr val="000000"/>
                </a:solidFill>
                <a:latin typeface="Avenir Book" charset="0"/>
                <a:ea typeface="Avenir Book" charset="0"/>
                <a:cs typeface="Avenir Book" charset="0"/>
              </a:rPr>
              <a:t>Week </a:t>
            </a:r>
            <a:r>
              <a:rPr lang="en-US" sz="1900" b="1" dirty="0" smtClean="0">
                <a:solidFill>
                  <a:srgbClr val="000000"/>
                </a:solidFill>
                <a:latin typeface="Avenir Book" charset="0"/>
                <a:ea typeface="Avenir Book" charset="0"/>
                <a:cs typeface="Avenir Book" charset="0"/>
              </a:rPr>
              <a:t>7: </a:t>
            </a:r>
            <a:r>
              <a:rPr lang="en-US" sz="1900" b="1" dirty="0" smtClean="0">
                <a:solidFill>
                  <a:srgbClr val="000000"/>
                </a:solidFill>
                <a:latin typeface="Avenir Book" charset="0"/>
                <a:ea typeface="Avenir Book" charset="0"/>
                <a:cs typeface="Avenir Book" charset="0"/>
              </a:rPr>
              <a:t>July </a:t>
            </a:r>
            <a:r>
              <a:rPr lang="en-US" sz="1900" b="1" dirty="0" smtClean="0">
                <a:solidFill>
                  <a:srgbClr val="000000"/>
                </a:solidFill>
                <a:latin typeface="Avenir Book" charset="0"/>
                <a:ea typeface="Avenir Book" charset="0"/>
                <a:cs typeface="Avenir Book" charset="0"/>
              </a:rPr>
              <a:t>8</a:t>
            </a:r>
            <a:r>
              <a:rPr lang="en-US" sz="1900" b="1" baseline="30000" dirty="0" smtClean="0">
                <a:solidFill>
                  <a:srgbClr val="000000"/>
                </a:solidFill>
                <a:latin typeface="Avenir Book" charset="0"/>
                <a:ea typeface="Avenir Book" charset="0"/>
                <a:cs typeface="Avenir Book" charset="0"/>
              </a:rPr>
              <a:t>th</a:t>
            </a:r>
            <a:r>
              <a:rPr lang="en-US" sz="1900" b="1" dirty="0" smtClean="0">
                <a:solidFill>
                  <a:srgbClr val="000000"/>
                </a:solidFill>
                <a:latin typeface="Avenir Book" charset="0"/>
                <a:ea typeface="Avenir Book" charset="0"/>
                <a:cs typeface="Avenir Book" charset="0"/>
              </a:rPr>
              <a:t>, </a:t>
            </a:r>
            <a:r>
              <a:rPr lang="en-US" sz="1900" b="1" dirty="0">
                <a:solidFill>
                  <a:srgbClr val="000000"/>
                </a:solidFill>
                <a:latin typeface="Avenir Book" charset="0"/>
                <a:ea typeface="Avenir Book" charset="0"/>
                <a:cs typeface="Avenir Book" charset="0"/>
              </a:rPr>
              <a:t>2019 — </a:t>
            </a:r>
            <a:r>
              <a:rPr lang="en-US" sz="1900" b="1" dirty="0" smtClean="0">
                <a:solidFill>
                  <a:srgbClr val="000000"/>
                </a:solidFill>
                <a:latin typeface="Avenir Book" charset="0"/>
                <a:ea typeface="Avenir Book" charset="0"/>
                <a:cs typeface="Avenir Book" charset="0"/>
              </a:rPr>
              <a:t>July </a:t>
            </a:r>
            <a:r>
              <a:rPr lang="en-US" sz="1900" b="1" dirty="0" smtClean="0">
                <a:solidFill>
                  <a:srgbClr val="000000"/>
                </a:solidFill>
                <a:latin typeface="Avenir Book" charset="0"/>
                <a:ea typeface="Avenir Book" charset="0"/>
                <a:cs typeface="Avenir Book" charset="0"/>
              </a:rPr>
              <a:t>12</a:t>
            </a:r>
            <a:r>
              <a:rPr lang="en-US" sz="1900" b="1" baseline="30000" dirty="0" smtClean="0">
                <a:solidFill>
                  <a:srgbClr val="000000"/>
                </a:solidFill>
                <a:latin typeface="Avenir Book" charset="0"/>
                <a:ea typeface="Avenir Book" charset="0"/>
                <a:cs typeface="Avenir Book" charset="0"/>
              </a:rPr>
              <a:t>th</a:t>
            </a:r>
            <a:r>
              <a:rPr lang="en-US" sz="1900" b="1" dirty="0" smtClean="0">
                <a:solidFill>
                  <a:srgbClr val="000000"/>
                </a:solidFill>
                <a:latin typeface="Avenir Book" charset="0"/>
                <a:ea typeface="Avenir Book" charset="0"/>
                <a:cs typeface="Avenir Book" charset="0"/>
              </a:rPr>
              <a:t>, </a:t>
            </a:r>
            <a:r>
              <a:rPr lang="en-US" sz="1900" b="1" dirty="0">
                <a:solidFill>
                  <a:srgbClr val="000000"/>
                </a:solidFill>
                <a:latin typeface="Avenir Book" charset="0"/>
                <a:ea typeface="Avenir Book" charset="0"/>
                <a:cs typeface="Avenir Book" charset="0"/>
              </a:rPr>
              <a:t>2019</a:t>
            </a:r>
            <a:endParaRPr lang="en-US" sz="1900" i="1" dirty="0">
              <a:solidFill>
                <a:srgbClr val="000000"/>
              </a:solidFill>
              <a:latin typeface="Avenir Book" charset="0"/>
              <a:ea typeface="Avenir Book" charset="0"/>
              <a:cs typeface="Avenir Book" charset="0"/>
            </a:endParaRPr>
          </a:p>
          <a:p>
            <a:pPr marL="201168" lvl="1" indent="0">
              <a:buNone/>
            </a:pPr>
            <a:endParaRPr lang="en-US" sz="1050" b="1" dirty="0">
              <a:solidFill>
                <a:srgbClr val="000000"/>
              </a:solidFill>
              <a:latin typeface="Avenir Book" charset="0"/>
              <a:ea typeface="Avenir Book" charset="0"/>
              <a:cs typeface="Avenir Book" charset="0"/>
            </a:endParaRPr>
          </a:p>
          <a:p>
            <a:pPr marL="201168" lvl="1" indent="0">
              <a:buNone/>
            </a:pPr>
            <a:r>
              <a:rPr lang="en-US" b="1" dirty="0">
                <a:solidFill>
                  <a:srgbClr val="000000"/>
                </a:solidFill>
                <a:latin typeface="Avenir Book" charset="0"/>
                <a:ea typeface="Avenir Book" charset="0"/>
                <a:cs typeface="Avenir Book" charset="0"/>
              </a:rPr>
              <a:t>Accomplishments</a:t>
            </a:r>
          </a:p>
          <a:p>
            <a:pPr lvl="1"/>
            <a:r>
              <a:rPr lang="en-US" dirty="0" smtClean="0">
                <a:solidFill>
                  <a:srgbClr val="000000"/>
                </a:solidFill>
                <a:latin typeface="Avenir Book" charset="0"/>
                <a:ea typeface="Avenir Book" charset="0"/>
                <a:cs typeface="Avenir Book" charset="0"/>
              </a:rPr>
              <a:t>Continued experimenting with ways to integrate the online platform with the power systems framework (e.g. creating grid algorithmically based on number of users, using grid provided by the simulation library, etc.), ultimately deciding on using a preset grid provided by the library</a:t>
            </a:r>
          </a:p>
          <a:p>
            <a:pPr lvl="1"/>
            <a:r>
              <a:rPr lang="en-US" dirty="0" smtClean="0">
                <a:solidFill>
                  <a:srgbClr val="000000"/>
                </a:solidFill>
                <a:latin typeface="Avenir Book" charset="0"/>
                <a:ea typeface="Avenir Book" charset="0"/>
                <a:cs typeface="Avenir Book" charset="0"/>
              </a:rPr>
              <a:t>Completely restructured auction framework, pivoting from an open-bid ascending auction to a (sort of) first-price sealed bid auction</a:t>
            </a:r>
            <a:endParaRPr lang="en-US" dirty="0" smtClean="0">
              <a:solidFill>
                <a:srgbClr val="000000"/>
              </a:solidFill>
              <a:latin typeface="Avenir Book" charset="0"/>
              <a:ea typeface="Avenir Book" charset="0"/>
              <a:cs typeface="Avenir Book" charset="0"/>
            </a:endParaRPr>
          </a:p>
          <a:p>
            <a:pPr marL="201168" lvl="1" indent="0">
              <a:buNone/>
            </a:pPr>
            <a:r>
              <a:rPr lang="en-US" b="1" dirty="0" smtClean="0">
                <a:solidFill>
                  <a:srgbClr val="000000"/>
                </a:solidFill>
                <a:latin typeface="Avenir Book" charset="0"/>
                <a:ea typeface="Avenir Book" charset="0"/>
                <a:cs typeface="Avenir Book" charset="0"/>
              </a:rPr>
              <a:t>Problem </a:t>
            </a:r>
            <a:r>
              <a:rPr lang="en-US" b="1" dirty="0">
                <a:solidFill>
                  <a:srgbClr val="000000"/>
                </a:solidFill>
                <a:latin typeface="Avenir Book" charset="0"/>
                <a:ea typeface="Avenir Book" charset="0"/>
                <a:cs typeface="Avenir Book" charset="0"/>
              </a:rPr>
              <a:t>&amp; Solutions</a:t>
            </a:r>
          </a:p>
          <a:p>
            <a:pPr lvl="1"/>
            <a:r>
              <a:rPr lang="en-US" dirty="0" smtClean="0">
                <a:solidFill>
                  <a:srgbClr val="000000"/>
                </a:solidFill>
                <a:latin typeface="Avenir Book" charset="0"/>
                <a:ea typeface="Avenir Book" charset="0"/>
                <a:cs typeface="Avenir Book" charset="0"/>
              </a:rPr>
              <a:t>Still unsure of the efficacy of our approach to the grid — we’re currently evaluating the hosting capacity of the grid to determine if offers made can be accommodated, but this might not be the correct approach</a:t>
            </a:r>
            <a:endParaRPr lang="en-US" dirty="0" smtClean="0">
              <a:solidFill>
                <a:srgbClr val="000000"/>
              </a:solidFill>
              <a:latin typeface="Avenir Book" charset="0"/>
              <a:ea typeface="Avenir Book" charset="0"/>
              <a:cs typeface="Avenir Book" charset="0"/>
            </a:endParaRPr>
          </a:p>
          <a:p>
            <a:r>
              <a:rPr lang="en-US" b="1" dirty="0" smtClean="0">
                <a:solidFill>
                  <a:srgbClr val="000000"/>
                </a:solidFill>
                <a:latin typeface="Avenir Book" charset="0"/>
                <a:ea typeface="Avenir Book" charset="0"/>
                <a:cs typeface="Avenir Book" charset="0"/>
              </a:rPr>
              <a:t>Plans for next </a:t>
            </a:r>
            <a:r>
              <a:rPr lang="en-US" b="1" dirty="0" smtClean="0">
                <a:solidFill>
                  <a:srgbClr val="000000"/>
                </a:solidFill>
                <a:latin typeface="Avenir Book" charset="0"/>
                <a:ea typeface="Avenir Book" charset="0"/>
                <a:cs typeface="Avenir Book" charset="0"/>
              </a:rPr>
              <a:t>week</a:t>
            </a:r>
            <a:endParaRPr lang="en-US" b="1" dirty="0" smtClean="0">
              <a:solidFill>
                <a:srgbClr val="000000"/>
              </a:solidFill>
              <a:latin typeface="Avenir Book" charset="0"/>
              <a:ea typeface="Avenir Book" charset="0"/>
              <a:cs typeface="Avenir Book" charset="0"/>
            </a:endParaRPr>
          </a:p>
          <a:p>
            <a:pPr lvl="1"/>
            <a:r>
              <a:rPr lang="en-US" dirty="0" smtClean="0">
                <a:solidFill>
                  <a:srgbClr val="000000"/>
                </a:solidFill>
                <a:latin typeface="Avenir Book" charset="0"/>
                <a:ea typeface="Avenir Book" charset="0"/>
                <a:cs typeface="Avenir Book" charset="0"/>
              </a:rPr>
              <a:t>Continue working on </a:t>
            </a:r>
            <a:r>
              <a:rPr lang="en-US" smtClean="0">
                <a:solidFill>
                  <a:srgbClr val="000000"/>
                </a:solidFill>
                <a:latin typeface="Avenir Book" charset="0"/>
                <a:ea typeface="Avenir Book" charset="0"/>
                <a:cs typeface="Avenir Book" charset="0"/>
              </a:rPr>
              <a:t>the poster as well as the paper</a:t>
            </a:r>
            <a:endParaRPr lang="en-US" dirty="0">
              <a:latin typeface="Avenir Book" charset="0"/>
              <a:ea typeface="Avenir Book" charset="0"/>
              <a:cs typeface="Avenir Book"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612" y="912380"/>
            <a:ext cx="1899425" cy="1255401"/>
          </a:xfrm>
          <a:prstGeom prst="rect">
            <a:avLst/>
          </a:prstGeom>
          <a:ln>
            <a:solidFill>
              <a:schemeClr val="accent1"/>
            </a:solidFill>
          </a:ln>
        </p:spPr>
      </p:pic>
    </p:spTree>
    <p:extLst>
      <p:ext uri="{BB962C8B-B14F-4D97-AF65-F5344CB8AC3E}">
        <p14:creationId xmlns:p14="http://schemas.microsoft.com/office/powerpoint/2010/main" val="4227083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9901</TotalTime>
  <Words>143</Words>
  <Application>Microsoft Macintosh PowerPoint</Application>
  <PresentationFormat>On-screen Show (4:3)</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Avenir Book</vt:lpstr>
      <vt:lpstr>Calibri</vt:lpstr>
      <vt:lpstr>Helvetica Neue</vt:lpstr>
      <vt:lpstr>Office Theme</vt:lpstr>
      <vt:lpstr>PowerPoint Presentation</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of Things (IoT) Demos</dc:title>
  <dc:creator>Jun Xu</dc:creator>
  <cp:lastModifiedBy>Elliott, Eric</cp:lastModifiedBy>
  <cp:revision>167</cp:revision>
  <dcterms:modified xsi:type="dcterms:W3CDTF">2019-07-11T19:44:03Z</dcterms:modified>
</cp:coreProperties>
</file>