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334"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0"/>
    <p:restoredTop sz="78430" autoAdjust="0"/>
  </p:normalViewPr>
  <p:slideViewPr>
    <p:cSldViewPr snapToGrid="0" snapToObjects="1">
      <p:cViewPr varScale="1">
        <p:scale>
          <a:sx n="87" d="100"/>
          <a:sy n="87" d="100"/>
        </p:scale>
        <p:origin x="1664"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28381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76911" y="6567985"/>
            <a:ext cx="551737" cy="2812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l"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pic>
        <p:nvPicPr>
          <p:cNvPr id="7" name="Picture 6">
            <a:extLst>
              <a:ext uri="{FF2B5EF4-FFF2-40B4-BE49-F238E27FC236}">
                <a16:creationId xmlns="" xmlns:a16="http://schemas.microsoft.com/office/drawing/2014/main" id="{0467FEB2-F0B3-2D4A-85AC-F497B87511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950864"/>
            <a:ext cx="901921" cy="9071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60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Helvetica Neue"/>
                <a:ea typeface="Helvetica Neue"/>
                <a:cs typeface="Helvetica Neue"/>
                <a:sym typeface="Helvetica Neue"/>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Helvetica Neue"/>
                <a:ea typeface="Helvetica Neue"/>
                <a:cs typeface="Helvetica Neue"/>
                <a:sym typeface="Helvetica Neue"/>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userDrawn="1"/>
        </p:nvSpPr>
        <p:spPr>
          <a:xfrm>
            <a:off x="0" y="6567985"/>
            <a:ext cx="9144000" cy="290014"/>
          </a:xfrm>
          <a:prstGeom prst="rect">
            <a:avLst/>
          </a:prstGeom>
          <a:solidFill>
            <a:srgbClr val="FFCA2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 name="Shape 11"/>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is-IS" dirty="0"/>
          </a:p>
        </p:txBody>
      </p:sp>
      <p:sp>
        <p:nvSpPr>
          <p:cNvPr id="14" name="Shape 14"/>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pic>
        <p:nvPicPr>
          <p:cNvPr id="15" name="Shape 15"/>
          <p:cNvPicPr preferRelativeResize="0"/>
          <p:nvPr/>
        </p:nvPicPr>
        <p:blipFill rotWithShape="1">
          <a:blip r:embed="rId11">
            <a:alphaModFix/>
          </a:blip>
          <a:srcRect/>
          <a:stretch/>
        </p:blipFill>
        <p:spPr>
          <a:xfrm>
            <a:off x="8416053" y="6087030"/>
            <a:ext cx="571343" cy="770968"/>
          </a:xfrm>
          <a:prstGeom prst="rect">
            <a:avLst/>
          </a:prstGeom>
          <a:noFill/>
          <a:ln>
            <a:noFill/>
          </a:ln>
        </p:spPr>
      </p:pic>
      <p:sp>
        <p:nvSpPr>
          <p:cNvPr id="9" name="TextBox 8"/>
          <p:cNvSpPr txBox="1"/>
          <p:nvPr userDrawn="1"/>
        </p:nvSpPr>
        <p:spPr>
          <a:xfrm>
            <a:off x="1917686" y="6552677"/>
            <a:ext cx="487687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NSF REU Research Experience on Internet of Things </a:t>
            </a:r>
            <a:r>
              <a:rPr kumimoji="0" lang="en-US" sz="1400" b="0" i="0" u="none" strike="noStrike" kern="0" cap="none" spc="0" normalizeH="0" baseline="0" noProof="0" dirty="0" smtClean="0">
                <a:ln>
                  <a:noFill/>
                </a:ln>
                <a:solidFill>
                  <a:sysClr val="windowText" lastClr="000000"/>
                </a:solidFill>
                <a:effectLst/>
                <a:uLnTx/>
                <a:uFillTx/>
              </a:rPr>
              <a:t>2019</a:t>
            </a:r>
            <a:endParaRPr kumimoji="0" lang="en-US" sz="1400" b="0" i="0" u="none" strike="noStrike" kern="0" cap="none" spc="0" normalizeH="0" baseline="0" noProof="0" dirty="0">
              <a:ln>
                <a:noFill/>
              </a:ln>
              <a:solidFill>
                <a:sysClr val="windowText" lastClr="000000"/>
              </a:solidFill>
              <a:effectLst/>
              <a:uLnTx/>
              <a:uFillTx/>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8B28CCE-A2DE-B744-BF7A-42190089C624}"/>
              </a:ext>
            </a:extLst>
          </p:cNvPr>
          <p:cNvSpPr txBox="1">
            <a:spLocks/>
          </p:cNvSpPr>
          <p:nvPr/>
        </p:nvSpPr>
        <p:spPr>
          <a:xfrm>
            <a:off x="267203" y="197083"/>
            <a:ext cx="8421385" cy="1430593"/>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spcBef>
                <a:spcPts val="1200"/>
              </a:spcBef>
            </a:pPr>
            <a:r>
              <a:rPr lang="en-US" sz="2400" dirty="0">
                <a:latin typeface="Avenir Book" charset="0"/>
                <a:ea typeface="Avenir Book" charset="0"/>
                <a:cs typeface="Avenir Book" charset="0"/>
              </a:rPr>
              <a:t>Project 4: </a:t>
            </a:r>
            <a:r>
              <a:rPr lang="en-US" sz="2400" b="1" dirty="0" err="1">
                <a:latin typeface="Avenir Book" charset="0"/>
                <a:ea typeface="Avenir Book" charset="0"/>
                <a:cs typeface="Avenir Book" charset="0"/>
              </a:rPr>
              <a:t>IoT</a:t>
            </a:r>
            <a:r>
              <a:rPr lang="en-US" sz="2400" b="1" dirty="0">
                <a:latin typeface="Avenir Book" charset="0"/>
                <a:ea typeface="Avenir Book" charset="0"/>
                <a:cs typeface="Avenir Book" charset="0"/>
              </a:rPr>
              <a:t>-enabled peer-to-peer energy trading </a:t>
            </a:r>
            <a:r>
              <a:rPr lang="en-US" sz="2400" dirty="0">
                <a:latin typeface="Avenir Book" charset="0"/>
                <a:ea typeface="Avenir Book" charset="0"/>
                <a:cs typeface="Avenir Book" charset="0"/>
              </a:rPr>
              <a:t> </a:t>
            </a:r>
            <a:br>
              <a:rPr lang="en-US" sz="2400" dirty="0">
                <a:latin typeface="Avenir Book" charset="0"/>
                <a:ea typeface="Avenir Book" charset="0"/>
                <a:cs typeface="Avenir Book" charset="0"/>
              </a:rPr>
            </a:br>
            <a:r>
              <a:rPr lang="en-US" sz="1800" dirty="0">
                <a:latin typeface="Avenir Book" charset="0"/>
                <a:ea typeface="Avenir Book" charset="0"/>
                <a:cs typeface="Avenir Book" charset="0"/>
              </a:rPr>
              <a:t>REU Students: </a:t>
            </a:r>
            <a:r>
              <a:rPr lang="en-US" sz="1800" b="1" dirty="0">
                <a:latin typeface="Avenir Book" charset="0"/>
                <a:ea typeface="Avenir Book" charset="0"/>
                <a:cs typeface="Avenir Book" charset="0"/>
              </a:rPr>
              <a:t>Eric Elliott &amp; Nicholas </a:t>
            </a:r>
            <a:r>
              <a:rPr lang="en-US" sz="1800" b="1" dirty="0" err="1">
                <a:latin typeface="Avenir Book" charset="0"/>
                <a:ea typeface="Avenir Book" charset="0"/>
                <a:cs typeface="Avenir Book" charset="0"/>
              </a:rPr>
              <a:t>Shanklin</a:t>
            </a:r>
            <a:r>
              <a:rPr lang="en-US" sz="1800" dirty="0">
                <a:latin typeface="Avenir Book" charset="0"/>
                <a:ea typeface="Avenir Book" charset="0"/>
                <a:cs typeface="Avenir Book" charset="0"/>
              </a:rPr>
              <a:t/>
            </a:r>
            <a:br>
              <a:rPr lang="en-US" sz="1800" dirty="0">
                <a:latin typeface="Avenir Book" charset="0"/>
                <a:ea typeface="Avenir Book" charset="0"/>
                <a:cs typeface="Avenir Book" charset="0"/>
              </a:rPr>
            </a:br>
            <a:r>
              <a:rPr lang="en-US" sz="1800" dirty="0">
                <a:latin typeface="Avenir Book" charset="0"/>
                <a:ea typeface="Avenir Book" charset="0"/>
                <a:cs typeface="Avenir Book" charset="0"/>
              </a:rPr>
              <a:t>Graduate mentors: </a:t>
            </a:r>
            <a:r>
              <a:rPr lang="en-US" sz="1800" b="1" spc="-50" dirty="0" err="1">
                <a:solidFill>
                  <a:srgbClr val="000000"/>
                </a:solidFill>
                <a:latin typeface="Avenir Book" charset="0"/>
                <a:ea typeface="Avenir Book" charset="0"/>
                <a:cs typeface="Avenir Book" charset="0"/>
              </a:rPr>
              <a:t>Sharare</a:t>
            </a:r>
            <a:r>
              <a:rPr lang="en-US" sz="1800" b="1" spc="-50" dirty="0">
                <a:solidFill>
                  <a:srgbClr val="000000"/>
                </a:solidFill>
                <a:latin typeface="Avenir Book" charset="0"/>
                <a:ea typeface="Avenir Book" charset="0"/>
                <a:cs typeface="Avenir Book" charset="0"/>
              </a:rPr>
              <a:t> </a:t>
            </a:r>
            <a:r>
              <a:rPr lang="en-US" sz="1800" b="1" spc="-50" dirty="0" err="1">
                <a:solidFill>
                  <a:srgbClr val="000000"/>
                </a:solidFill>
                <a:latin typeface="Avenir Book" charset="0"/>
                <a:ea typeface="Avenir Book" charset="0"/>
                <a:cs typeface="Avenir Book" charset="0"/>
              </a:rPr>
              <a:t>Zehtabian</a:t>
            </a:r>
            <a:r>
              <a:rPr lang="en-US" sz="1800" b="1" spc="-50" dirty="0">
                <a:solidFill>
                  <a:srgbClr val="000000"/>
                </a:solidFill>
                <a:latin typeface="Avenir Book" charset="0"/>
                <a:ea typeface="Avenir Book" charset="0"/>
                <a:cs typeface="Avenir Book" charset="0"/>
              </a:rPr>
              <a:t/>
            </a:r>
            <a:br>
              <a:rPr lang="en-US" sz="1800" b="1" spc="-50" dirty="0">
                <a:solidFill>
                  <a:srgbClr val="000000"/>
                </a:solidFill>
                <a:latin typeface="Avenir Book" charset="0"/>
                <a:ea typeface="Avenir Book" charset="0"/>
                <a:cs typeface="Avenir Book" charset="0"/>
              </a:rPr>
            </a:br>
            <a:r>
              <a:rPr lang="en-US" sz="1800" spc="-50" dirty="0">
                <a:solidFill>
                  <a:srgbClr val="000000"/>
                </a:solidFill>
                <a:latin typeface="Avenir Book" charset="0"/>
                <a:ea typeface="Avenir Book" charset="0"/>
                <a:cs typeface="Avenir Book" charset="0"/>
              </a:rPr>
              <a:t>Faculty mentor(s): </a:t>
            </a:r>
            <a:r>
              <a:rPr lang="en-US" sz="1800" b="1" spc="-50" dirty="0" err="1">
                <a:solidFill>
                  <a:srgbClr val="000000"/>
                </a:solidFill>
                <a:latin typeface="Avenir Book" charset="0"/>
                <a:ea typeface="Avenir Book" charset="0"/>
                <a:cs typeface="Avenir Book" charset="0"/>
              </a:rPr>
              <a:t>Qun</a:t>
            </a:r>
            <a:r>
              <a:rPr lang="en-US" sz="1800" b="1" spc="-50" dirty="0">
                <a:solidFill>
                  <a:srgbClr val="000000"/>
                </a:solidFill>
                <a:latin typeface="Avenir Book" charset="0"/>
                <a:ea typeface="Avenir Book" charset="0"/>
                <a:cs typeface="Avenir Book" charset="0"/>
              </a:rPr>
              <a:t> Zhou &amp; </a:t>
            </a:r>
            <a:r>
              <a:rPr lang="en-US" sz="1800" b="1" spc="-50" dirty="0" err="1">
                <a:solidFill>
                  <a:srgbClr val="000000"/>
                </a:solidFill>
                <a:latin typeface="Avenir Book" charset="0"/>
                <a:ea typeface="Avenir Book" charset="0"/>
                <a:cs typeface="Avenir Book" charset="0"/>
              </a:rPr>
              <a:t>Damla</a:t>
            </a:r>
            <a:r>
              <a:rPr lang="en-US" sz="1800" b="1" spc="-50" dirty="0">
                <a:solidFill>
                  <a:srgbClr val="000000"/>
                </a:solidFill>
                <a:latin typeface="Avenir Book" charset="0"/>
                <a:ea typeface="Avenir Book" charset="0"/>
                <a:cs typeface="Avenir Book" charset="0"/>
              </a:rPr>
              <a:t> </a:t>
            </a:r>
            <a:r>
              <a:rPr lang="en-US" sz="1800" b="1" spc="-50" dirty="0" err="1">
                <a:solidFill>
                  <a:srgbClr val="000000"/>
                </a:solidFill>
                <a:latin typeface="Avenir Book" charset="0"/>
                <a:ea typeface="Avenir Book" charset="0"/>
                <a:cs typeface="Avenir Book" charset="0"/>
              </a:rPr>
              <a:t>Turgut</a:t>
            </a:r>
            <a:endParaRPr lang="en-US" sz="1800" b="1" dirty="0">
              <a:solidFill>
                <a:srgbClr val="000000"/>
              </a:solidFill>
              <a:latin typeface="Avenir Book" charset="0"/>
              <a:ea typeface="Avenir Book" charset="0"/>
              <a:cs typeface="Avenir Book" charset="0"/>
            </a:endParaRPr>
          </a:p>
        </p:txBody>
      </p:sp>
      <p:sp>
        <p:nvSpPr>
          <p:cNvPr id="10" name="Content Placeholder 2">
            <a:extLst>
              <a:ext uri="{FF2B5EF4-FFF2-40B4-BE49-F238E27FC236}">
                <a16:creationId xmlns="" xmlns:a16="http://schemas.microsoft.com/office/drawing/2014/main" id="{E8E1FFE2-A4DE-B24E-A116-7001E66A36DA}"/>
              </a:ext>
            </a:extLst>
          </p:cNvPr>
          <p:cNvSpPr txBox="1">
            <a:spLocks noGrp="1"/>
          </p:cNvSpPr>
          <p:nvPr>
            <p:ph type="body" idx="1"/>
          </p:nvPr>
        </p:nvSpPr>
        <p:spPr>
          <a:xfrm>
            <a:off x="267203" y="1814051"/>
            <a:ext cx="8218487" cy="434181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1900" b="1" dirty="0">
                <a:solidFill>
                  <a:srgbClr val="000000"/>
                </a:solidFill>
                <a:latin typeface="Avenir Book" charset="0"/>
                <a:ea typeface="Avenir Book" charset="0"/>
                <a:cs typeface="Avenir Book" charset="0"/>
              </a:rPr>
              <a:t>Week </a:t>
            </a:r>
            <a:r>
              <a:rPr lang="en-US" sz="1900" b="1" dirty="0">
                <a:solidFill>
                  <a:srgbClr val="000000"/>
                </a:solidFill>
                <a:latin typeface="Avenir Book" charset="0"/>
                <a:ea typeface="Avenir Book" charset="0"/>
                <a:cs typeface="Avenir Book" charset="0"/>
              </a:rPr>
              <a:t>6</a:t>
            </a:r>
            <a:r>
              <a:rPr lang="en-US" sz="1900" b="1" dirty="0" smtClean="0">
                <a:solidFill>
                  <a:srgbClr val="000000"/>
                </a:solidFill>
                <a:latin typeface="Avenir Book" charset="0"/>
                <a:ea typeface="Avenir Book" charset="0"/>
                <a:cs typeface="Avenir Book" charset="0"/>
              </a:rPr>
              <a:t>: July 1</a:t>
            </a:r>
            <a:r>
              <a:rPr lang="en-US" sz="1900" b="1" baseline="30000" dirty="0" smtClean="0">
                <a:solidFill>
                  <a:srgbClr val="000000"/>
                </a:solidFill>
                <a:latin typeface="Avenir Book" charset="0"/>
                <a:ea typeface="Avenir Book" charset="0"/>
                <a:cs typeface="Avenir Book" charset="0"/>
              </a:rPr>
              <a:t>st</a:t>
            </a:r>
            <a:r>
              <a:rPr lang="en-US" sz="1900" b="1" dirty="0" smtClean="0">
                <a:solidFill>
                  <a:srgbClr val="000000"/>
                </a:solidFill>
                <a:latin typeface="Avenir Book" charset="0"/>
                <a:ea typeface="Avenir Book" charset="0"/>
                <a:cs typeface="Avenir Book" charset="0"/>
              </a:rPr>
              <a:t>, </a:t>
            </a:r>
            <a:r>
              <a:rPr lang="en-US" sz="1900" b="1" dirty="0">
                <a:solidFill>
                  <a:srgbClr val="000000"/>
                </a:solidFill>
                <a:latin typeface="Avenir Book" charset="0"/>
                <a:ea typeface="Avenir Book" charset="0"/>
                <a:cs typeface="Avenir Book" charset="0"/>
              </a:rPr>
              <a:t>2019 — </a:t>
            </a:r>
            <a:r>
              <a:rPr lang="en-US" sz="1900" b="1" dirty="0" smtClean="0">
                <a:solidFill>
                  <a:srgbClr val="000000"/>
                </a:solidFill>
                <a:latin typeface="Avenir Book" charset="0"/>
                <a:ea typeface="Avenir Book" charset="0"/>
                <a:cs typeface="Avenir Book" charset="0"/>
              </a:rPr>
              <a:t>July 5</a:t>
            </a:r>
            <a:r>
              <a:rPr lang="en-US" sz="1900" b="1" baseline="30000" dirty="0" smtClean="0">
                <a:solidFill>
                  <a:srgbClr val="000000"/>
                </a:solidFill>
                <a:latin typeface="Avenir Book" charset="0"/>
                <a:ea typeface="Avenir Book" charset="0"/>
                <a:cs typeface="Avenir Book" charset="0"/>
              </a:rPr>
              <a:t>th</a:t>
            </a:r>
            <a:r>
              <a:rPr lang="en-US" sz="1900" b="1" dirty="0" smtClean="0">
                <a:solidFill>
                  <a:srgbClr val="000000"/>
                </a:solidFill>
                <a:latin typeface="Avenir Book" charset="0"/>
                <a:ea typeface="Avenir Book" charset="0"/>
                <a:cs typeface="Avenir Book" charset="0"/>
              </a:rPr>
              <a:t>, </a:t>
            </a:r>
            <a:r>
              <a:rPr lang="en-US" sz="1900" b="1" dirty="0">
                <a:solidFill>
                  <a:srgbClr val="000000"/>
                </a:solidFill>
                <a:latin typeface="Avenir Book" charset="0"/>
                <a:ea typeface="Avenir Book" charset="0"/>
                <a:cs typeface="Avenir Book" charset="0"/>
              </a:rPr>
              <a:t>2019</a:t>
            </a:r>
            <a:endParaRPr lang="en-US" sz="1900" i="1" dirty="0">
              <a:solidFill>
                <a:srgbClr val="000000"/>
              </a:solidFill>
              <a:latin typeface="Avenir Book" charset="0"/>
              <a:ea typeface="Avenir Book" charset="0"/>
              <a:cs typeface="Avenir Book" charset="0"/>
            </a:endParaRPr>
          </a:p>
          <a:p>
            <a:pPr marL="201168" lvl="1" indent="0">
              <a:buNone/>
            </a:pPr>
            <a:endParaRPr lang="en-US" sz="1050" b="1" dirty="0">
              <a:solidFill>
                <a:srgbClr val="000000"/>
              </a:solidFill>
              <a:latin typeface="Avenir Book" charset="0"/>
              <a:ea typeface="Avenir Book" charset="0"/>
              <a:cs typeface="Avenir Book" charset="0"/>
            </a:endParaRPr>
          </a:p>
          <a:p>
            <a:pPr marL="201168" lvl="1" indent="0">
              <a:buNone/>
            </a:pPr>
            <a:r>
              <a:rPr lang="en-US" b="1" dirty="0">
                <a:solidFill>
                  <a:srgbClr val="000000"/>
                </a:solidFill>
                <a:latin typeface="Avenir Book" charset="0"/>
                <a:ea typeface="Avenir Book" charset="0"/>
                <a:cs typeface="Avenir Book" charset="0"/>
              </a:rPr>
              <a:t>Accomplishments</a:t>
            </a:r>
          </a:p>
          <a:p>
            <a:pPr lvl="1"/>
            <a:r>
              <a:rPr lang="en-US" dirty="0" smtClean="0">
                <a:solidFill>
                  <a:srgbClr val="000000"/>
                </a:solidFill>
                <a:latin typeface="Avenir Book" charset="0"/>
                <a:ea typeface="Avenir Book" charset="0"/>
                <a:cs typeface="Avenir Book" charset="0"/>
              </a:rPr>
              <a:t>Began to integrate the web application with the power systems framework, allowing potential energy transactions to be run through the simulated grid to determine their validity (i.e. if they actually work within the physical grid)</a:t>
            </a:r>
          </a:p>
          <a:p>
            <a:pPr lvl="1"/>
            <a:r>
              <a:rPr lang="en-US" dirty="0" smtClean="0">
                <a:solidFill>
                  <a:srgbClr val="000000"/>
                </a:solidFill>
                <a:latin typeface="Avenir Book" charset="0"/>
                <a:ea typeface="Avenir Book" charset="0"/>
                <a:cs typeface="Avenir Book" charset="0"/>
              </a:rPr>
              <a:t>Outlined and wrote parts of our final report </a:t>
            </a:r>
            <a:endParaRPr lang="en-US" dirty="0" smtClean="0">
              <a:solidFill>
                <a:srgbClr val="000000"/>
              </a:solidFill>
              <a:latin typeface="Avenir Book" charset="0"/>
              <a:ea typeface="Avenir Book" charset="0"/>
              <a:cs typeface="Avenir Book" charset="0"/>
            </a:endParaRPr>
          </a:p>
          <a:p>
            <a:pPr marL="201168" lvl="1" indent="0">
              <a:buNone/>
            </a:pPr>
            <a:r>
              <a:rPr lang="en-US" b="1" dirty="0" smtClean="0">
                <a:solidFill>
                  <a:srgbClr val="000000"/>
                </a:solidFill>
                <a:latin typeface="Avenir Book" charset="0"/>
                <a:ea typeface="Avenir Book" charset="0"/>
                <a:cs typeface="Avenir Book" charset="0"/>
              </a:rPr>
              <a:t>Problem </a:t>
            </a:r>
            <a:r>
              <a:rPr lang="en-US" b="1" dirty="0">
                <a:solidFill>
                  <a:srgbClr val="000000"/>
                </a:solidFill>
                <a:latin typeface="Avenir Book" charset="0"/>
                <a:ea typeface="Avenir Book" charset="0"/>
                <a:cs typeface="Avenir Book" charset="0"/>
              </a:rPr>
              <a:t>&amp; Solutions</a:t>
            </a:r>
          </a:p>
          <a:p>
            <a:pPr lvl="1"/>
            <a:r>
              <a:rPr lang="en-US" dirty="0" smtClean="0">
                <a:solidFill>
                  <a:srgbClr val="000000"/>
                </a:solidFill>
                <a:latin typeface="Avenir Book" charset="0"/>
                <a:ea typeface="Avenir Book" charset="0"/>
                <a:cs typeface="Avenir Book" charset="0"/>
              </a:rPr>
              <a:t>Integrating the web application</a:t>
            </a:r>
            <a:r>
              <a:rPr lang="en-US" dirty="0" smtClean="0">
                <a:solidFill>
                  <a:srgbClr val="000000"/>
                </a:solidFill>
                <a:latin typeface="Avenir Book" charset="0"/>
                <a:ea typeface="Avenir Book" charset="0"/>
                <a:cs typeface="Avenir Book" charset="0"/>
              </a:rPr>
              <a:t> with the power systems framework has been challenging, as we’ve had to take into account both of the systems we’ve been creating</a:t>
            </a:r>
          </a:p>
          <a:p>
            <a:r>
              <a:rPr lang="en-US" b="1" dirty="0" smtClean="0">
                <a:solidFill>
                  <a:srgbClr val="000000"/>
                </a:solidFill>
                <a:latin typeface="Avenir Book" charset="0"/>
                <a:ea typeface="Avenir Book" charset="0"/>
                <a:cs typeface="Avenir Book" charset="0"/>
              </a:rPr>
              <a:t>Plans for next week</a:t>
            </a:r>
          </a:p>
          <a:p>
            <a:pPr lvl="1"/>
            <a:r>
              <a:rPr lang="en-US" dirty="0" smtClean="0">
                <a:solidFill>
                  <a:srgbClr val="000000"/>
                </a:solidFill>
                <a:latin typeface="Avenir Book" charset="0"/>
                <a:ea typeface="Avenir Book" charset="0"/>
                <a:cs typeface="Avenir Book" charset="0"/>
              </a:rPr>
              <a:t>After fully-integrating the power systems framework with the web application, we can </a:t>
            </a:r>
            <a:r>
              <a:rPr lang="en-US" i="1" dirty="0" smtClean="0">
                <a:solidFill>
                  <a:srgbClr val="000000"/>
                </a:solidFill>
                <a:latin typeface="Avenir Book" charset="0"/>
                <a:ea typeface="Avenir Book" charset="0"/>
                <a:cs typeface="Avenir Book" charset="0"/>
              </a:rPr>
              <a:t>finally</a:t>
            </a:r>
            <a:r>
              <a:rPr lang="en-US" dirty="0" smtClean="0">
                <a:solidFill>
                  <a:srgbClr val="000000"/>
                </a:solidFill>
                <a:latin typeface="Avenir Book" charset="0"/>
                <a:ea typeface="Avenir Book" charset="0"/>
                <a:cs typeface="Avenir Book" charset="0"/>
              </a:rPr>
              <a:t> begin to focus on learning techniques to make suggestions to users</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612" y="912380"/>
            <a:ext cx="1899425" cy="1255401"/>
          </a:xfrm>
          <a:prstGeom prst="rect">
            <a:avLst/>
          </a:prstGeom>
          <a:ln>
            <a:solidFill>
              <a:schemeClr val="accent1"/>
            </a:solidFill>
          </a:ln>
        </p:spPr>
      </p:pic>
    </p:spTree>
    <p:extLst>
      <p:ext uri="{BB962C8B-B14F-4D97-AF65-F5344CB8AC3E}">
        <p14:creationId xmlns:p14="http://schemas.microsoft.com/office/powerpoint/2010/main" val="422708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9893</TotalTime>
  <Words>126</Words>
  <Application>Microsoft Macintosh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Avenir Book</vt:lpstr>
      <vt:lpstr>Calibri</vt:lpstr>
      <vt:lpstr>Helvetica Neue</vt:lpstr>
      <vt:lpstr>Arial</vt:lpstr>
      <vt:lpstr>Office Theme</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 Demos</dc:title>
  <dc:creator>Jun Xu</dc:creator>
  <cp:lastModifiedBy>Elliott, Eric</cp:lastModifiedBy>
  <cp:revision>166</cp:revision>
  <dcterms:modified xsi:type="dcterms:W3CDTF">2019-07-04T20:41:31Z</dcterms:modified>
</cp:coreProperties>
</file>