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334"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0"/>
    <p:restoredTop sz="78429" autoAdjust="0"/>
  </p:normalViewPr>
  <p:slideViewPr>
    <p:cSldViewPr snapToGrid="0" snapToObjects="1">
      <p:cViewPr varScale="1">
        <p:scale>
          <a:sx n="99" d="100"/>
          <a:sy n="99" d="100"/>
        </p:scale>
        <p:origin x="1304"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28381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76911" y="6567985"/>
            <a:ext cx="551737" cy="2812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l"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pic>
        <p:nvPicPr>
          <p:cNvPr id="7" name="Picture 6">
            <a:extLst>
              <a:ext uri="{FF2B5EF4-FFF2-40B4-BE49-F238E27FC236}">
                <a16:creationId xmlns="" xmlns:a16="http://schemas.microsoft.com/office/drawing/2014/main" id="{0467FEB2-F0B3-2D4A-85AC-F497B87511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950864"/>
            <a:ext cx="901921" cy="9071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60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Helvetica Neue"/>
                <a:ea typeface="Helvetica Neue"/>
                <a:cs typeface="Helvetica Neue"/>
                <a:sym typeface="Helvetica Neue"/>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Helvetica Neue"/>
                <a:ea typeface="Helvetica Neue"/>
                <a:cs typeface="Helvetica Neue"/>
                <a:sym typeface="Helvetica Neue"/>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32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32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userDrawn="1"/>
        </p:nvSpPr>
        <p:spPr>
          <a:xfrm>
            <a:off x="0" y="6567985"/>
            <a:ext cx="9144000" cy="290014"/>
          </a:xfrm>
          <a:prstGeom prst="rect">
            <a:avLst/>
          </a:prstGeom>
          <a:solidFill>
            <a:srgbClr val="FFCA29"/>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 name="Shape 11"/>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is-IS" dirty="0"/>
          </a:p>
        </p:txBody>
      </p:sp>
      <p:sp>
        <p:nvSpPr>
          <p:cNvPr id="14" name="Shape 14"/>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pic>
        <p:nvPicPr>
          <p:cNvPr id="15" name="Shape 15"/>
          <p:cNvPicPr preferRelativeResize="0"/>
          <p:nvPr/>
        </p:nvPicPr>
        <p:blipFill rotWithShape="1">
          <a:blip r:embed="rId11">
            <a:alphaModFix/>
          </a:blip>
          <a:srcRect/>
          <a:stretch/>
        </p:blipFill>
        <p:spPr>
          <a:xfrm>
            <a:off x="8416053" y="6087030"/>
            <a:ext cx="571343" cy="770968"/>
          </a:xfrm>
          <a:prstGeom prst="rect">
            <a:avLst/>
          </a:prstGeom>
          <a:noFill/>
          <a:ln>
            <a:noFill/>
          </a:ln>
        </p:spPr>
      </p:pic>
      <p:sp>
        <p:nvSpPr>
          <p:cNvPr id="9" name="TextBox 8"/>
          <p:cNvSpPr txBox="1"/>
          <p:nvPr userDrawn="1"/>
        </p:nvSpPr>
        <p:spPr>
          <a:xfrm>
            <a:off x="1917686" y="6552677"/>
            <a:ext cx="487687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NSF REU Research Experience on Internet of Things </a:t>
            </a:r>
            <a:r>
              <a:rPr kumimoji="0" lang="en-US" sz="1400" b="0" i="0" u="none" strike="noStrike" kern="0" cap="none" spc="0" normalizeH="0" baseline="0" noProof="0" dirty="0" smtClean="0">
                <a:ln>
                  <a:noFill/>
                </a:ln>
                <a:solidFill>
                  <a:sysClr val="windowText" lastClr="000000"/>
                </a:solidFill>
                <a:effectLst/>
                <a:uLnTx/>
                <a:uFillTx/>
              </a:rPr>
              <a:t>2019</a:t>
            </a:r>
            <a:endParaRPr kumimoji="0" lang="en-US" sz="1400" b="0" i="0" u="none" strike="noStrike" kern="0" cap="none" spc="0" normalizeH="0" baseline="0" noProof="0" dirty="0">
              <a:ln>
                <a:noFill/>
              </a:ln>
              <a:solidFill>
                <a:sysClr val="windowText" lastClr="000000"/>
              </a:solidFill>
              <a:effectLst/>
              <a:uLnTx/>
              <a:uFillTx/>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D8B28CCE-A2DE-B744-BF7A-42190089C624}"/>
              </a:ext>
            </a:extLst>
          </p:cNvPr>
          <p:cNvSpPr txBox="1">
            <a:spLocks/>
          </p:cNvSpPr>
          <p:nvPr/>
        </p:nvSpPr>
        <p:spPr>
          <a:xfrm>
            <a:off x="267203" y="197083"/>
            <a:ext cx="8421385" cy="1430593"/>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spcBef>
                <a:spcPts val="1200"/>
              </a:spcBef>
            </a:pPr>
            <a:r>
              <a:rPr lang="en-US" sz="2400" dirty="0">
                <a:latin typeface="Avenir Book" charset="0"/>
                <a:ea typeface="Avenir Book" charset="0"/>
                <a:cs typeface="Avenir Book" charset="0"/>
              </a:rPr>
              <a:t>Project 4: </a:t>
            </a:r>
            <a:r>
              <a:rPr lang="en-US" sz="2400" b="1" dirty="0" err="1">
                <a:latin typeface="Avenir Book" charset="0"/>
                <a:ea typeface="Avenir Book" charset="0"/>
                <a:cs typeface="Avenir Book" charset="0"/>
              </a:rPr>
              <a:t>IoT</a:t>
            </a:r>
            <a:r>
              <a:rPr lang="en-US" sz="2400" b="1" dirty="0">
                <a:latin typeface="Avenir Book" charset="0"/>
                <a:ea typeface="Avenir Book" charset="0"/>
                <a:cs typeface="Avenir Book" charset="0"/>
              </a:rPr>
              <a:t>-enabled peer-to-peer energy trading </a:t>
            </a:r>
            <a:r>
              <a:rPr lang="en-US" sz="2400" dirty="0">
                <a:latin typeface="Avenir Book" charset="0"/>
                <a:ea typeface="Avenir Book" charset="0"/>
                <a:cs typeface="Avenir Book" charset="0"/>
              </a:rPr>
              <a:t> </a:t>
            </a:r>
            <a:br>
              <a:rPr lang="en-US" sz="2400" dirty="0">
                <a:latin typeface="Avenir Book" charset="0"/>
                <a:ea typeface="Avenir Book" charset="0"/>
                <a:cs typeface="Avenir Book" charset="0"/>
              </a:rPr>
            </a:br>
            <a:r>
              <a:rPr lang="en-US" sz="1800" dirty="0">
                <a:latin typeface="Avenir Book" charset="0"/>
                <a:ea typeface="Avenir Book" charset="0"/>
                <a:cs typeface="Avenir Book" charset="0"/>
              </a:rPr>
              <a:t>REU Students: </a:t>
            </a:r>
            <a:r>
              <a:rPr lang="en-US" sz="1800" b="1" dirty="0">
                <a:latin typeface="Avenir Book" charset="0"/>
                <a:ea typeface="Avenir Book" charset="0"/>
                <a:cs typeface="Avenir Book" charset="0"/>
              </a:rPr>
              <a:t>Eric Elliott &amp; Nicholas </a:t>
            </a:r>
            <a:r>
              <a:rPr lang="en-US" sz="1800" b="1" dirty="0" err="1">
                <a:latin typeface="Avenir Book" charset="0"/>
                <a:ea typeface="Avenir Book" charset="0"/>
                <a:cs typeface="Avenir Book" charset="0"/>
              </a:rPr>
              <a:t>Shanklin</a:t>
            </a:r>
            <a:r>
              <a:rPr lang="en-US" sz="1800" dirty="0">
                <a:latin typeface="Avenir Book" charset="0"/>
                <a:ea typeface="Avenir Book" charset="0"/>
                <a:cs typeface="Avenir Book" charset="0"/>
              </a:rPr>
              <a:t/>
            </a:r>
            <a:br>
              <a:rPr lang="en-US" sz="1800" dirty="0">
                <a:latin typeface="Avenir Book" charset="0"/>
                <a:ea typeface="Avenir Book" charset="0"/>
                <a:cs typeface="Avenir Book" charset="0"/>
              </a:rPr>
            </a:br>
            <a:r>
              <a:rPr lang="en-US" sz="1800" dirty="0">
                <a:latin typeface="Avenir Book" charset="0"/>
                <a:ea typeface="Avenir Book" charset="0"/>
                <a:cs typeface="Avenir Book" charset="0"/>
              </a:rPr>
              <a:t>Graduate mentors: </a:t>
            </a:r>
            <a:r>
              <a:rPr lang="en-US" sz="1800" b="1" spc="-50" dirty="0" err="1">
                <a:solidFill>
                  <a:srgbClr val="000000"/>
                </a:solidFill>
                <a:latin typeface="Avenir Book" charset="0"/>
                <a:ea typeface="Avenir Book" charset="0"/>
                <a:cs typeface="Avenir Book" charset="0"/>
              </a:rPr>
              <a:t>Sharare</a:t>
            </a:r>
            <a:r>
              <a:rPr lang="en-US" sz="1800" b="1" spc="-50" dirty="0">
                <a:solidFill>
                  <a:srgbClr val="000000"/>
                </a:solidFill>
                <a:latin typeface="Avenir Book" charset="0"/>
                <a:ea typeface="Avenir Book" charset="0"/>
                <a:cs typeface="Avenir Book" charset="0"/>
              </a:rPr>
              <a:t> </a:t>
            </a:r>
            <a:r>
              <a:rPr lang="en-US" sz="1800" b="1" spc="-50" dirty="0" err="1">
                <a:solidFill>
                  <a:srgbClr val="000000"/>
                </a:solidFill>
                <a:latin typeface="Avenir Book" charset="0"/>
                <a:ea typeface="Avenir Book" charset="0"/>
                <a:cs typeface="Avenir Book" charset="0"/>
              </a:rPr>
              <a:t>Zehtabian</a:t>
            </a:r>
            <a:r>
              <a:rPr lang="en-US" sz="1800" b="1" spc="-50" dirty="0">
                <a:solidFill>
                  <a:srgbClr val="000000"/>
                </a:solidFill>
                <a:latin typeface="Avenir Book" charset="0"/>
                <a:ea typeface="Avenir Book" charset="0"/>
                <a:cs typeface="Avenir Book" charset="0"/>
              </a:rPr>
              <a:t/>
            </a:r>
            <a:br>
              <a:rPr lang="en-US" sz="1800" b="1" spc="-50" dirty="0">
                <a:solidFill>
                  <a:srgbClr val="000000"/>
                </a:solidFill>
                <a:latin typeface="Avenir Book" charset="0"/>
                <a:ea typeface="Avenir Book" charset="0"/>
                <a:cs typeface="Avenir Book" charset="0"/>
              </a:rPr>
            </a:br>
            <a:r>
              <a:rPr lang="en-US" sz="1800" spc="-50" dirty="0">
                <a:solidFill>
                  <a:srgbClr val="000000"/>
                </a:solidFill>
                <a:latin typeface="Avenir Book" charset="0"/>
                <a:ea typeface="Avenir Book" charset="0"/>
                <a:cs typeface="Avenir Book" charset="0"/>
              </a:rPr>
              <a:t>Faculty mentor(s): </a:t>
            </a:r>
            <a:r>
              <a:rPr lang="en-US" sz="1800" b="1" spc="-50" dirty="0" err="1">
                <a:solidFill>
                  <a:srgbClr val="000000"/>
                </a:solidFill>
                <a:latin typeface="Avenir Book" charset="0"/>
                <a:ea typeface="Avenir Book" charset="0"/>
                <a:cs typeface="Avenir Book" charset="0"/>
              </a:rPr>
              <a:t>Qun</a:t>
            </a:r>
            <a:r>
              <a:rPr lang="en-US" sz="1800" b="1" spc="-50" dirty="0">
                <a:solidFill>
                  <a:srgbClr val="000000"/>
                </a:solidFill>
                <a:latin typeface="Avenir Book" charset="0"/>
                <a:ea typeface="Avenir Book" charset="0"/>
                <a:cs typeface="Avenir Book" charset="0"/>
              </a:rPr>
              <a:t> Zhou &amp; </a:t>
            </a:r>
            <a:r>
              <a:rPr lang="en-US" sz="1800" b="1" spc="-50" dirty="0" err="1">
                <a:solidFill>
                  <a:srgbClr val="000000"/>
                </a:solidFill>
                <a:latin typeface="Avenir Book" charset="0"/>
                <a:ea typeface="Avenir Book" charset="0"/>
                <a:cs typeface="Avenir Book" charset="0"/>
              </a:rPr>
              <a:t>Damla</a:t>
            </a:r>
            <a:r>
              <a:rPr lang="en-US" sz="1800" b="1" spc="-50" dirty="0">
                <a:solidFill>
                  <a:srgbClr val="000000"/>
                </a:solidFill>
                <a:latin typeface="Avenir Book" charset="0"/>
                <a:ea typeface="Avenir Book" charset="0"/>
                <a:cs typeface="Avenir Book" charset="0"/>
              </a:rPr>
              <a:t> </a:t>
            </a:r>
            <a:r>
              <a:rPr lang="en-US" sz="1800" b="1" spc="-50" dirty="0" err="1">
                <a:solidFill>
                  <a:srgbClr val="000000"/>
                </a:solidFill>
                <a:latin typeface="Avenir Book" charset="0"/>
                <a:ea typeface="Avenir Book" charset="0"/>
                <a:cs typeface="Avenir Book" charset="0"/>
              </a:rPr>
              <a:t>Turgut</a:t>
            </a:r>
            <a:endParaRPr lang="en-US" sz="1800" b="1" dirty="0">
              <a:solidFill>
                <a:srgbClr val="000000"/>
              </a:solidFill>
              <a:latin typeface="Avenir Book" charset="0"/>
              <a:ea typeface="Avenir Book" charset="0"/>
              <a:cs typeface="Avenir Book" charset="0"/>
            </a:endParaRPr>
          </a:p>
        </p:txBody>
      </p:sp>
      <p:sp>
        <p:nvSpPr>
          <p:cNvPr id="10" name="Content Placeholder 2">
            <a:extLst>
              <a:ext uri="{FF2B5EF4-FFF2-40B4-BE49-F238E27FC236}">
                <a16:creationId xmlns="" xmlns:a16="http://schemas.microsoft.com/office/drawing/2014/main" id="{E8E1FFE2-A4DE-B24E-A116-7001E66A36DA}"/>
              </a:ext>
            </a:extLst>
          </p:cNvPr>
          <p:cNvSpPr txBox="1">
            <a:spLocks noGrp="1"/>
          </p:cNvSpPr>
          <p:nvPr>
            <p:ph type="body" idx="1"/>
          </p:nvPr>
        </p:nvSpPr>
        <p:spPr>
          <a:xfrm>
            <a:off x="267203" y="1814051"/>
            <a:ext cx="8218487" cy="4341813"/>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1900" b="1" dirty="0">
                <a:solidFill>
                  <a:srgbClr val="000000"/>
                </a:solidFill>
                <a:latin typeface="Avenir Book" charset="0"/>
                <a:ea typeface="Avenir Book" charset="0"/>
                <a:cs typeface="Avenir Book" charset="0"/>
              </a:rPr>
              <a:t>Week 3: June </a:t>
            </a:r>
            <a:r>
              <a:rPr lang="en-US" sz="1900" b="1" dirty="0" smtClean="0">
                <a:solidFill>
                  <a:srgbClr val="000000"/>
                </a:solidFill>
                <a:latin typeface="Avenir Book" charset="0"/>
                <a:ea typeface="Avenir Book" charset="0"/>
                <a:cs typeface="Avenir Book" charset="0"/>
              </a:rPr>
              <a:t>17</a:t>
            </a:r>
            <a:r>
              <a:rPr lang="en-US" sz="1900" b="1" baseline="30000" dirty="0" smtClean="0">
                <a:solidFill>
                  <a:srgbClr val="000000"/>
                </a:solidFill>
                <a:latin typeface="Avenir Book" charset="0"/>
                <a:ea typeface="Avenir Book" charset="0"/>
                <a:cs typeface="Avenir Book" charset="0"/>
              </a:rPr>
              <a:t>th</a:t>
            </a:r>
            <a:r>
              <a:rPr lang="en-US" sz="1900" b="1" dirty="0">
                <a:solidFill>
                  <a:srgbClr val="000000"/>
                </a:solidFill>
                <a:latin typeface="Avenir Book" charset="0"/>
                <a:ea typeface="Avenir Book" charset="0"/>
                <a:cs typeface="Avenir Book" charset="0"/>
              </a:rPr>
              <a:t>, 2019 — June </a:t>
            </a:r>
            <a:r>
              <a:rPr lang="en-US" sz="1900" b="1" dirty="0" smtClean="0">
                <a:solidFill>
                  <a:srgbClr val="000000"/>
                </a:solidFill>
                <a:latin typeface="Avenir Book" charset="0"/>
                <a:ea typeface="Avenir Book" charset="0"/>
                <a:cs typeface="Avenir Book" charset="0"/>
              </a:rPr>
              <a:t>21</a:t>
            </a:r>
            <a:r>
              <a:rPr lang="en-US" sz="1900" b="1" baseline="30000" dirty="0" smtClean="0">
                <a:solidFill>
                  <a:srgbClr val="000000"/>
                </a:solidFill>
                <a:latin typeface="Avenir Book" charset="0"/>
                <a:ea typeface="Avenir Book" charset="0"/>
                <a:cs typeface="Avenir Book" charset="0"/>
              </a:rPr>
              <a:t>st</a:t>
            </a:r>
            <a:r>
              <a:rPr lang="en-US" sz="1900" b="1" dirty="0" smtClean="0">
                <a:solidFill>
                  <a:srgbClr val="000000"/>
                </a:solidFill>
                <a:latin typeface="Avenir Book" charset="0"/>
                <a:ea typeface="Avenir Book" charset="0"/>
                <a:cs typeface="Avenir Book" charset="0"/>
              </a:rPr>
              <a:t>, </a:t>
            </a:r>
            <a:r>
              <a:rPr lang="en-US" sz="1900" b="1" dirty="0">
                <a:solidFill>
                  <a:srgbClr val="000000"/>
                </a:solidFill>
                <a:latin typeface="Avenir Book" charset="0"/>
                <a:ea typeface="Avenir Book" charset="0"/>
                <a:cs typeface="Avenir Book" charset="0"/>
              </a:rPr>
              <a:t>2019</a:t>
            </a:r>
            <a:endParaRPr lang="en-US" sz="1900" i="1" dirty="0">
              <a:solidFill>
                <a:srgbClr val="000000"/>
              </a:solidFill>
              <a:latin typeface="Avenir Book" charset="0"/>
              <a:ea typeface="Avenir Book" charset="0"/>
              <a:cs typeface="Avenir Book" charset="0"/>
            </a:endParaRPr>
          </a:p>
          <a:p>
            <a:pPr marL="201168" lvl="1" indent="0">
              <a:buNone/>
            </a:pPr>
            <a:endParaRPr lang="en-US" sz="1050" b="1" dirty="0">
              <a:solidFill>
                <a:srgbClr val="000000"/>
              </a:solidFill>
              <a:latin typeface="Avenir Book" charset="0"/>
              <a:ea typeface="Avenir Book" charset="0"/>
              <a:cs typeface="Avenir Book" charset="0"/>
            </a:endParaRPr>
          </a:p>
          <a:p>
            <a:pPr marL="201168" lvl="1" indent="0">
              <a:buNone/>
            </a:pPr>
            <a:r>
              <a:rPr lang="en-US" b="1" dirty="0">
                <a:solidFill>
                  <a:srgbClr val="000000"/>
                </a:solidFill>
                <a:latin typeface="Avenir Book" charset="0"/>
                <a:ea typeface="Avenir Book" charset="0"/>
                <a:cs typeface="Avenir Book" charset="0"/>
              </a:rPr>
              <a:t>Accomplishments</a:t>
            </a:r>
          </a:p>
          <a:p>
            <a:pPr lvl="1"/>
            <a:r>
              <a:rPr lang="en-US" dirty="0" smtClean="0">
                <a:solidFill>
                  <a:srgbClr val="000000"/>
                </a:solidFill>
                <a:latin typeface="Avenir Book" charset="0"/>
                <a:ea typeface="Avenir Book" charset="0"/>
                <a:cs typeface="Avenir Book" charset="0"/>
              </a:rPr>
              <a:t>Implemented slightly more realistic user behavior in the simulation, specifically when purchasing electricity — added a more realistic pricing model for electricity as well</a:t>
            </a:r>
          </a:p>
          <a:p>
            <a:pPr lvl="1"/>
            <a:r>
              <a:rPr lang="en-US" dirty="0" smtClean="0">
                <a:solidFill>
                  <a:srgbClr val="000000"/>
                </a:solidFill>
                <a:latin typeface="Avenir Book" charset="0"/>
                <a:ea typeface="Avenir Book" charset="0"/>
                <a:cs typeface="Avenir Book" charset="0"/>
              </a:rPr>
              <a:t>Met with Dr. Zhou, plan to adapt the simulation into a web application for energy trading</a:t>
            </a:r>
            <a:endParaRPr lang="en-US" dirty="0" smtClean="0">
              <a:solidFill>
                <a:srgbClr val="000000"/>
              </a:solidFill>
              <a:latin typeface="Avenir Book" charset="0"/>
              <a:ea typeface="Avenir Book" charset="0"/>
              <a:cs typeface="Avenir Book" charset="0"/>
            </a:endParaRPr>
          </a:p>
          <a:p>
            <a:pPr lvl="1"/>
            <a:r>
              <a:rPr lang="en-US" dirty="0" smtClean="0">
                <a:solidFill>
                  <a:srgbClr val="000000"/>
                </a:solidFill>
                <a:latin typeface="Avenir Book" charset="0"/>
                <a:ea typeface="Avenir Book" charset="0"/>
                <a:cs typeface="Avenir Book" charset="0"/>
              </a:rPr>
              <a:t>Began creating front-end user interface for actual users of the energy trading platform </a:t>
            </a:r>
            <a:endParaRPr lang="en-US" dirty="0" smtClean="0">
              <a:solidFill>
                <a:srgbClr val="000000"/>
              </a:solidFill>
              <a:latin typeface="Avenir Book" charset="0"/>
              <a:ea typeface="Avenir Book" charset="0"/>
              <a:cs typeface="Avenir Book" charset="0"/>
            </a:endParaRPr>
          </a:p>
          <a:p>
            <a:pPr marL="201168" lvl="1" indent="0">
              <a:buNone/>
            </a:pPr>
            <a:r>
              <a:rPr lang="en-US" b="1" dirty="0" smtClean="0">
                <a:solidFill>
                  <a:srgbClr val="000000"/>
                </a:solidFill>
                <a:latin typeface="Avenir Book" charset="0"/>
                <a:ea typeface="Avenir Book" charset="0"/>
                <a:cs typeface="Avenir Book" charset="0"/>
              </a:rPr>
              <a:t>Problem </a:t>
            </a:r>
            <a:r>
              <a:rPr lang="en-US" b="1" dirty="0">
                <a:solidFill>
                  <a:srgbClr val="000000"/>
                </a:solidFill>
                <a:latin typeface="Avenir Book" charset="0"/>
                <a:ea typeface="Avenir Book" charset="0"/>
                <a:cs typeface="Avenir Book" charset="0"/>
              </a:rPr>
              <a:t>&amp; Solutions</a:t>
            </a:r>
          </a:p>
          <a:p>
            <a:pPr lvl="1"/>
            <a:r>
              <a:rPr lang="en-US" dirty="0" smtClean="0">
                <a:solidFill>
                  <a:srgbClr val="000000"/>
                </a:solidFill>
                <a:latin typeface="Avenir Book" charset="0"/>
                <a:ea typeface="Avenir Book" charset="0"/>
                <a:cs typeface="Avenir Book" charset="0"/>
              </a:rPr>
              <a:t>When creating the backend for the energy trading platform, the Django framework was initially used, but the decision was later made to use Flask, which seems easier to use for the purposes of this application</a:t>
            </a:r>
          </a:p>
          <a:p>
            <a:pPr lvl="1"/>
            <a:r>
              <a:rPr lang="en-US" dirty="0" smtClean="0">
                <a:solidFill>
                  <a:srgbClr val="000000"/>
                </a:solidFill>
                <a:latin typeface="Avenir Book" charset="0"/>
                <a:ea typeface="Avenir Book" charset="0"/>
                <a:cs typeface="Avenir Book" charset="0"/>
              </a:rPr>
              <a:t>Web development in general can be frustrating, and there have been no shortage of bugs so far in developing the platform</a:t>
            </a:r>
            <a:endParaRPr lang="en-US" dirty="0">
              <a:solidFill>
                <a:srgbClr val="000000"/>
              </a:solidFill>
              <a:latin typeface="Avenir Book" charset="0"/>
              <a:ea typeface="Avenir Book" charset="0"/>
              <a:cs typeface="Avenir Book" charset="0"/>
            </a:endParaRPr>
          </a:p>
          <a:p>
            <a:pPr marL="201168" lvl="1" indent="0">
              <a:buNone/>
            </a:pPr>
            <a:r>
              <a:rPr lang="en-US" b="1" dirty="0">
                <a:solidFill>
                  <a:srgbClr val="000000"/>
                </a:solidFill>
                <a:latin typeface="Avenir Book" charset="0"/>
                <a:ea typeface="Avenir Book" charset="0"/>
                <a:cs typeface="Avenir Book" charset="0"/>
              </a:rPr>
              <a:t>Plans for next week</a:t>
            </a:r>
          </a:p>
          <a:p>
            <a:pPr lvl="1"/>
            <a:r>
              <a:rPr lang="en-US" dirty="0" smtClean="0">
                <a:solidFill>
                  <a:srgbClr val="000000"/>
                </a:solidFill>
                <a:latin typeface="Avenir Book" charset="0"/>
                <a:ea typeface="Avenir Book" charset="0"/>
                <a:cs typeface="Avenir Book" charset="0"/>
              </a:rPr>
              <a:t>Continue building the energy trading platform, and learn more about integrating the Flask backend with the React frontend</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612" y="912380"/>
            <a:ext cx="1899425" cy="1255401"/>
          </a:xfrm>
          <a:prstGeom prst="rect">
            <a:avLst/>
          </a:prstGeom>
          <a:ln>
            <a:solidFill>
              <a:schemeClr val="accent1"/>
            </a:solidFill>
          </a:ln>
        </p:spPr>
      </p:pic>
    </p:spTree>
    <p:extLst>
      <p:ext uri="{BB962C8B-B14F-4D97-AF65-F5344CB8AC3E}">
        <p14:creationId xmlns:p14="http://schemas.microsoft.com/office/powerpoint/2010/main" val="4227083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9872</TotalTime>
  <Words>162</Words>
  <Application>Microsoft Macintosh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Avenir Book</vt:lpstr>
      <vt:lpstr>Calibri</vt:lpstr>
      <vt:lpstr>Helvetica Neue</vt:lpstr>
      <vt:lpstr>Arial</vt:lpstr>
      <vt:lpstr>Office Theme</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(IoT) Demos</dc:title>
  <dc:creator>Jun Xu</dc:creator>
  <cp:lastModifiedBy>Elliott, Eric</cp:lastModifiedBy>
  <cp:revision>156</cp:revision>
  <dcterms:modified xsi:type="dcterms:W3CDTF">2019-06-20T18:36:39Z</dcterms:modified>
</cp:coreProperties>
</file>