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334" r:id="rId2"/>
    <p:sldId id="337" r:id="rId3"/>
    <p:sldId id="335" r:id="rId4"/>
    <p:sldId id="336" r:id="rId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65"/>
    <p:restoredTop sz="78411" autoAdjust="0"/>
  </p:normalViewPr>
  <p:slideViewPr>
    <p:cSldViewPr snapToGrid="0" snapToObjects="1">
      <p:cViewPr varScale="1">
        <p:scale>
          <a:sx n="57" d="100"/>
          <a:sy n="57" d="100"/>
        </p:scale>
        <p:origin x="1278"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28381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594" marR="0" lvl="0" indent="-50799"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783" marR="0" lvl="1" indent="-76198"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2971" marR="0" lvl="2" indent="-101597"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160" marR="0" lvl="3"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349" marR="0" lvl="4"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76913" y="6567985"/>
            <a:ext cx="551737" cy="281208"/>
          </a:xfrm>
          <a:prstGeom prst="rect">
            <a:avLst/>
          </a:prstGeom>
          <a:noFill/>
          <a:ln>
            <a:noFill/>
          </a:ln>
        </p:spPr>
        <p:txBody>
          <a:bodyPr lIns="91425" tIns="45700" rIns="91425" bIns="45700" anchor="ctr" anchorCtr="0">
            <a:noAutofit/>
          </a:bodyPr>
          <a:lstStyle/>
          <a:p>
            <a:pPr>
              <a:buSzPct val="25000"/>
            </a:pPr>
            <a:fld id="{00000000-1234-1234-1234-123412341234}" type="slidenum">
              <a:rPr lang="en-US" sz="1300" smtClean="0">
                <a:solidFill>
                  <a:schemeClr val="lt1"/>
                </a:solidFill>
                <a:latin typeface="Helvetica Neue"/>
                <a:ea typeface="Helvetica Neue"/>
                <a:cs typeface="Helvetica Neue"/>
                <a:sym typeface="Helvetica Neue"/>
              </a:rPr>
              <a:pPr>
                <a:buSzPct val="25000"/>
              </a:pPr>
              <a:t>‹#›</a:t>
            </a:fld>
            <a:endParaRPr lang="en-US" sz="1300">
              <a:solidFill>
                <a:schemeClr val="lt1"/>
              </a:solidFill>
              <a:latin typeface="Helvetica Neue"/>
              <a:ea typeface="Helvetica Neue"/>
              <a:cs typeface="Helvetica Neue"/>
              <a:sym typeface="Helvetica Neue"/>
            </a:endParaRPr>
          </a:p>
        </p:txBody>
      </p:sp>
      <p:pic>
        <p:nvPicPr>
          <p:cNvPr id="7" name="Picture 6">
            <a:extLst>
              <a:ext uri="{FF2B5EF4-FFF2-40B4-BE49-F238E27FC236}">
                <a16:creationId xmlns:a16="http://schemas.microsoft.com/office/drawing/2014/main" id="{0467FEB2-F0B3-2D4A-85AC-F497B87511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5950864"/>
            <a:ext cx="901921" cy="9071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3887" y="1709743"/>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60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23887" y="4589468"/>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Helvetica Neue"/>
                <a:ea typeface="Helvetica Neue"/>
                <a:cs typeface="Helvetica Neue"/>
                <a:sym typeface="Helvetica Neue"/>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Helvetica Neue"/>
                <a:ea typeface="Helvetica Neue"/>
                <a:cs typeface="Helvetica Neue"/>
                <a:sym typeface="Helvetica Neue"/>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Helvetica Neue"/>
                <a:ea typeface="Helvetica Neue"/>
                <a:cs typeface="Helvetica Neue"/>
                <a:sym typeface="Helvetica Neue"/>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629842"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189"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377"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566"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754"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5943"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29842" y="2505075"/>
            <a:ext cx="3868340" cy="3684588"/>
          </a:xfrm>
          <a:prstGeom prst="rect">
            <a:avLst/>
          </a:prstGeom>
          <a:noFill/>
          <a:ln>
            <a:noFill/>
          </a:ln>
        </p:spPr>
        <p:txBody>
          <a:bodyPr lIns="91425" tIns="91425" rIns="91425" bIns="91425" anchor="t" anchorCtr="0"/>
          <a:lstStyle>
            <a:lvl1pPr marL="228594" marR="0" lvl="0" indent="-50799"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783" marR="0" lvl="1" indent="-76198"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2971" marR="0" lvl="2" indent="-101597"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160" marR="0" lvl="3"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349" marR="0" lvl="4"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Helvetica Neue"/>
                <a:ea typeface="Helvetica Neue"/>
                <a:cs typeface="Helvetica Neue"/>
                <a:sym typeface="Helvetica Neue"/>
              </a:defRPr>
            </a:lvl1pPr>
            <a:lvl2pPr marL="457189" marR="0" lvl="1" indent="0" algn="l" rtl="0">
              <a:lnSpc>
                <a:spcPct val="90000"/>
              </a:lnSpc>
              <a:spcBef>
                <a:spcPts val="500"/>
              </a:spcBef>
              <a:buClr>
                <a:schemeClr val="dk1"/>
              </a:buClr>
              <a:buFont typeface="Arial"/>
              <a:buNone/>
              <a:defRPr sz="2000" b="1" i="0" u="none" strike="noStrike" cap="none">
                <a:solidFill>
                  <a:schemeClr val="dk1"/>
                </a:solidFill>
                <a:latin typeface="Helvetica Neue"/>
                <a:ea typeface="Helvetica Neue"/>
                <a:cs typeface="Helvetica Neue"/>
                <a:sym typeface="Helvetica Neue"/>
              </a:defRPr>
            </a:lvl2pPr>
            <a:lvl3pPr marL="914377" marR="0" lvl="2" indent="0" algn="l" rtl="0">
              <a:lnSpc>
                <a:spcPct val="90000"/>
              </a:lnSpc>
              <a:spcBef>
                <a:spcPts val="500"/>
              </a:spcBef>
              <a:buClr>
                <a:schemeClr val="dk1"/>
              </a:buClr>
              <a:buFont typeface="Arial"/>
              <a:buNone/>
              <a:defRPr sz="1800" b="1" i="0" u="none" strike="noStrike" cap="none">
                <a:solidFill>
                  <a:schemeClr val="dk1"/>
                </a:solidFill>
                <a:latin typeface="Helvetica Neue"/>
                <a:ea typeface="Helvetica Neue"/>
                <a:cs typeface="Helvetica Neue"/>
                <a:sym typeface="Helvetica Neue"/>
              </a:defRPr>
            </a:lvl3pPr>
            <a:lvl4pPr marL="1371566" marR="0" lvl="3"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4pPr>
            <a:lvl5pPr marL="1828754" marR="0" lvl="4" indent="0" algn="l" rtl="0">
              <a:lnSpc>
                <a:spcPct val="90000"/>
              </a:lnSpc>
              <a:spcBef>
                <a:spcPts val="500"/>
              </a:spcBef>
              <a:buClr>
                <a:schemeClr val="dk1"/>
              </a:buClr>
              <a:buFont typeface="Arial"/>
              <a:buNone/>
              <a:defRPr sz="1600" b="1" i="0" u="none" strike="noStrike" cap="none">
                <a:solidFill>
                  <a:schemeClr val="dk1"/>
                </a:solidFill>
                <a:latin typeface="Helvetica Neue"/>
                <a:ea typeface="Helvetica Neue"/>
                <a:cs typeface="Helvetica Neue"/>
                <a:sym typeface="Helvetica Neue"/>
              </a:defRPr>
            </a:lvl5pPr>
            <a:lvl6pPr marL="2285943"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594" marR="0" lvl="0" indent="-50799"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783" marR="0" lvl="1" indent="-76198"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2971" marR="0" lvl="2" indent="-101597"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160" marR="0" lvl="3"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349" marR="0" lvl="4"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4"/>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594" marR="0" lvl="0" indent="-25399" algn="l" rtl="0">
              <a:lnSpc>
                <a:spcPct val="90000"/>
              </a:lnSpc>
              <a:spcBef>
                <a:spcPts val="100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1pPr>
            <a:lvl2pPr marL="685783" marR="0" lvl="1" indent="-50799" algn="l" rtl="0">
              <a:lnSpc>
                <a:spcPct val="90000"/>
              </a:lnSpc>
              <a:spcBef>
                <a:spcPts val="5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2pPr>
            <a:lvl3pPr marL="1142971" marR="0" lvl="2" indent="-76198"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3pPr>
            <a:lvl4pPr marL="1600160" marR="0" lvl="3" indent="-101597"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4pPr>
            <a:lvl5pPr marL="2057349" marR="0" lvl="4" indent="-101597"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5pPr>
            <a:lvl6pPr marL="2514537" marR="0" lvl="5" indent="-101597"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4" marR="0" lvl="7" indent="-101597"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189"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377"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566"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754"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5943"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4"/>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Helvetica Neue"/>
              <a:buNone/>
              <a:defRPr sz="32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Helvetica Neue"/>
                <a:ea typeface="Helvetica Neue"/>
                <a:cs typeface="Helvetica Neue"/>
                <a:sym typeface="Helvetica Neue"/>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Helvetica Neue"/>
                <a:ea typeface="Helvetica Neue"/>
                <a:cs typeface="Helvetica Neue"/>
                <a:sym typeface="Helvetica Neue"/>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Helvetica Neue"/>
                <a:ea typeface="Helvetica Neue"/>
                <a:cs typeface="Helvetica Neue"/>
                <a:sym typeface="Helvetica Neue"/>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Helvetica Neue"/>
                <a:ea typeface="Helvetica Neue"/>
                <a:cs typeface="Helvetica Neue"/>
                <a:sym typeface="Helvetica Neue"/>
              </a:defRPr>
            </a:lvl1pPr>
            <a:lvl2pPr marL="457189" marR="0" lvl="1" indent="0" algn="l" rtl="0">
              <a:lnSpc>
                <a:spcPct val="90000"/>
              </a:lnSpc>
              <a:spcBef>
                <a:spcPts val="500"/>
              </a:spcBef>
              <a:buClr>
                <a:schemeClr val="dk1"/>
              </a:buClr>
              <a:buFont typeface="Arial"/>
              <a:buNone/>
              <a:defRPr sz="1400" b="0" i="0" u="none" strike="noStrike" cap="none">
                <a:solidFill>
                  <a:schemeClr val="dk1"/>
                </a:solidFill>
                <a:latin typeface="Helvetica Neue"/>
                <a:ea typeface="Helvetica Neue"/>
                <a:cs typeface="Helvetica Neue"/>
                <a:sym typeface="Helvetica Neue"/>
              </a:defRPr>
            </a:lvl2pPr>
            <a:lvl3pPr marL="914377" marR="0" lvl="2" indent="0" algn="l" rtl="0">
              <a:lnSpc>
                <a:spcPct val="90000"/>
              </a:lnSpc>
              <a:spcBef>
                <a:spcPts val="50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3pPr>
            <a:lvl4pPr marL="1371566" marR="0" lvl="3"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4pPr>
            <a:lvl5pPr marL="1828754" marR="0" lvl="4" indent="0" algn="l" rtl="0">
              <a:lnSpc>
                <a:spcPct val="90000"/>
              </a:lnSpc>
              <a:spcBef>
                <a:spcPts val="500"/>
              </a:spcBef>
              <a:buClr>
                <a:schemeClr val="dk1"/>
              </a:buClr>
              <a:buFont typeface="Arial"/>
              <a:buNone/>
              <a:defRPr sz="1000" b="0" i="0" u="none" strike="noStrike" cap="none">
                <a:solidFill>
                  <a:schemeClr val="dk1"/>
                </a:solidFill>
                <a:latin typeface="Helvetica Neue"/>
                <a:ea typeface="Helvetica Neue"/>
                <a:cs typeface="Helvetica Neue"/>
                <a:sym typeface="Helvetica Neue"/>
              </a:defRPr>
            </a:lvl5pPr>
            <a:lvl6pPr marL="2285943"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594" marR="0" lvl="0" indent="-50799"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783" marR="0" lvl="1" indent="-76198"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2971" marR="0" lvl="2" indent="-101597"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160" marR="0" lvl="3"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349" marR="0" lvl="4"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8"/>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3"/>
            <a:ext cx="5811838" cy="5800725"/>
          </a:xfrm>
          <a:prstGeom prst="rect">
            <a:avLst/>
          </a:prstGeom>
          <a:noFill/>
          <a:ln>
            <a:noFill/>
          </a:ln>
        </p:spPr>
        <p:txBody>
          <a:bodyPr lIns="91425" tIns="91425" rIns="91425" bIns="91425" anchor="t" anchorCtr="0"/>
          <a:lstStyle>
            <a:lvl1pPr marL="228594" marR="0" lvl="0" indent="-50799"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783" marR="0" lvl="1" indent="-76198"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2971" marR="0" lvl="2" indent="-101597"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160" marR="0" lvl="3"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349" marR="0" lvl="4" indent="-114297"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537" marR="0" lvl="5"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628651" y="6513921"/>
            <a:ext cx="4909025" cy="207554"/>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userDrawn="1"/>
        </p:nvSpPr>
        <p:spPr>
          <a:xfrm>
            <a:off x="0" y="6567985"/>
            <a:ext cx="9144000" cy="290014"/>
          </a:xfrm>
          <a:prstGeom prst="rect">
            <a:avLst/>
          </a:prstGeom>
          <a:solidFill>
            <a:srgbClr val="FFCA2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 name="Shape 11"/>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Helvetica Neue"/>
                <a:ea typeface="Helvetica Neue"/>
                <a:cs typeface="Helvetica Neue"/>
                <a:sym typeface="Helvetica Neue"/>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dt" idx="10"/>
          </p:nvPr>
        </p:nvSpPr>
        <p:spPr>
          <a:xfrm>
            <a:off x="628651" y="6567985"/>
            <a:ext cx="1914368" cy="272922"/>
          </a:xfrm>
          <a:prstGeom prst="rect">
            <a:avLst/>
          </a:prstGeom>
          <a:noFill/>
          <a:ln>
            <a:noFill/>
          </a:ln>
        </p:spPr>
        <p:txBody>
          <a:bodyPr lIns="91425" tIns="91425" rIns="91425" bIns="91425" anchor="ctr" anchorCtr="0"/>
          <a:lstStyle>
            <a:lvl1pPr marL="0" marR="0" lvl="0" indent="0" algn="l" rtl="0">
              <a:spcBef>
                <a:spcPts val="0"/>
              </a:spcBef>
              <a:buNone/>
              <a:defRPr sz="951" b="0" i="0" u="none" strike="noStrike" cap="none">
                <a:solidFill>
                  <a:schemeClr val="lt1"/>
                </a:solidFill>
                <a:latin typeface="Helvetica Neue"/>
                <a:ea typeface="Helvetica Neue"/>
                <a:cs typeface="Helvetica Neue"/>
                <a:sym typeface="Helvetica Neue"/>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is-IS" dirty="0"/>
          </a:p>
        </p:txBody>
      </p:sp>
      <p:sp>
        <p:nvSpPr>
          <p:cNvPr id="14" name="Shape 14"/>
          <p:cNvSpPr txBox="1">
            <a:spLocks noGrp="1"/>
          </p:cNvSpPr>
          <p:nvPr>
            <p:ph type="sldNum" idx="12"/>
          </p:nvPr>
        </p:nvSpPr>
        <p:spPr>
          <a:xfrm>
            <a:off x="2" y="6567985"/>
            <a:ext cx="628649" cy="281208"/>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300" smtClean="0">
                <a:solidFill>
                  <a:schemeClr val="lt1"/>
                </a:solidFill>
                <a:latin typeface="Helvetica Neue"/>
                <a:ea typeface="Helvetica Neue"/>
                <a:cs typeface="Helvetica Neue"/>
                <a:sym typeface="Helvetica Neue"/>
              </a:rPr>
              <a:pPr algn="r">
                <a:buSzPct val="25000"/>
              </a:pPr>
              <a:t>‹#›</a:t>
            </a:fld>
            <a:endParaRPr lang="en-US" sz="1300">
              <a:solidFill>
                <a:schemeClr val="lt1"/>
              </a:solidFill>
              <a:latin typeface="Helvetica Neue"/>
              <a:ea typeface="Helvetica Neue"/>
              <a:cs typeface="Helvetica Neue"/>
              <a:sym typeface="Helvetica Neue"/>
            </a:endParaRPr>
          </a:p>
        </p:txBody>
      </p:sp>
      <p:pic>
        <p:nvPicPr>
          <p:cNvPr id="15" name="Shape 15"/>
          <p:cNvPicPr preferRelativeResize="0"/>
          <p:nvPr/>
        </p:nvPicPr>
        <p:blipFill rotWithShape="1">
          <a:blip r:embed="rId10">
            <a:alphaModFix/>
          </a:blip>
          <a:srcRect/>
          <a:stretch/>
        </p:blipFill>
        <p:spPr>
          <a:xfrm>
            <a:off x="8416055" y="6087030"/>
            <a:ext cx="571343" cy="770968"/>
          </a:xfrm>
          <a:prstGeom prst="rect">
            <a:avLst/>
          </a:prstGeom>
          <a:noFill/>
          <a:ln>
            <a:noFill/>
          </a:ln>
        </p:spPr>
      </p:pic>
      <p:sp>
        <p:nvSpPr>
          <p:cNvPr id="9" name="TextBox 8"/>
          <p:cNvSpPr txBox="1"/>
          <p:nvPr userDrawn="1"/>
        </p:nvSpPr>
        <p:spPr>
          <a:xfrm>
            <a:off x="1917688" y="6552680"/>
            <a:ext cx="4876874" cy="307777"/>
          </a:xfrm>
          <a:prstGeom prst="rect">
            <a:avLst/>
          </a:prstGeom>
          <a:no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NSF REU Research Experience on Internet of Things 2019</a:t>
            </a: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B28CCE-A2DE-B744-BF7A-42190089C624}"/>
              </a:ext>
            </a:extLst>
          </p:cNvPr>
          <p:cNvSpPr txBox="1">
            <a:spLocks/>
          </p:cNvSpPr>
          <p:nvPr/>
        </p:nvSpPr>
        <p:spPr>
          <a:xfrm>
            <a:off x="203198" y="64171"/>
            <a:ext cx="8940806" cy="2120229"/>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spcBef>
                <a:spcPts val="1200"/>
              </a:spcBef>
            </a:pPr>
            <a:r>
              <a:rPr lang="en-US" sz="2000" dirty="0"/>
              <a:t>Project #6: Processing data from a visual IoT sensor of Fluid/Structure interactions with Machine Learning</a:t>
            </a:r>
            <a:br>
              <a:rPr lang="en-US" sz="2000" dirty="0"/>
            </a:br>
            <a:br>
              <a:rPr lang="en-US" sz="2000" dirty="0"/>
            </a:br>
            <a:r>
              <a:rPr lang="en-US" sz="1800" dirty="0"/>
              <a:t>REU Students: </a:t>
            </a:r>
            <a:r>
              <a:rPr lang="en-US" sz="1800" b="1" dirty="0"/>
              <a:t>Alexis Downing and Pete </a:t>
            </a:r>
            <a:r>
              <a:rPr lang="en-US" sz="1800" b="1" dirty="0" err="1"/>
              <a:t>Orkweha</a:t>
            </a:r>
            <a:endParaRPr lang="en-US" sz="1800" b="1" dirty="0"/>
          </a:p>
          <a:p>
            <a:pPr>
              <a:spcBef>
                <a:spcPts val="1200"/>
              </a:spcBef>
            </a:pPr>
            <a:r>
              <a:rPr lang="en-US" sz="1800" spc="-51" dirty="0">
                <a:solidFill>
                  <a:srgbClr val="000000"/>
                </a:solidFill>
              </a:rPr>
              <a:t>Graduate mentor(s):</a:t>
            </a:r>
            <a:r>
              <a:rPr lang="en-US" sz="1800" b="1" spc="-51" dirty="0" err="1">
                <a:solidFill>
                  <a:srgbClr val="000000"/>
                </a:solidFill>
              </a:rPr>
              <a:t>Safa</a:t>
            </a:r>
            <a:r>
              <a:rPr lang="en-US" sz="1800" b="1" spc="-51" dirty="0">
                <a:solidFill>
                  <a:srgbClr val="000000"/>
                </a:solidFill>
              </a:rPr>
              <a:t> </a:t>
            </a:r>
            <a:r>
              <a:rPr lang="en-US" sz="1800" b="1" spc="-51" dirty="0" err="1">
                <a:solidFill>
                  <a:srgbClr val="000000"/>
                </a:solidFill>
              </a:rPr>
              <a:t>Bacanli</a:t>
            </a:r>
            <a:r>
              <a:rPr lang="en-US" sz="1800" b="1" spc="-51" dirty="0">
                <a:solidFill>
                  <a:srgbClr val="000000"/>
                </a:solidFill>
              </a:rPr>
              <a:t> and </a:t>
            </a:r>
            <a:r>
              <a:rPr lang="en-US" sz="1800" b="1" spc="-51" dirty="0" err="1">
                <a:solidFill>
                  <a:srgbClr val="000000"/>
                </a:solidFill>
              </a:rPr>
              <a:t>Sharare</a:t>
            </a:r>
            <a:r>
              <a:rPr lang="en-US" sz="1800" b="1" spc="-51" dirty="0">
                <a:solidFill>
                  <a:srgbClr val="000000"/>
                </a:solidFill>
              </a:rPr>
              <a:t> </a:t>
            </a:r>
            <a:r>
              <a:rPr lang="en-US" sz="1800" b="1" spc="-51" dirty="0" err="1">
                <a:solidFill>
                  <a:srgbClr val="000000"/>
                </a:solidFill>
              </a:rPr>
              <a:t>Zehtabian</a:t>
            </a:r>
            <a:br>
              <a:rPr lang="en-US" sz="1800" b="1" spc="-51" dirty="0">
                <a:solidFill>
                  <a:srgbClr val="000000"/>
                </a:solidFill>
              </a:rPr>
            </a:br>
            <a:r>
              <a:rPr lang="en-US" sz="1800" spc="-51" dirty="0">
                <a:solidFill>
                  <a:srgbClr val="000000"/>
                </a:solidFill>
              </a:rPr>
              <a:t>Faculty mentor(s): </a:t>
            </a:r>
            <a:r>
              <a:rPr lang="en-US" sz="1800" b="1" spc="-51" dirty="0">
                <a:solidFill>
                  <a:srgbClr val="000000"/>
                </a:solidFill>
              </a:rPr>
              <a:t>Andrew Dickerson and Damla Turgut</a:t>
            </a:r>
            <a:endParaRPr lang="en-US" sz="1800" b="1" dirty="0">
              <a:solidFill>
                <a:srgbClr val="000000"/>
              </a:solidFill>
            </a:endParaRPr>
          </a:p>
        </p:txBody>
      </p:sp>
      <p:sp>
        <p:nvSpPr>
          <p:cNvPr id="10" name="Content Placeholder 2">
            <a:extLst>
              <a:ext uri="{FF2B5EF4-FFF2-40B4-BE49-F238E27FC236}">
                <a16:creationId xmlns:a16="http://schemas.microsoft.com/office/drawing/2014/main" id="{E8E1FFE2-A4DE-B24E-A116-7001E66A36DA}"/>
              </a:ext>
            </a:extLst>
          </p:cNvPr>
          <p:cNvSpPr txBox="1">
            <a:spLocks noGrp="1"/>
          </p:cNvSpPr>
          <p:nvPr>
            <p:ph type="body" idx="1"/>
          </p:nvPr>
        </p:nvSpPr>
        <p:spPr>
          <a:xfrm>
            <a:off x="722315" y="2184400"/>
            <a:ext cx="8218487" cy="4097341"/>
          </a:xfrm>
          <a:prstGeom prst="rect">
            <a:avLst/>
          </a:prstGeom>
        </p:spPr>
        <p:txBody>
          <a:bodyPr vert="horz" lIns="0" tIns="45720" rIns="0" bIns="45720" rtlCol="0" anchor="t" anchorCtr="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3" lvl="1" indent="0">
              <a:buNone/>
            </a:pPr>
            <a:r>
              <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Week #1 (May 27 – May 31, 2019) </a:t>
            </a:r>
            <a:endParaRPr lang="en-US" i="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3" lvl="1" indent="0">
              <a:buNone/>
            </a:pPr>
            <a:endPar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3" lvl="1" indent="0">
              <a:buNone/>
            </a:pPr>
            <a:r>
              <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Accomplishments:</a:t>
            </a:r>
          </a:p>
          <a:p>
            <a:pPr lvl="1"/>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Brief knowledge of Machine learning with Python training and testing Data</a:t>
            </a:r>
          </a:p>
          <a:p>
            <a:pPr lvl="1"/>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Met faculty mentors and Lab partner</a:t>
            </a:r>
          </a:p>
          <a:p>
            <a:pPr lvl="1"/>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Learning the lab and testing lab equipment </a:t>
            </a:r>
          </a:p>
          <a:p>
            <a:pPr lvl="1"/>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Initial design setup for the experiment </a:t>
            </a:r>
          </a:p>
          <a:p>
            <a:pPr lvl="1"/>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a:t>
            </a:r>
            <a:r>
              <a:rPr lang="en-US"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st</a:t>
            </a: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trial run of experiment</a:t>
            </a:r>
          </a:p>
          <a:p>
            <a:pPr lvl="1"/>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3" lvl="1" indent="0">
              <a:buNone/>
            </a:pP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3" lvl="1" indent="0">
              <a:buNone/>
            </a:pPr>
            <a:r>
              <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Problem &amp; Solutions</a:t>
            </a:r>
          </a:p>
          <a:p>
            <a:pPr lvl="1"/>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Finding methods for the setup</a:t>
            </a:r>
          </a:p>
          <a:p>
            <a:pPr marL="201163" lvl="1" indent="0">
              <a:buNone/>
            </a:pP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3" lvl="1" indent="0">
              <a:buNone/>
            </a:pP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3" lvl="1" indent="0">
              <a:buNone/>
            </a:pPr>
            <a:r>
              <a:rPr lang="en-US"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Plans for next week:</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Review materials on machine learning and fluid structures in-depth</a:t>
            </a:r>
          </a:p>
        </p:txBody>
      </p:sp>
    </p:spTree>
    <p:extLst>
      <p:ext uri="{BB962C8B-B14F-4D97-AF65-F5344CB8AC3E}">
        <p14:creationId xmlns:p14="http://schemas.microsoft.com/office/powerpoint/2010/main" val="422708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F1E3-C11A-4E02-8A1E-778F0EED3965}"/>
              </a:ext>
            </a:extLst>
          </p:cNvPr>
          <p:cNvSpPr>
            <a:spLocks noGrp="1"/>
          </p:cNvSpPr>
          <p:nvPr>
            <p:ph type="title"/>
          </p:nvPr>
        </p:nvSpPr>
        <p:spPr/>
        <p:txBody>
          <a:bodyPr/>
          <a:lstStyle/>
          <a:p>
            <a:r>
              <a:rPr lang="en-US" sz="2800" b="1" dirty="0"/>
              <a:t>Summary</a:t>
            </a:r>
          </a:p>
        </p:txBody>
      </p:sp>
      <p:sp>
        <p:nvSpPr>
          <p:cNvPr id="3" name="Text Placeholder 2">
            <a:extLst>
              <a:ext uri="{FF2B5EF4-FFF2-40B4-BE49-F238E27FC236}">
                <a16:creationId xmlns:a16="http://schemas.microsoft.com/office/drawing/2014/main" id="{ECF9C024-F234-4C67-B6A6-FACB26C63CE2}"/>
              </a:ext>
            </a:extLst>
          </p:cNvPr>
          <p:cNvSpPr>
            <a:spLocks noGrp="1"/>
          </p:cNvSpPr>
          <p:nvPr>
            <p:ph type="body" idx="1"/>
          </p:nvPr>
        </p:nvSpPr>
        <p:spPr>
          <a:xfrm>
            <a:off x="508001" y="1825625"/>
            <a:ext cx="8161866" cy="4351338"/>
          </a:xfrm>
        </p:spPr>
        <p:txBody>
          <a:bodyPr/>
          <a:lstStyle/>
          <a:p>
            <a:pPr marL="177795" indent="0" algn="just">
              <a:buNone/>
            </a:pPr>
            <a:r>
              <a:rPr lang="en-US" sz="1800" dirty="0"/>
              <a:t>The conducting research involves finding the maximum deflection of different fiber structures. We will use the bending energy formula as a guideline. The key features to be observed are the initial sag of the fiber, the droplet’s velocity, radius, and diameter. The elastic modulus of the fiber structures, moment of inertia, and length of the fiber are other factors  that could affect the maximum deflection. This is something we want to discover the resulting behavior of the maximum deflection</a:t>
            </a:r>
            <a:r>
              <a:rPr lang="en-US" sz="2400" dirty="0"/>
              <a:t>.</a:t>
            </a:r>
          </a:p>
        </p:txBody>
      </p:sp>
    </p:spTree>
    <p:extLst>
      <p:ext uri="{BB962C8B-B14F-4D97-AF65-F5344CB8AC3E}">
        <p14:creationId xmlns:p14="http://schemas.microsoft.com/office/powerpoint/2010/main" val="70653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805100-0162-4945-AA9D-A285A1854E91}"/>
              </a:ext>
            </a:extLst>
          </p:cNvPr>
          <p:cNvPicPr>
            <a:picLocks noChangeAspect="1"/>
          </p:cNvPicPr>
          <p:nvPr/>
        </p:nvPicPr>
        <p:blipFill rotWithShape="1">
          <a:blip r:embed="rId2"/>
          <a:stretch/>
        </p:blipFill>
        <p:spPr>
          <a:xfrm>
            <a:off x="857955" y="643466"/>
            <a:ext cx="7428089" cy="5571067"/>
          </a:xfrm>
          <a:prstGeom prst="rect">
            <a:avLst/>
          </a:prstGeom>
        </p:spPr>
      </p:pic>
      <p:sp>
        <p:nvSpPr>
          <p:cNvPr id="16" name="TextBox 15">
            <a:extLst>
              <a:ext uri="{FF2B5EF4-FFF2-40B4-BE49-F238E27FC236}">
                <a16:creationId xmlns:a16="http://schemas.microsoft.com/office/drawing/2014/main" id="{0DF91DE9-2DB5-4091-9830-83B18A735F1F}"/>
              </a:ext>
            </a:extLst>
          </p:cNvPr>
          <p:cNvSpPr txBox="1"/>
          <p:nvPr/>
        </p:nvSpPr>
        <p:spPr>
          <a:xfrm>
            <a:off x="857955" y="118533"/>
            <a:ext cx="5627512" cy="400110"/>
          </a:xfrm>
          <a:prstGeom prst="rect">
            <a:avLst/>
          </a:prstGeom>
          <a:noFill/>
        </p:spPr>
        <p:txBody>
          <a:bodyPr wrap="square" rtlCol="0">
            <a:spAutoFit/>
          </a:bodyPr>
          <a:lstStyle/>
          <a:p>
            <a:r>
              <a:rPr lang="en-US" sz="2000" b="1" dirty="0">
                <a:latin typeface="Helvetica Neue" panose="02000503000000020004"/>
              </a:rPr>
              <a:t>Initial Setup Photo</a:t>
            </a:r>
          </a:p>
        </p:txBody>
      </p:sp>
    </p:spTree>
    <p:extLst>
      <p:ext uri="{BB962C8B-B14F-4D97-AF65-F5344CB8AC3E}">
        <p14:creationId xmlns:p14="http://schemas.microsoft.com/office/powerpoint/2010/main" val="424975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10BF9-D1B1-4812-BFF5-A7D06CA50235}"/>
              </a:ext>
            </a:extLst>
          </p:cNvPr>
          <p:cNvPicPr>
            <a:picLocks noChangeAspect="1"/>
          </p:cNvPicPr>
          <p:nvPr/>
        </p:nvPicPr>
        <p:blipFill>
          <a:blip r:embed="rId2"/>
          <a:stretch>
            <a:fillRect/>
          </a:stretch>
        </p:blipFill>
        <p:spPr>
          <a:xfrm>
            <a:off x="857955" y="643466"/>
            <a:ext cx="7428089" cy="5571067"/>
          </a:xfrm>
          <a:prstGeom prst="rect">
            <a:avLst/>
          </a:prstGeom>
        </p:spPr>
      </p:pic>
      <p:sp>
        <p:nvSpPr>
          <p:cNvPr id="4" name="TextBox 3">
            <a:extLst>
              <a:ext uri="{FF2B5EF4-FFF2-40B4-BE49-F238E27FC236}">
                <a16:creationId xmlns:a16="http://schemas.microsoft.com/office/drawing/2014/main" id="{46129FB7-57C5-4321-B100-35304E4FE984}"/>
              </a:ext>
            </a:extLst>
          </p:cNvPr>
          <p:cNvSpPr txBox="1"/>
          <p:nvPr/>
        </p:nvSpPr>
        <p:spPr>
          <a:xfrm>
            <a:off x="982133" y="84666"/>
            <a:ext cx="3268134" cy="400110"/>
          </a:xfrm>
          <a:prstGeom prst="rect">
            <a:avLst/>
          </a:prstGeom>
          <a:noFill/>
        </p:spPr>
        <p:txBody>
          <a:bodyPr wrap="square" rtlCol="0">
            <a:spAutoFit/>
          </a:bodyPr>
          <a:lstStyle/>
          <a:p>
            <a:r>
              <a:rPr lang="en-US" sz="2000" b="1" dirty="0">
                <a:latin typeface="Helvetica Neue" panose="02000503000000020004"/>
              </a:rPr>
              <a:t>Markings of the Setup</a:t>
            </a:r>
          </a:p>
        </p:txBody>
      </p:sp>
    </p:spTree>
    <p:extLst>
      <p:ext uri="{BB962C8B-B14F-4D97-AF65-F5344CB8AC3E}">
        <p14:creationId xmlns:p14="http://schemas.microsoft.com/office/powerpoint/2010/main" val="80335600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188</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 Neue</vt:lpstr>
      <vt:lpstr>Office Theme</vt:lpstr>
      <vt:lpstr>PowerPoint Presentation</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Downing, Alexis</dc:creator>
  <cp:lastModifiedBy>Downing, Alexis</cp:lastModifiedBy>
  <cp:revision>9</cp:revision>
  <dcterms:created xsi:type="dcterms:W3CDTF">2019-05-31T06:25:12Z</dcterms:created>
  <dcterms:modified xsi:type="dcterms:W3CDTF">2019-06-03T01:12:09Z</dcterms:modified>
</cp:coreProperties>
</file>