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9144000"/>
  <p:notesSz cx="6858000" cy="9144000"/>
  <p:embeddedFontLst>
    <p:embeddedFont>
      <p:font typeface="Helvetica Neue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iaBzxWbXtWNmH8fLJNTsL1qOQC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boldItalic.fntdata"/><Relationship Id="rId10" Type="http://schemas.openxmlformats.org/officeDocument/2006/relationships/font" Target="fonts/HelveticaNeue-italic.fntdata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HelveticaNeu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/>
          <p:nvPr>
            <p:ph idx="2" type="sldImg"/>
          </p:nvPr>
        </p:nvSpPr>
        <p:spPr>
          <a:xfrm>
            <a:off x="1371600" y="1143000"/>
            <a:ext cx="4114440" cy="30855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2"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"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2"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3"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4"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2"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3"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4"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5"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6"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idx="1"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2"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3"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"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2"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3"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2"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3"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>
            <a:off x="0" y="6567840"/>
            <a:ext cx="9143640" cy="28980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416080" y="6086880"/>
            <a:ext cx="570960" cy="770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4"/>
          <p:cNvSpPr/>
          <p:nvPr/>
        </p:nvSpPr>
        <p:spPr>
          <a:xfrm>
            <a:off x="1917720" y="6552720"/>
            <a:ext cx="4876560" cy="30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NSF REU Research Experience on Internet of Things 2019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" name="Google Shape;15;p4"/>
          <p:cNvSpPr txBox="1"/>
          <p:nvPr>
            <p:ph idx="10" type="dt"/>
          </p:nvPr>
        </p:nvSpPr>
        <p:spPr>
          <a:xfrm>
            <a:off x="628560" y="6567840"/>
            <a:ext cx="1914120" cy="27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" name="Google Shape;16;p4"/>
          <p:cNvSpPr txBox="1"/>
          <p:nvPr>
            <p:ph idx="11" type="ftr"/>
          </p:nvPr>
        </p:nvSpPr>
        <p:spPr>
          <a:xfrm>
            <a:off x="628560" y="6513840"/>
            <a:ext cx="4908600" cy="207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77040" y="6567840"/>
            <a:ext cx="551520" cy="2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950800"/>
            <a:ext cx="901440" cy="9068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nJD94UIzVRQ" TargetMode="External"/><Relationship Id="rId4" Type="http://schemas.openxmlformats.org/officeDocument/2006/relationships/hyperlink" Target="https://www.youtube.com/watch?v=I4war05wR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/>
          <p:nvPr/>
        </p:nvSpPr>
        <p:spPr>
          <a:xfrm>
            <a:off x="722520" y="64080"/>
            <a:ext cx="8421120" cy="169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2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7: </a:t>
            </a:r>
            <a:r>
              <a:rPr b="1" i="0" lang="en-US" sz="1992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augmented physical scale model of a suburban home</a:t>
            </a:r>
            <a:br>
              <a:rPr b="0" i="0" lang="en-US" sz="1494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494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6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Thomas Burns and Gregory Fichthorn</a:t>
            </a:r>
            <a:br>
              <a:rPr b="0" i="0" lang="en-US" sz="1494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 mentors: </a:t>
            </a:r>
            <a:r>
              <a:rPr b="1" i="0" lang="en-US" sz="16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Safa Bacanli and Sharare Zehtabian</a:t>
            </a:r>
            <a:br>
              <a:rPr b="0" i="0" lang="en-US" sz="1494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mentors: </a:t>
            </a:r>
            <a:r>
              <a:rPr b="1" i="0" lang="en-US" sz="16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Damla Turgut and Ladislau Bölöni</a:t>
            </a:r>
            <a:endParaRPr b="0" i="0" sz="166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722160" y="1940040"/>
            <a:ext cx="8218200" cy="43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2012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3 (June 9 – June 14, 2019)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0124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0" lang="en-US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9985" lvl="1" marL="38412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5B9BD5"/>
              </a:buClr>
              <a:buSzPts val="1400"/>
              <a:buFont typeface="Calibri"/>
              <a:buChar char="◦"/>
            </a:pPr>
            <a:r>
              <a:rPr b="0" i="0" lang="en-US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House built (support ‘beams’ + walls + base screwed together)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9985" lvl="1" marL="38412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5B9BD5"/>
              </a:buClr>
              <a:buSzPts val="1400"/>
              <a:buFont typeface="Calibri"/>
              <a:buChar char="◦"/>
            </a:pPr>
            <a:r>
              <a:rPr b="0" i="0" lang="en-US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Tested door/window motor + temp sensor with RPi (video) with extra supplies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9985" lvl="1" marL="38412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5B9BD5"/>
              </a:buClr>
              <a:buSzPts val="1400"/>
              <a:buFont typeface="Calibri"/>
              <a:buChar char="◦"/>
            </a:pPr>
            <a:r>
              <a:rPr b="0" i="0" lang="en-US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Windows -&gt; finalized design, cut, screwed to motors, glued frame to pane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9985" lvl="1" marL="38412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5B9BD5"/>
              </a:buClr>
              <a:buSzPts val="1400"/>
              <a:buFont typeface="Calibri"/>
              <a:buChar char="◦"/>
            </a:pPr>
            <a:r>
              <a:rPr b="0" i="0" lang="en-US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Doors -&gt; cut, ready to glue (once more motors arrive)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9985" lvl="1" marL="38412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5B9BD5"/>
              </a:buClr>
              <a:buSzPts val="1400"/>
              <a:buFont typeface="Calibri"/>
              <a:buChar char="◦"/>
            </a:pPr>
            <a:r>
              <a:rPr b="0" i="0" lang="en-US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Analyzed code from previous year, began optimizing for our house design.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0124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0" lang="en-US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9985" lvl="1" marL="38412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5B9BD5"/>
              </a:buClr>
              <a:buSzPts val="1400"/>
              <a:buFont typeface="Calibri"/>
              <a:buChar char="◦"/>
            </a:pPr>
            <a:r>
              <a:rPr b="0" i="0" lang="en-US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Problem: Connecting the two RPi’s to run concurrently. Solution: Master/slave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9985" lvl="1" marL="38412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5B9BD5"/>
              </a:buClr>
              <a:buSzPts val="1400"/>
              <a:buFont typeface="Calibri"/>
              <a:buChar char="◦"/>
            </a:pPr>
            <a:r>
              <a:rPr b="0" i="0" lang="en-US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Problem: Wires from outside(RPi) to inside of enclosure(yard). Wires from yard to inside house. Solution: Base is two 2ft. x 4ft. pieces of wood, slide them slightly apart, a gap (roughly 1’’ x .5’’) runs laterally underneath the house. Will cut hole in floor of living room to feed into hole.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0124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0" lang="en-US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9985" lvl="1" marL="38412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5B9BD5"/>
              </a:buClr>
              <a:buSzPts val="1400"/>
              <a:buFont typeface="Calibri"/>
              <a:buChar char="◦"/>
            </a:pPr>
            <a:r>
              <a:rPr b="0" i="0" lang="en-US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wires + motors arrive Friday/Monday, start laying out wires + attaching doors to motors.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9985" lvl="1" marL="38412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5B9BD5"/>
              </a:buClr>
              <a:buSzPts val="1400"/>
              <a:buFont typeface="Calibri"/>
              <a:buChar char="◦"/>
            </a:pPr>
            <a:r>
              <a:rPr b="0" i="0" lang="en-US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Glue motors + sensors onto wall in final location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9985" lvl="1" marL="38412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5B9BD5"/>
              </a:buClr>
              <a:buSzPts val="1400"/>
              <a:buFont typeface="Calibri"/>
              <a:buChar char="◦"/>
            </a:pPr>
            <a:r>
              <a:rPr b="0" i="0" lang="en-US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all motors and sensors, ensure all work properly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9985" lvl="1" marL="38412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5B9BD5"/>
              </a:buClr>
              <a:buSzPts val="1400"/>
              <a:buFont typeface="Calibri"/>
              <a:buChar char="◦"/>
            </a:pPr>
            <a:r>
              <a:rPr b="0" i="0" lang="en-US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 “scenarios” for environment of the house (manual, random, comes home, etc.)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Refactoring Old </a:t>
            </a:r>
            <a:br>
              <a:rPr b="0" i="0" lang="en-US" sz="1800" u="none" cap="none" strike="noStrike"/>
            </a:b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9040" y="182880"/>
            <a:ext cx="4578120" cy="612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560" y="5303520"/>
            <a:ext cx="4247640" cy="4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 txBox="1"/>
          <p:nvPr/>
        </p:nvSpPr>
        <p:spPr>
          <a:xfrm>
            <a:off x="548640" y="4701240"/>
            <a:ext cx="2560320" cy="60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Dictionary approach for referencing motors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>
            <p:ph idx="1" type="body"/>
          </p:nvPr>
        </p:nvSpPr>
        <p:spPr>
          <a:xfrm>
            <a:off x="628560" y="1825560"/>
            <a:ext cx="7886400" cy="435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Testing our design on a spare wall: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https://www.youtube.com/watch?v=nJD94UIzVRQ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https://www.youtube.com/watch?v=I4war05wReg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"/>
          <p:cNvSpPr txBox="1"/>
          <p:nvPr>
            <p:ph type="title"/>
          </p:nvPr>
        </p:nvSpPr>
        <p:spPr>
          <a:xfrm>
            <a:off x="628560" y="365040"/>
            <a:ext cx="7886400" cy="132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Videos of Door and Windows Working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Jun Xu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