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7772400" cy="100584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5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5" roundtripDataSignature="AMtx7mh75Z0vKFhm/Vcm2IyGzv5Z0KDD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afeaeb610_0_1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afeaeb610_0_1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afeaeb610_0_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afeaeb610_0_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feaeb610_0_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feaeb610_0_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afeaeb610_0_1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afeaeb610_0_1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3"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4"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5"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6"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idx="1"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6567840"/>
            <a:ext cx="9143640" cy="28980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6080" y="6086880"/>
            <a:ext cx="570960" cy="770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1917720" y="6552720"/>
            <a:ext cx="487656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560" y="6567840"/>
            <a:ext cx="1914120" cy="27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628560" y="6513840"/>
            <a:ext cx="4908600" cy="207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77040" y="6567840"/>
            <a:ext cx="55152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50800"/>
            <a:ext cx="901440" cy="9068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afeaeb610_0_18"/>
          <p:cNvSpPr txBox="1"/>
          <p:nvPr>
            <p:ph type="title"/>
          </p:nvPr>
        </p:nvSpPr>
        <p:spPr>
          <a:xfrm>
            <a:off x="628560" y="365040"/>
            <a:ext cx="78864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4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lang="en-US" sz="194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lang="en-US" sz="1745">
                <a:solidFill>
                  <a:schemeClr val="dk1"/>
                </a:solidFill>
              </a:rPr>
            </a:br>
            <a:br>
              <a:rPr lang="en-US" sz="1745">
                <a:solidFill>
                  <a:schemeClr val="dk1"/>
                </a:solidFill>
              </a:rPr>
            </a:br>
            <a:r>
              <a:rPr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Burns and Gregory Fichthorn</a:t>
            </a:r>
            <a:br>
              <a:rPr lang="en-US" sz="1745">
                <a:solidFill>
                  <a:schemeClr val="dk1"/>
                </a:solidFill>
              </a:rPr>
            </a:br>
            <a:r>
              <a:rPr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Safa Bacanli and Sharare Zehtabian</a:t>
            </a:r>
            <a:br>
              <a:rPr lang="en-US" sz="1745">
                <a:solidFill>
                  <a:schemeClr val="dk1"/>
                </a:solidFill>
              </a:rPr>
            </a:br>
            <a:r>
              <a:rPr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mentors: </a:t>
            </a:r>
            <a:r>
              <a:rPr b="1" lang="en-US" sz="17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Bölöni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g5afeaeb610_0_18"/>
          <p:cNvSpPr txBox="1"/>
          <p:nvPr>
            <p:ph idx="1" type="subTitle"/>
          </p:nvPr>
        </p:nvSpPr>
        <p:spPr>
          <a:xfrm>
            <a:off x="628560" y="1825560"/>
            <a:ext cx="7886400" cy="43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00025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1" sz="145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0025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en-US" sz="145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Description: </a:t>
            </a:r>
            <a:endParaRPr b="1" sz="145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520" lvl="1" marL="38412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458"/>
              <a:buFont typeface="Calibri"/>
              <a:buChar char="◦"/>
            </a:pPr>
            <a:r>
              <a:rPr lang="en-US" sz="1450"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Design and build an IoT augmented physical scale model of a suburban home.</a:t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520" lvl="1" marL="38412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458"/>
              <a:buFont typeface="Calibri"/>
              <a:buChar char="◦"/>
            </a:pPr>
            <a:r>
              <a:rPr lang="en-US" sz="1450"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Design and assemble Raspberry Pi 3-based sensor packs that can be deployed in every room and actuators that implement the opening and closing of doors and windows.</a:t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520" lvl="1" marL="38412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458"/>
              <a:buFont typeface="Calibri"/>
              <a:buChar char="◦"/>
            </a:pPr>
            <a:r>
              <a:rPr lang="en-US" sz="1450"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architecture will allow the performance of accelerated experiments in hypothetical external circumstances in a variety of environments that would be prohibitively expensive to do with real world homes.</a:t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01168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en-US" sz="1450"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Project Goals:</a:t>
            </a:r>
            <a:endParaRPr b="1"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520" lvl="1" marL="38412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458"/>
              <a:buFont typeface="Calibri"/>
              <a:buChar char="◦"/>
            </a:pPr>
            <a:r>
              <a:rPr lang="en-US" sz="145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-US" sz="1450">
                <a:solidFill>
                  <a:schemeClr val="dk1"/>
                </a:solidFill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 data science to process the data collected through the environment.</a:t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520" lvl="1" marL="38412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458"/>
              <a:buFont typeface="Calibri"/>
              <a:buChar char="◦"/>
            </a:pPr>
            <a:r>
              <a:rPr lang="en-US" sz="1450">
                <a:highlight>
                  <a:srgbClr val="FDFDFD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Use AI techniques to implement a smart-home behavior that reads the sensors and automatically reacts to environmental events.</a:t>
            </a:r>
            <a:endParaRPr sz="1450">
              <a:highlight>
                <a:srgbClr val="FDFDFD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/>
          <p:nvPr/>
        </p:nvSpPr>
        <p:spPr>
          <a:xfrm>
            <a:off x="722520" y="64080"/>
            <a:ext cx="8421120" cy="169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i="0" lang="en-US" sz="194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1745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745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Thomas Burns and Gregory Fichthorn</a:t>
            </a:r>
            <a:br>
              <a:rPr b="0" i="0" lang="en-US" sz="1745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Safa Bacanli and Sharare Zehtabian</a:t>
            </a:r>
            <a:br>
              <a:rPr b="0" i="0" lang="en-US" sz="1745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mentors: </a:t>
            </a:r>
            <a:r>
              <a:rPr b="1" i="0" lang="en-US" sz="174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Bölöni</a:t>
            </a:r>
            <a:endParaRPr b="0" i="0" sz="1745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722160" y="1940040"/>
            <a:ext cx="8218080" cy="4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2012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1 (May 27 – May 31, 2019</a:t>
            </a:r>
            <a:r>
              <a:rPr b="1" i="1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Smart house </a:t>
            </a:r>
            <a:r>
              <a:rPr lang="en-US" sz="1458">
                <a:latin typeface="Helvetica Neue"/>
                <a:ea typeface="Helvetica Neue"/>
                <a:cs typeface="Helvetica Neue"/>
                <a:sym typeface="Helvetica Neue"/>
              </a:rPr>
              <a:t>floor-plan</a:t>
            </a: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/blueprint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1168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Preliminary list of materials and hesitant budget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1735"/>
              </a:spcBef>
              <a:spcAft>
                <a:spcPts val="0"/>
              </a:spcAft>
              <a:buNone/>
            </a:pPr>
            <a:r>
              <a:rPr b="1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967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home – tools and ability to cut materials accurately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"/>
              <a:buFont typeface="Noto Sans Symbols"/>
              <a:buChar char="●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Lowes/Home Depot can measure and cut our materials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Raspberry Pi and sensors – how to wire and configure sensors both inside and outside of the house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999" lvl="2" marL="12960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rgbClr val="000000"/>
              </a:buClr>
              <a:buSzPts val="656"/>
              <a:buFont typeface="Noto Sans Symbols"/>
              <a:buChar char="●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Thread wires through small holes (drillbit), leave doorways empty inside the house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1240" marR="0" rtl="0" algn="l">
              <a:lnSpc>
                <a:spcPct val="90000"/>
              </a:lnSpc>
              <a:spcBef>
                <a:spcPts val="1335"/>
              </a:spcBef>
              <a:spcAft>
                <a:spcPts val="0"/>
              </a:spcAft>
              <a:buNone/>
            </a:pPr>
            <a:r>
              <a:rPr b="1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1168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Purchase materials and begin construction of model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19" lvl="1" marL="38412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5B9BD5"/>
              </a:buClr>
              <a:buSzPts val="1458"/>
              <a:buFont typeface="Calibri"/>
              <a:buChar char="◦"/>
            </a:pPr>
            <a:r>
              <a:rPr b="0" i="0" lang="en-US" sz="14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Familiarize, analyze, and optimize code from previous year’s project</a:t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afeaeb610_0_0"/>
          <p:cNvSpPr txBox="1"/>
          <p:nvPr>
            <p:ph type="title"/>
          </p:nvPr>
        </p:nvSpPr>
        <p:spPr>
          <a:xfrm>
            <a:off x="628560" y="365040"/>
            <a:ext cx="78864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Year's 'ScaledHome'</a:t>
            </a:r>
            <a:endParaRPr/>
          </a:p>
        </p:txBody>
      </p:sp>
      <p:pic>
        <p:nvPicPr>
          <p:cNvPr id="80" name="Google Shape;80;g5afeaeb61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825" y="1564940"/>
            <a:ext cx="7053850" cy="46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afeaeb610_0_5"/>
          <p:cNvSpPr txBox="1"/>
          <p:nvPr>
            <p:ph type="title"/>
          </p:nvPr>
        </p:nvSpPr>
        <p:spPr>
          <a:xfrm>
            <a:off x="628560" y="365040"/>
            <a:ext cx="78864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Floorplan (subject to change)</a:t>
            </a:r>
            <a:endParaRPr/>
          </a:p>
        </p:txBody>
      </p:sp>
      <p:pic>
        <p:nvPicPr>
          <p:cNvPr id="86" name="Google Shape;86;g5afeaeb61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25" y="1422265"/>
            <a:ext cx="7227157" cy="486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afeaeb610_0_11"/>
          <p:cNvSpPr txBox="1"/>
          <p:nvPr>
            <p:ph type="title"/>
          </p:nvPr>
        </p:nvSpPr>
        <p:spPr>
          <a:xfrm>
            <a:off x="628560" y="365040"/>
            <a:ext cx="7886400" cy="132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(subject to change)</a:t>
            </a:r>
            <a:endParaRPr/>
          </a:p>
        </p:txBody>
      </p:sp>
      <p:pic>
        <p:nvPicPr>
          <p:cNvPr id="92" name="Google Shape;92;g5afeaeb610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3365"/>
            <a:ext cx="8839201" cy="464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 Xu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