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Lst>
  <p:notesMasterIdLst>
    <p:notesMasterId r:id="rId4"/>
  </p:notesMasterIdLst>
  <p:sldIdLst>
    <p:sldId id="261" r:id="rId2"/>
    <p:sldId id="256" r:id="rId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20" autoAdjust="0"/>
    <p:restoredTop sz="87845" autoAdjust="0"/>
  </p:normalViewPr>
  <p:slideViewPr>
    <p:cSldViewPr snapToGrid="0" snapToObjects="1">
      <p:cViewPr>
        <p:scale>
          <a:sx n="130" d="100"/>
          <a:sy n="130" d="100"/>
        </p:scale>
        <p:origin x="96"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920FF2-B6D7-4BB1-90F3-D8430D810AC1}" type="datetimeFigureOut">
              <a:rPr lang="en-US" smtClean="0"/>
              <a:t>7/13/2018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2243F9-3E8E-47D4-8F3E-D7C76150F2DF}" type="slidenum">
              <a:rPr lang="en-US" smtClean="0"/>
              <a:t>‹#›</a:t>
            </a:fld>
            <a:endParaRPr lang="en-US"/>
          </a:p>
        </p:txBody>
      </p:sp>
    </p:spTree>
    <p:extLst>
      <p:ext uri="{BB962C8B-B14F-4D97-AF65-F5344CB8AC3E}">
        <p14:creationId xmlns:p14="http://schemas.microsoft.com/office/powerpoint/2010/main" val="3925139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2243F9-3E8E-47D4-8F3E-D7C76150F2DF}" type="slidenum">
              <a:rPr lang="en-US" smtClean="0"/>
              <a:t>1</a:t>
            </a:fld>
            <a:endParaRPr lang="en-US"/>
          </a:p>
        </p:txBody>
      </p:sp>
    </p:spTree>
    <p:extLst>
      <p:ext uri="{BB962C8B-B14F-4D97-AF65-F5344CB8AC3E}">
        <p14:creationId xmlns:p14="http://schemas.microsoft.com/office/powerpoint/2010/main" val="362035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B82EC1-94AD-494F-9239-96C7CF0239C9}" type="slidenum">
              <a:rPr lang="en-US" smtClean="0"/>
              <a:t>2</a:t>
            </a:fld>
            <a:endParaRPr lang="en-US"/>
          </a:p>
        </p:txBody>
      </p:sp>
    </p:spTree>
    <p:extLst>
      <p:ext uri="{BB962C8B-B14F-4D97-AF65-F5344CB8AC3E}">
        <p14:creationId xmlns:p14="http://schemas.microsoft.com/office/powerpoint/2010/main" val="2654048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0"/>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7/13/2018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2404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4948"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3"/>
            <a:ext cx="7584948"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t>7/13/2018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2349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t>7/13/2018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5739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8"/>
            <a:ext cx="5800725"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t>7/13/2018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13592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userDrawn="1"/>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5108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t>7/13/2018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2780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59"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t>7/13/2018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77051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t>7/13/2018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81599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t>7/13/2018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cxnSp>
        <p:nvCxnSpPr>
          <p:cNvPr id="6" name="Straight Connector 5"/>
          <p:cNvCxnSpPr/>
          <p:nvPr userDrawn="1"/>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3998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smtClean="0"/>
              <a:t>7/13/2018</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0" name="Straight Connector 9"/>
          <p:cNvCxnSpPr/>
          <p:nvPr userDrawn="1"/>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0694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smtClean="0"/>
              <a:t>7/13/2018</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21328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32ABBEA6-7C60-4B02-AE87-00D78D8422AF}" type="datetimeFigureOut">
              <a:rPr lang="en-US" smtClean="0"/>
              <a:t>7/13/2018</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32334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1845734"/>
            <a:ext cx="75438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smtClean="0"/>
              <a:t>7/13/2018</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pic>
        <p:nvPicPr>
          <p:cNvPr id="11" name="Picture 10"/>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705857" y="6419161"/>
            <a:ext cx="403418" cy="405750"/>
          </a:xfrm>
          <a:prstGeom prst="rect">
            <a:avLst/>
          </a:prstGeom>
        </p:spPr>
      </p:pic>
      <p:sp>
        <p:nvSpPr>
          <p:cNvPr id="12" name="TextBox 11"/>
          <p:cNvSpPr txBox="1"/>
          <p:nvPr userDrawn="1"/>
        </p:nvSpPr>
        <p:spPr>
          <a:xfrm>
            <a:off x="110040" y="6519237"/>
            <a:ext cx="6121472" cy="246221"/>
          </a:xfrm>
          <a:prstGeom prst="rect">
            <a:avLst/>
          </a:prstGeom>
          <a:noFill/>
        </p:spPr>
        <p:txBody>
          <a:bodyPr wrap="square" rtlCol="0">
            <a:spAutoFit/>
          </a:bodyPr>
          <a:lstStyle/>
          <a:p>
            <a:r>
              <a:rPr lang="en-US" sz="1000" dirty="0">
                <a:solidFill>
                  <a:schemeClr val="tx1"/>
                </a:solidFill>
              </a:rPr>
              <a:t>NSF REU Research Experience on the Internet of Things 2016</a:t>
            </a:r>
          </a:p>
        </p:txBody>
      </p:sp>
    </p:spTree>
    <p:extLst>
      <p:ext uri="{BB962C8B-B14F-4D97-AF65-F5344CB8AC3E}">
        <p14:creationId xmlns:p14="http://schemas.microsoft.com/office/powerpoint/2010/main" val="1839910123"/>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52" r:id="rId8"/>
    <p:sldLayoutId id="2147483848" r:id="rId9"/>
    <p:sldLayoutId id="2147483849" r:id="rId10"/>
    <p:sldLayoutId id="2147483850" r:id="rId11"/>
    <p:sldLayoutId id="2147483851" r:id="rId12"/>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696" y="425827"/>
            <a:ext cx="780288" cy="831342"/>
          </a:xfrm>
          <a:prstGeom prst="rect">
            <a:avLst/>
          </a:prstGeom>
        </p:spPr>
      </p:pic>
      <p:sp>
        <p:nvSpPr>
          <p:cNvPr id="13" name="Content Placeholder 2"/>
          <p:cNvSpPr txBox="1">
            <a:spLocks/>
          </p:cNvSpPr>
          <p:nvPr/>
        </p:nvSpPr>
        <p:spPr>
          <a:xfrm>
            <a:off x="206296" y="1607790"/>
            <a:ext cx="8731408" cy="4664869"/>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buNone/>
            </a:pPr>
            <a:r>
              <a:rPr lang="en-US" sz="2000" b="1" dirty="0"/>
              <a:t>Week 9 (July 9 – July 13, 2018)</a:t>
            </a:r>
          </a:p>
          <a:p>
            <a:pPr marL="201168" lvl="1" indent="0">
              <a:buNone/>
            </a:pPr>
            <a:endParaRPr lang="en-US" b="1" dirty="0"/>
          </a:p>
          <a:p>
            <a:pPr marL="201168" lvl="1" indent="0">
              <a:buNone/>
            </a:pPr>
            <a:r>
              <a:rPr lang="en-US" b="1" dirty="0"/>
              <a:t>Accomplishments:</a:t>
            </a:r>
          </a:p>
          <a:p>
            <a:pPr lvl="1"/>
            <a:r>
              <a:rPr lang="en-US" sz="1600" dirty="0"/>
              <a:t>Worked on the Presentation Poster</a:t>
            </a:r>
          </a:p>
          <a:p>
            <a:pPr lvl="1"/>
            <a:r>
              <a:rPr lang="en-US" sz="1600" dirty="0"/>
              <a:t>Contributed to the Winter Park Health Park Foundation Wiki</a:t>
            </a:r>
          </a:p>
          <a:p>
            <a:pPr marL="201168" lvl="1" indent="0">
              <a:buNone/>
            </a:pPr>
            <a:endParaRPr lang="en-US" sz="1600" dirty="0"/>
          </a:p>
          <a:p>
            <a:pPr marL="201168" lvl="1" indent="0">
              <a:buNone/>
            </a:pPr>
            <a:r>
              <a:rPr lang="en-US" b="1" dirty="0"/>
              <a:t>Problem &amp; Solutions</a:t>
            </a:r>
          </a:p>
          <a:p>
            <a:pPr lvl="1"/>
            <a:r>
              <a:rPr lang="en-US" sz="1600" dirty="0"/>
              <a:t>Problem: Unable to add footnotes to the Wiki</a:t>
            </a:r>
          </a:p>
          <a:p>
            <a:pPr lvl="1"/>
            <a:r>
              <a:rPr lang="en-US" sz="1600" dirty="0"/>
              <a:t>Solution: Asked programmers for assistance. They installed a plugin for footnotes as a result.</a:t>
            </a:r>
          </a:p>
          <a:p>
            <a:pPr marL="201168" lvl="1" indent="0">
              <a:buNone/>
            </a:pPr>
            <a:r>
              <a:rPr lang="en-US" b="1" dirty="0"/>
              <a:t>Plans for next week:</a:t>
            </a:r>
          </a:p>
          <a:p>
            <a:pPr lvl="1"/>
            <a:r>
              <a:rPr lang="en-US" sz="1600" dirty="0"/>
              <a:t>Finish Presentation Poster</a:t>
            </a:r>
          </a:p>
          <a:p>
            <a:pPr lvl="1"/>
            <a:r>
              <a:rPr lang="en-US" sz="1600" dirty="0"/>
              <a:t>Finish Final Report</a:t>
            </a:r>
          </a:p>
        </p:txBody>
      </p:sp>
      <p:sp>
        <p:nvSpPr>
          <p:cNvPr id="3" name="TextBox 2"/>
          <p:cNvSpPr txBox="1"/>
          <p:nvPr/>
        </p:nvSpPr>
        <p:spPr>
          <a:xfrm>
            <a:off x="290439" y="6436084"/>
            <a:ext cx="4373001" cy="307777"/>
          </a:xfrm>
          <a:prstGeom prst="rect">
            <a:avLst/>
          </a:prstGeom>
          <a:noFill/>
        </p:spPr>
        <p:txBody>
          <a:bodyPr wrap="square" rtlCol="0">
            <a:spAutoFit/>
          </a:bodyPr>
          <a:lstStyle/>
          <a:p>
            <a:r>
              <a:rPr lang="en-US" sz="1400" dirty="0"/>
              <a:t>NSF REU Research Experience on Internet of Things 2018</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0508" y="6419588"/>
            <a:ext cx="445994" cy="448571"/>
          </a:xfrm>
          <a:prstGeom prst="rect">
            <a:avLst/>
          </a:prstGeom>
        </p:spPr>
      </p:pic>
      <p:sp>
        <p:nvSpPr>
          <p:cNvPr id="15" name="Başlık Yer Tutucusu 1">
            <a:extLst>
              <a:ext uri="{FF2B5EF4-FFF2-40B4-BE49-F238E27FC236}">
                <a16:creationId xmlns:a16="http://schemas.microsoft.com/office/drawing/2014/main" id="{9F0F4FF8-F89F-43EF-8647-BAEC99D4E49D}"/>
              </a:ext>
            </a:extLst>
          </p:cNvPr>
          <p:cNvSpPr txBox="1">
            <a:spLocks/>
          </p:cNvSpPr>
          <p:nvPr/>
        </p:nvSpPr>
        <p:spPr>
          <a:xfrm>
            <a:off x="1498393" y="178717"/>
            <a:ext cx="6516603" cy="1325563"/>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spc="-50" dirty="0">
                <a:solidFill>
                  <a:srgbClr val="000000">
                    <a:lumMod val="75000"/>
                    <a:lumOff val="25000"/>
                  </a:srgbClr>
                </a:solidFill>
              </a:rPr>
              <a:t>Project #6 </a:t>
            </a:r>
            <a:r>
              <a:rPr lang="en-US" sz="1800" dirty="0"/>
              <a:t>Protection Scenarios to Preserve Privacy and Security within IoT Use Cases in Medical Simulation</a:t>
            </a:r>
            <a:br>
              <a:rPr lang="en-US" sz="1800" spc="-50" dirty="0">
                <a:solidFill>
                  <a:srgbClr val="000000">
                    <a:lumMod val="75000"/>
                    <a:lumOff val="25000"/>
                  </a:srgbClr>
                </a:solidFill>
              </a:rPr>
            </a:br>
            <a:br>
              <a:rPr lang="en-US" sz="1800" spc="-50" dirty="0">
                <a:solidFill>
                  <a:srgbClr val="000000">
                    <a:lumMod val="75000"/>
                    <a:lumOff val="25000"/>
                  </a:srgbClr>
                </a:solidFill>
              </a:rPr>
            </a:br>
            <a:r>
              <a:rPr lang="en-US" sz="1600" spc="-50" dirty="0">
                <a:solidFill>
                  <a:srgbClr val="000000">
                    <a:lumMod val="75000"/>
                    <a:lumOff val="25000"/>
                  </a:srgbClr>
                </a:solidFill>
              </a:rPr>
              <a:t>REU student: </a:t>
            </a:r>
            <a:r>
              <a:rPr lang="en-US" sz="1600" b="1" spc="-50" dirty="0" err="1">
                <a:solidFill>
                  <a:srgbClr val="000000">
                    <a:lumMod val="75000"/>
                    <a:lumOff val="25000"/>
                  </a:srgbClr>
                </a:solidFill>
              </a:rPr>
              <a:t>Shababa</a:t>
            </a:r>
            <a:r>
              <a:rPr lang="en-US" sz="1600" b="1" spc="-50" dirty="0">
                <a:solidFill>
                  <a:srgbClr val="000000">
                    <a:lumMod val="75000"/>
                    <a:lumOff val="25000"/>
                  </a:srgbClr>
                </a:solidFill>
              </a:rPr>
              <a:t> </a:t>
            </a:r>
            <a:r>
              <a:rPr lang="en-US" sz="1600" b="1" spc="-50" dirty="0" err="1">
                <a:solidFill>
                  <a:srgbClr val="000000">
                    <a:lumMod val="75000"/>
                    <a:lumOff val="25000"/>
                  </a:srgbClr>
                </a:solidFill>
              </a:rPr>
              <a:t>Kamreen</a:t>
            </a:r>
            <a:br>
              <a:rPr lang="en-US" sz="1600" spc="-50" dirty="0">
                <a:solidFill>
                  <a:srgbClr val="000000">
                    <a:lumMod val="75000"/>
                    <a:lumOff val="25000"/>
                  </a:srgbClr>
                </a:solidFill>
              </a:rPr>
            </a:br>
            <a:r>
              <a:rPr lang="en-US" sz="1600" spc="-50" dirty="0">
                <a:solidFill>
                  <a:srgbClr val="000000">
                    <a:lumMod val="75000"/>
                    <a:lumOff val="25000"/>
                  </a:srgbClr>
                </a:solidFill>
              </a:rPr>
              <a:t>Graduate </a:t>
            </a:r>
            <a:r>
              <a:rPr lang="en-US" sz="1600" spc="-50" dirty="0" err="1">
                <a:solidFill>
                  <a:srgbClr val="000000">
                    <a:lumMod val="75000"/>
                    <a:lumOff val="25000"/>
                  </a:srgbClr>
                </a:solidFill>
              </a:rPr>
              <a:t>mentors:Michael</a:t>
            </a:r>
            <a:r>
              <a:rPr lang="en-US" sz="1600" spc="-50" dirty="0">
                <a:solidFill>
                  <a:srgbClr val="000000">
                    <a:lumMod val="75000"/>
                    <a:lumOff val="25000"/>
                  </a:srgbClr>
                </a:solidFill>
              </a:rPr>
              <a:t> Eakins</a:t>
            </a:r>
            <a:br>
              <a:rPr lang="en-US" sz="1600" b="1" spc="-50" dirty="0">
                <a:solidFill>
                  <a:srgbClr val="000000">
                    <a:lumMod val="75000"/>
                    <a:lumOff val="25000"/>
                  </a:srgbClr>
                </a:solidFill>
              </a:rPr>
            </a:br>
            <a:r>
              <a:rPr lang="en-US" sz="1600" spc="-50" dirty="0">
                <a:solidFill>
                  <a:srgbClr val="000000">
                    <a:lumMod val="75000"/>
                    <a:lumOff val="25000"/>
                  </a:srgbClr>
                </a:solidFill>
              </a:rPr>
              <a:t>Faculty mentor(s): David Metcalf and Barbara Truman</a:t>
            </a:r>
            <a:endParaRPr lang="en-US" dirty="0"/>
          </a:p>
        </p:txBody>
      </p:sp>
    </p:spTree>
    <p:extLst>
      <p:ext uri="{BB962C8B-B14F-4D97-AF65-F5344CB8AC3E}">
        <p14:creationId xmlns:p14="http://schemas.microsoft.com/office/powerpoint/2010/main" val="1020578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795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66" dirty="0">
                <a:latin typeface="Arial" panose="020B0604020202020204" pitchFamily="34" charset="0"/>
                <a:cs typeface="Arial" panose="020B0604020202020204" pitchFamily="34" charset="0"/>
              </a:rPr>
              <a:t>An Exploration and Cybersecurity Evaluation of </a:t>
            </a:r>
            <a:r>
              <a:rPr lang="en-US" sz="1666" dirty="0" err="1">
                <a:latin typeface="Arial" panose="020B0604020202020204" pitchFamily="34" charset="0"/>
                <a:cs typeface="Arial" panose="020B0604020202020204" pitchFamily="34" charset="0"/>
              </a:rPr>
              <a:t>loT</a:t>
            </a:r>
            <a:r>
              <a:rPr lang="en-US" sz="1666" dirty="0">
                <a:latin typeface="Arial" panose="020B0604020202020204" pitchFamily="34" charset="0"/>
                <a:cs typeface="Arial" panose="020B0604020202020204" pitchFamily="34" charset="0"/>
              </a:rPr>
              <a:t> Healthcare Devices</a:t>
            </a:r>
            <a:endParaRPr lang="en-US" sz="1666" b="1" dirty="0">
              <a:solidFill>
                <a:schemeClr val="accent6">
                  <a:lumMod val="20000"/>
                  <a:lumOff val="80000"/>
                </a:schemeClr>
              </a:solidFill>
              <a:latin typeface="Arial" panose="020B0604020202020204" pitchFamily="34" charset="0"/>
              <a:cs typeface="Arial" panose="020B0604020202020204" pitchFamily="34" charset="0"/>
            </a:endParaRPr>
          </a:p>
          <a:p>
            <a:pPr algn="ctr"/>
            <a:endParaRPr lang="en-US" sz="1666" b="1" dirty="0">
              <a:solidFill>
                <a:schemeClr val="tx1"/>
              </a:solidFill>
              <a:latin typeface="Arial" panose="020B0604020202020204" pitchFamily="34" charset="0"/>
              <a:cs typeface="Arial" panose="020B0604020202020204" pitchFamily="34" charset="0"/>
            </a:endParaRPr>
          </a:p>
          <a:p>
            <a:pPr algn="ctr"/>
            <a:endParaRPr lang="en-US" sz="1666" b="1" dirty="0">
              <a:solidFill>
                <a:schemeClr val="tx1"/>
              </a:solidFill>
              <a:latin typeface="Arial" panose="020B0604020202020204" pitchFamily="34" charset="0"/>
              <a:cs typeface="Arial" panose="020B0604020202020204" pitchFamily="34" charset="0"/>
            </a:endParaRPr>
          </a:p>
        </p:txBody>
      </p:sp>
      <p:sp>
        <p:nvSpPr>
          <p:cNvPr id="5" name="TextBox 4"/>
          <p:cNvSpPr txBox="1"/>
          <p:nvPr/>
        </p:nvSpPr>
        <p:spPr>
          <a:xfrm>
            <a:off x="1408671" y="419063"/>
            <a:ext cx="1962397" cy="605037"/>
          </a:xfrm>
          <a:prstGeom prst="rect">
            <a:avLst/>
          </a:prstGeom>
          <a:noFill/>
        </p:spPr>
        <p:txBody>
          <a:bodyPr wrap="none" rtlCol="0">
            <a:spAutoFit/>
          </a:bodyPr>
          <a:lstStyle/>
          <a:p>
            <a:pPr algn="ctr"/>
            <a:r>
              <a:rPr lang="en-US" sz="833" b="1" dirty="0" err="1">
                <a:solidFill>
                  <a:schemeClr val="bg1"/>
                </a:solidFill>
                <a:latin typeface="Arial" panose="020B0604020202020204" pitchFamily="34" charset="0"/>
                <a:cs typeface="Arial" panose="020B0604020202020204" pitchFamily="34" charset="0"/>
              </a:rPr>
              <a:t>Shababa</a:t>
            </a:r>
            <a:r>
              <a:rPr lang="en-US" sz="833" b="1" dirty="0">
                <a:solidFill>
                  <a:schemeClr val="bg1"/>
                </a:solidFill>
                <a:latin typeface="Arial" panose="020B0604020202020204" pitchFamily="34" charset="0"/>
                <a:cs typeface="Arial" panose="020B0604020202020204" pitchFamily="34" charset="0"/>
              </a:rPr>
              <a:t> </a:t>
            </a:r>
            <a:r>
              <a:rPr lang="en-US" sz="833" b="1" dirty="0" err="1">
                <a:solidFill>
                  <a:schemeClr val="bg1"/>
                </a:solidFill>
                <a:latin typeface="Arial" panose="020B0604020202020204" pitchFamily="34" charset="0"/>
                <a:cs typeface="Arial" panose="020B0604020202020204" pitchFamily="34" charset="0"/>
              </a:rPr>
              <a:t>Kamreen</a:t>
            </a:r>
            <a:endParaRPr lang="en-US" sz="833" b="1" dirty="0">
              <a:solidFill>
                <a:schemeClr val="bg1"/>
              </a:solidFill>
              <a:latin typeface="Arial" panose="020B0604020202020204" pitchFamily="34" charset="0"/>
              <a:cs typeface="Arial" panose="020B0604020202020204" pitchFamily="34" charset="0"/>
            </a:endParaRPr>
          </a:p>
          <a:p>
            <a:pPr algn="ctr"/>
            <a:r>
              <a:rPr lang="en-US" sz="833" b="1" dirty="0">
                <a:solidFill>
                  <a:schemeClr val="bg1"/>
                </a:solidFill>
                <a:latin typeface="Arial" panose="020B0604020202020204" pitchFamily="34" charset="0"/>
                <a:cs typeface="Arial" panose="020B0604020202020204" pitchFamily="34" charset="0"/>
              </a:rPr>
              <a:t>School of Science and Technology</a:t>
            </a:r>
          </a:p>
          <a:p>
            <a:pPr algn="ctr"/>
            <a:r>
              <a:rPr lang="en-US" sz="833" b="1" dirty="0">
                <a:solidFill>
                  <a:schemeClr val="bg1"/>
                </a:solidFill>
                <a:latin typeface="Arial" panose="020B0604020202020204" pitchFamily="34" charset="0"/>
                <a:cs typeface="Arial" panose="020B0604020202020204" pitchFamily="34" charset="0"/>
              </a:rPr>
              <a:t>Georgia Gwinnett College</a:t>
            </a:r>
          </a:p>
          <a:p>
            <a:pPr algn="ctr"/>
            <a:r>
              <a:rPr lang="en-US" sz="833" b="1" dirty="0">
                <a:solidFill>
                  <a:schemeClr val="bg1"/>
                </a:solidFill>
                <a:latin typeface="Arial" panose="020B0604020202020204" pitchFamily="34" charset="0"/>
                <a:cs typeface="Arial" panose="020B0604020202020204" pitchFamily="34" charset="0"/>
              </a:rPr>
              <a:t>skamreen@ggc.edu</a:t>
            </a:r>
          </a:p>
        </p:txBody>
      </p:sp>
      <p:sp>
        <p:nvSpPr>
          <p:cNvPr id="6" name="TextBox 5"/>
          <p:cNvSpPr txBox="1"/>
          <p:nvPr/>
        </p:nvSpPr>
        <p:spPr>
          <a:xfrm>
            <a:off x="3828881" y="427251"/>
            <a:ext cx="1622560" cy="605037"/>
          </a:xfrm>
          <a:prstGeom prst="rect">
            <a:avLst/>
          </a:prstGeom>
          <a:noFill/>
        </p:spPr>
        <p:txBody>
          <a:bodyPr wrap="none" rtlCol="0">
            <a:spAutoFit/>
          </a:bodyPr>
          <a:lstStyle/>
          <a:p>
            <a:pPr algn="ctr"/>
            <a:r>
              <a:rPr lang="en-US" sz="833" b="1" dirty="0">
                <a:solidFill>
                  <a:schemeClr val="bg1"/>
                </a:solidFill>
                <a:latin typeface="Arial" panose="020B0604020202020204" pitchFamily="34" charset="0"/>
                <a:cs typeface="Arial" panose="020B0604020202020204" pitchFamily="34" charset="0"/>
              </a:rPr>
              <a:t>Michael </a:t>
            </a:r>
            <a:r>
              <a:rPr lang="en-US" sz="833" b="1" dirty="0" err="1">
                <a:solidFill>
                  <a:schemeClr val="bg1"/>
                </a:solidFill>
                <a:latin typeface="Arial" panose="020B0604020202020204" pitchFamily="34" charset="0"/>
                <a:cs typeface="Arial" panose="020B0604020202020204" pitchFamily="34" charset="0"/>
              </a:rPr>
              <a:t>Eakin</a:t>
            </a:r>
            <a:endParaRPr lang="en-US" sz="833" b="1" dirty="0">
              <a:solidFill>
                <a:schemeClr val="bg1"/>
              </a:solidFill>
              <a:latin typeface="Arial" panose="020B0604020202020204" pitchFamily="34" charset="0"/>
              <a:cs typeface="Arial" panose="020B0604020202020204" pitchFamily="34" charset="0"/>
            </a:endParaRPr>
          </a:p>
          <a:p>
            <a:pPr algn="ctr"/>
            <a:r>
              <a:rPr lang="en-US" sz="833" b="1" dirty="0">
                <a:solidFill>
                  <a:schemeClr val="bg1"/>
                </a:solidFill>
                <a:latin typeface="Arial" panose="020B0604020202020204" pitchFamily="34" charset="0"/>
                <a:cs typeface="Arial" panose="020B0604020202020204" pitchFamily="34" charset="0"/>
              </a:rPr>
              <a:t>METIL, IST</a:t>
            </a:r>
          </a:p>
          <a:p>
            <a:pPr algn="ctr"/>
            <a:r>
              <a:rPr lang="en-US" sz="833" b="1" dirty="0">
                <a:solidFill>
                  <a:schemeClr val="bg1"/>
                </a:solidFill>
                <a:latin typeface="Arial" panose="020B0604020202020204" pitchFamily="34" charset="0"/>
                <a:cs typeface="Arial" panose="020B0604020202020204" pitchFamily="34" charset="0"/>
              </a:rPr>
              <a:t>University of Central Florida</a:t>
            </a:r>
          </a:p>
          <a:p>
            <a:pPr algn="ctr"/>
            <a:r>
              <a:rPr lang="en-US" sz="833" b="1" dirty="0">
                <a:solidFill>
                  <a:schemeClr val="bg1"/>
                </a:solidFill>
                <a:latin typeface="Arial" panose="020B0604020202020204" pitchFamily="34" charset="0"/>
                <a:cs typeface="Arial" panose="020B0604020202020204" pitchFamily="34" charset="0"/>
              </a:rPr>
              <a:t>meakins@ist.ucf.edu</a:t>
            </a:r>
          </a:p>
        </p:txBody>
      </p:sp>
      <p:sp>
        <p:nvSpPr>
          <p:cNvPr id="8" name="TextBox 7"/>
          <p:cNvSpPr txBox="1"/>
          <p:nvPr/>
        </p:nvSpPr>
        <p:spPr>
          <a:xfrm>
            <a:off x="5721964" y="427518"/>
            <a:ext cx="2133918" cy="733214"/>
          </a:xfrm>
          <a:prstGeom prst="rect">
            <a:avLst/>
          </a:prstGeom>
          <a:noFill/>
        </p:spPr>
        <p:txBody>
          <a:bodyPr wrap="none" rtlCol="0">
            <a:spAutoFit/>
          </a:bodyPr>
          <a:lstStyle/>
          <a:p>
            <a:pPr algn="ctr"/>
            <a:r>
              <a:rPr lang="en-US" sz="833" b="1" dirty="0">
                <a:solidFill>
                  <a:schemeClr val="bg1"/>
                </a:solidFill>
                <a:latin typeface="Arial" panose="020B0604020202020204" pitchFamily="34" charset="0"/>
                <a:cs typeface="Arial" panose="020B0604020202020204" pitchFamily="34" charset="0"/>
              </a:rPr>
              <a:t>Dr. David Metcalf and Barbara Truman</a:t>
            </a:r>
          </a:p>
          <a:p>
            <a:pPr algn="ctr"/>
            <a:r>
              <a:rPr lang="en-US" sz="833" b="1" dirty="0">
                <a:solidFill>
                  <a:schemeClr val="bg1"/>
                </a:solidFill>
                <a:latin typeface="Arial" panose="020B0604020202020204" pitchFamily="34" charset="0"/>
                <a:cs typeface="Arial" panose="020B0604020202020204" pitchFamily="34" charset="0"/>
              </a:rPr>
              <a:t>METIL, IST</a:t>
            </a:r>
          </a:p>
          <a:p>
            <a:pPr algn="ctr"/>
            <a:r>
              <a:rPr lang="en-US" sz="833" b="1" dirty="0">
                <a:solidFill>
                  <a:schemeClr val="bg1"/>
                </a:solidFill>
                <a:latin typeface="Arial" panose="020B0604020202020204" pitchFamily="34" charset="0"/>
                <a:cs typeface="Arial" panose="020B0604020202020204" pitchFamily="34" charset="0"/>
              </a:rPr>
              <a:t>University of Central Florida</a:t>
            </a:r>
          </a:p>
          <a:p>
            <a:pPr algn="ctr"/>
            <a:r>
              <a:rPr lang="en-US" sz="833" b="1" dirty="0">
                <a:solidFill>
                  <a:schemeClr val="bg1"/>
                </a:solidFill>
                <a:latin typeface="Arial" panose="020B0604020202020204" pitchFamily="34" charset="0"/>
                <a:cs typeface="Arial" panose="020B0604020202020204" pitchFamily="34" charset="0"/>
              </a:rPr>
              <a:t>{</a:t>
            </a:r>
            <a:r>
              <a:rPr lang="en-US" sz="833" b="1" dirty="0" err="1">
                <a:solidFill>
                  <a:schemeClr val="bg1"/>
                </a:solidFill>
                <a:latin typeface="Arial" panose="020B0604020202020204" pitchFamily="34" charset="0"/>
                <a:cs typeface="Arial" panose="020B0604020202020204" pitchFamily="34" charset="0"/>
              </a:rPr>
              <a:t>dmetcalf</a:t>
            </a:r>
            <a:r>
              <a:rPr lang="en-US" sz="833" b="1" dirty="0">
                <a:solidFill>
                  <a:schemeClr val="bg1"/>
                </a:solidFill>
                <a:latin typeface="Arial" panose="020B0604020202020204" pitchFamily="34" charset="0"/>
                <a:cs typeface="Arial" panose="020B0604020202020204" pitchFamily="34" charset="0"/>
              </a:rPr>
              <a:t>, </a:t>
            </a:r>
            <a:r>
              <a:rPr lang="en-US" sz="833" b="1" dirty="0" err="1">
                <a:solidFill>
                  <a:schemeClr val="bg1"/>
                </a:solidFill>
                <a:latin typeface="Arial" panose="020B0604020202020204" pitchFamily="34" charset="0"/>
                <a:cs typeface="Arial" panose="020B0604020202020204" pitchFamily="34" charset="0"/>
              </a:rPr>
              <a:t>brtruman</a:t>
            </a:r>
            <a:r>
              <a:rPr lang="en-US" sz="833" b="1" dirty="0">
                <a:solidFill>
                  <a:schemeClr val="bg1"/>
                </a:solidFill>
                <a:latin typeface="Arial" panose="020B0604020202020204" pitchFamily="34" charset="0"/>
                <a:cs typeface="Arial" panose="020B0604020202020204" pitchFamily="34" charset="0"/>
              </a:rPr>
              <a:t>}@ist.ucf.edu</a:t>
            </a:r>
          </a:p>
          <a:p>
            <a:pPr algn="ctr"/>
            <a:endParaRPr lang="en-US" sz="833" b="1" dirty="0">
              <a:solidFill>
                <a:schemeClr val="bg1"/>
              </a:solidFill>
              <a:latin typeface="Arial" panose="020B0604020202020204" pitchFamily="34" charset="0"/>
              <a:cs typeface="Arial" panose="020B0604020202020204" pitchFamily="34" charset="0"/>
            </a:endParaRPr>
          </a:p>
        </p:txBody>
      </p:sp>
      <p:sp>
        <p:nvSpPr>
          <p:cNvPr id="13" name="Rectangle 12"/>
          <p:cNvSpPr/>
          <p:nvPr/>
        </p:nvSpPr>
        <p:spPr>
          <a:xfrm>
            <a:off x="128885" y="1190031"/>
            <a:ext cx="2286000" cy="227013"/>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25" b="1" dirty="0">
                <a:solidFill>
                  <a:schemeClr val="bg1"/>
                </a:solidFill>
                <a:latin typeface="Arial" panose="020B0604020202020204" pitchFamily="34" charset="0"/>
                <a:cs typeface="Arial" panose="020B0604020202020204" pitchFamily="34" charset="0"/>
              </a:rPr>
              <a:t>Abstract</a:t>
            </a:r>
          </a:p>
        </p:txBody>
      </p:sp>
      <p:sp>
        <p:nvSpPr>
          <p:cNvPr id="14" name="TextBox 13"/>
          <p:cNvSpPr txBox="1"/>
          <p:nvPr/>
        </p:nvSpPr>
        <p:spPr>
          <a:xfrm>
            <a:off x="128885" y="1544061"/>
            <a:ext cx="2278480" cy="290848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600" dirty="0">
                <a:latin typeface="Arial" panose="020B0604020202020204" pitchFamily="34" charset="0"/>
                <a:cs typeface="Arial" panose="020B0604020202020204" pitchFamily="34" charset="0"/>
              </a:rPr>
              <a:t>In 2019, it is expected that 1.9 billion smart home devices are going to be shipped for consumers. On the business side, companies, such as Samsung, already have most of their devices connected to the internet. These kinds of devices are increasingly becoming more and more popular. These devices, ranging from mobile phones to cars, all connected to the internet, are part of a network called the Internet of Things (</a:t>
            </a:r>
            <a:r>
              <a:rPr lang="en-US" sz="600" dirty="0" err="1">
                <a:latin typeface="Arial" panose="020B0604020202020204" pitchFamily="34" charset="0"/>
                <a:cs typeface="Arial" panose="020B0604020202020204" pitchFamily="34" charset="0"/>
              </a:rPr>
              <a:t>loT</a:t>
            </a:r>
            <a:r>
              <a:rPr lang="en-US" sz="600" dirty="0">
                <a:latin typeface="Arial" panose="020B0604020202020204" pitchFamily="34" charset="0"/>
                <a:cs typeface="Arial" panose="020B0604020202020204" pitchFamily="34" charset="0"/>
              </a:rPr>
              <a:t>). These can be used for a variety of purposes, from reporting back the location of a patient to a caregiver to even sending reminder alerts to a patient to get more Vitamin D. Offering a connection to the internet can cause security risks, which are a paramount concern among most people these days due to the prevalence of these devices. In regard to this, the Internet of Things in the healthcare world is a particular network to be interested in. The impact of insecure data and false information in the healthcare world, could have far-reaching consequences on patients’ health and increase the possibility of their health deteriorating. Giving patients suggestions on what device to aid them to take care of their own health and having the company implement proper security policies could help to mitigate this problem. Information about health care wearables and software on sites including common search engines, Amazon, CNET, and company websites, were found to help the elderly. These same devices were evaluated based on the National Institute of Standards and Technology's Risk Management Framework to provide companies and patients with accurate information to operate in their own domains. </a:t>
            </a:r>
          </a:p>
          <a:p>
            <a:br>
              <a:rPr lang="en-US" sz="750" dirty="0"/>
            </a:br>
            <a:endParaRPr lang="en-US" sz="750" dirty="0">
              <a:latin typeface="Arial" panose="020B0604020202020204" pitchFamily="34" charset="0"/>
              <a:cs typeface="Arial" panose="020B0604020202020204" pitchFamily="34"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2001033787"/>
              </p:ext>
            </p:extLst>
          </p:nvPr>
        </p:nvGraphicFramePr>
        <p:xfrm>
          <a:off x="2753220" y="1439165"/>
          <a:ext cx="5993904" cy="4701540"/>
        </p:xfrm>
        <a:graphic>
          <a:graphicData uri="http://schemas.openxmlformats.org/drawingml/2006/table">
            <a:tbl>
              <a:tblPr firstRow="1" bandRow="1">
                <a:tableStyleId>{7DF18680-E054-41AD-8BC1-D1AEF772440D}</a:tableStyleId>
              </a:tblPr>
              <a:tblGrid>
                <a:gridCol w="695164">
                  <a:extLst>
                    <a:ext uri="{9D8B030D-6E8A-4147-A177-3AD203B41FA5}">
                      <a16:colId xmlns:a16="http://schemas.microsoft.com/office/drawing/2014/main" val="20000"/>
                    </a:ext>
                  </a:extLst>
                </a:gridCol>
                <a:gridCol w="451994">
                  <a:extLst>
                    <a:ext uri="{9D8B030D-6E8A-4147-A177-3AD203B41FA5}">
                      <a16:colId xmlns:a16="http://schemas.microsoft.com/office/drawing/2014/main" val="187974543"/>
                    </a:ext>
                  </a:extLst>
                </a:gridCol>
                <a:gridCol w="886042">
                  <a:extLst>
                    <a:ext uri="{9D8B030D-6E8A-4147-A177-3AD203B41FA5}">
                      <a16:colId xmlns:a16="http://schemas.microsoft.com/office/drawing/2014/main" val="1828092060"/>
                    </a:ext>
                  </a:extLst>
                </a:gridCol>
                <a:gridCol w="669017">
                  <a:extLst>
                    <a:ext uri="{9D8B030D-6E8A-4147-A177-3AD203B41FA5}">
                      <a16:colId xmlns:a16="http://schemas.microsoft.com/office/drawing/2014/main" val="4040513831"/>
                    </a:ext>
                  </a:extLst>
                </a:gridCol>
                <a:gridCol w="597213">
                  <a:extLst>
                    <a:ext uri="{9D8B030D-6E8A-4147-A177-3AD203B41FA5}">
                      <a16:colId xmlns:a16="http://schemas.microsoft.com/office/drawing/2014/main" val="20002"/>
                    </a:ext>
                  </a:extLst>
                </a:gridCol>
                <a:gridCol w="637292">
                  <a:extLst>
                    <a:ext uri="{9D8B030D-6E8A-4147-A177-3AD203B41FA5}">
                      <a16:colId xmlns:a16="http://schemas.microsoft.com/office/drawing/2014/main" val="20003"/>
                    </a:ext>
                  </a:extLst>
                </a:gridCol>
                <a:gridCol w="667639">
                  <a:extLst>
                    <a:ext uri="{9D8B030D-6E8A-4147-A177-3AD203B41FA5}">
                      <a16:colId xmlns:a16="http://schemas.microsoft.com/office/drawing/2014/main" val="20004"/>
                    </a:ext>
                  </a:extLst>
                </a:gridCol>
                <a:gridCol w="641245">
                  <a:extLst>
                    <a:ext uri="{9D8B030D-6E8A-4147-A177-3AD203B41FA5}">
                      <a16:colId xmlns:a16="http://schemas.microsoft.com/office/drawing/2014/main" val="1619123560"/>
                    </a:ext>
                  </a:extLst>
                </a:gridCol>
                <a:gridCol w="678939">
                  <a:extLst>
                    <a:ext uri="{9D8B030D-6E8A-4147-A177-3AD203B41FA5}">
                      <a16:colId xmlns:a16="http://schemas.microsoft.com/office/drawing/2014/main" val="20005"/>
                    </a:ext>
                  </a:extLst>
                </a:gridCol>
                <a:gridCol w="69359">
                  <a:extLst>
                    <a:ext uri="{9D8B030D-6E8A-4147-A177-3AD203B41FA5}">
                      <a16:colId xmlns:a16="http://schemas.microsoft.com/office/drawing/2014/main" val="20006"/>
                    </a:ext>
                  </a:extLst>
                </a:gridCol>
              </a:tblGrid>
              <a:tr h="166125">
                <a:tc>
                  <a:txBody>
                    <a:bodyPr/>
                    <a:lstStyle/>
                    <a:p>
                      <a:pPr algn="ctr"/>
                      <a:r>
                        <a:rPr lang="en-US" sz="700" dirty="0">
                          <a:solidFill>
                            <a:schemeClr val="tx1"/>
                          </a:solidFill>
                          <a:latin typeface="Arial" panose="020B0604020202020204" pitchFamily="34" charset="0"/>
                          <a:cs typeface="Arial" panose="020B0604020202020204" pitchFamily="34" charset="0"/>
                        </a:rPr>
                        <a:t>Wearable</a:t>
                      </a:r>
                      <a:r>
                        <a:rPr lang="en-US" sz="700" baseline="0" dirty="0">
                          <a:solidFill>
                            <a:schemeClr val="tx1"/>
                          </a:solidFill>
                          <a:latin typeface="Arial" panose="020B0604020202020204" pitchFamily="34" charset="0"/>
                          <a:cs typeface="Arial" panose="020B0604020202020204" pitchFamily="34" charset="0"/>
                        </a:rPr>
                        <a:t> Devices</a:t>
                      </a:r>
                      <a:endParaRPr lang="en-US" sz="700" dirty="0">
                        <a:solidFill>
                          <a:schemeClr val="tx1"/>
                        </a:solidFill>
                        <a:latin typeface="Arial" panose="020B0604020202020204" pitchFamily="34" charset="0"/>
                        <a:cs typeface="Arial" panose="020B0604020202020204" pitchFamily="34" charset="0"/>
                      </a:endParaRPr>
                    </a:p>
                  </a:txBody>
                  <a:tcPr marL="19050" marR="19050"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700" dirty="0">
                          <a:solidFill>
                            <a:schemeClr val="tx1"/>
                          </a:solidFill>
                          <a:latin typeface="Arial" panose="020B0604020202020204" pitchFamily="34" charset="0"/>
                          <a:cs typeface="Arial" panose="020B0604020202020204" pitchFamily="34" charset="0"/>
                        </a:rPr>
                        <a:t>Company</a:t>
                      </a:r>
                    </a:p>
                  </a:txBody>
                  <a:tcPr marL="19050" marR="19050"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700" dirty="0">
                          <a:solidFill>
                            <a:schemeClr val="tx1"/>
                          </a:solidFill>
                          <a:latin typeface="Arial" panose="020B0604020202020204" pitchFamily="34" charset="0"/>
                          <a:cs typeface="Arial" panose="020B0604020202020204" pitchFamily="34" charset="0"/>
                        </a:rPr>
                        <a:t>Business Mission</a:t>
                      </a:r>
                    </a:p>
                  </a:txBody>
                  <a:tcPr marL="19050" marR="19050"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700" dirty="0">
                          <a:solidFill>
                            <a:schemeClr val="tx1"/>
                          </a:solidFill>
                          <a:latin typeface="Arial" panose="020B0604020202020204" pitchFamily="34" charset="0"/>
                          <a:cs typeface="Arial" panose="020B0604020202020204" pitchFamily="34" charset="0"/>
                        </a:rPr>
                        <a:t>General Product Description</a:t>
                      </a:r>
                    </a:p>
                  </a:txBody>
                  <a:tcPr marL="19050" marR="19050"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700" dirty="0">
                          <a:solidFill>
                            <a:schemeClr val="tx1"/>
                          </a:solidFill>
                          <a:latin typeface="Arial" panose="020B0604020202020204" pitchFamily="34" charset="0"/>
                          <a:cs typeface="Arial" panose="020B0604020202020204" pitchFamily="34" charset="0"/>
                        </a:rPr>
                        <a:t>Impact of Loss of Confidentiality</a:t>
                      </a:r>
                    </a:p>
                  </a:txBody>
                  <a:tcPr marL="19050" marR="19050"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700" dirty="0">
                          <a:solidFill>
                            <a:schemeClr val="tx1"/>
                          </a:solidFill>
                          <a:latin typeface="Arial" panose="020B0604020202020204" pitchFamily="34" charset="0"/>
                          <a:cs typeface="Arial" panose="020B0604020202020204" pitchFamily="34" charset="0"/>
                        </a:rPr>
                        <a:t>Impact of Loss of Integrity</a:t>
                      </a:r>
                    </a:p>
                  </a:txBody>
                  <a:tcPr marL="19050" marR="19050"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700" dirty="0">
                          <a:solidFill>
                            <a:schemeClr val="tx1"/>
                          </a:solidFill>
                          <a:latin typeface="Arial" panose="020B0604020202020204" pitchFamily="34" charset="0"/>
                          <a:cs typeface="Arial" panose="020B0604020202020204" pitchFamily="34" charset="0"/>
                        </a:rPr>
                        <a:t>Impact of Loss of Availability</a:t>
                      </a:r>
                    </a:p>
                  </a:txBody>
                  <a:tcPr marL="19050" marR="19050"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700" dirty="0">
                          <a:solidFill>
                            <a:schemeClr val="tx1"/>
                          </a:solidFill>
                          <a:latin typeface="Arial" panose="020B0604020202020204" pitchFamily="34" charset="0"/>
                          <a:cs typeface="Arial" panose="020B0604020202020204" pitchFamily="34" charset="0"/>
                        </a:rPr>
                        <a:t>Security Overview</a:t>
                      </a:r>
                    </a:p>
                  </a:txBody>
                  <a:tcPr marL="19050" marR="19050"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700" dirty="0">
                          <a:solidFill>
                            <a:schemeClr val="tx1"/>
                          </a:solidFill>
                          <a:latin typeface="Arial" panose="020B0604020202020204" pitchFamily="34" charset="0"/>
                          <a:cs typeface="Arial" panose="020B0604020202020204" pitchFamily="34" charset="0"/>
                        </a:rPr>
                        <a:t>Recommendations</a:t>
                      </a:r>
                    </a:p>
                  </a:txBody>
                  <a:tcPr marL="19050" marR="19050"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700" dirty="0">
                        <a:solidFill>
                          <a:schemeClr val="tx1"/>
                        </a:solidFill>
                        <a:latin typeface="Arial" panose="020B0604020202020204" pitchFamily="34" charset="0"/>
                        <a:cs typeface="Arial" panose="020B0604020202020204" pitchFamily="34" charset="0"/>
                      </a:endParaRPr>
                    </a:p>
                  </a:txBody>
                  <a:tcPr marL="19050" marR="19050"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ctr"/>
                      <a:r>
                        <a:rPr lang="en-US" sz="700" b="1" dirty="0">
                          <a:solidFill>
                            <a:schemeClr val="tx1"/>
                          </a:solidFill>
                          <a:latin typeface="Arial" panose="020B0604020202020204" pitchFamily="34" charset="0"/>
                          <a:cs typeface="Arial" panose="020B0604020202020204" pitchFamily="34" charset="0"/>
                        </a:rPr>
                        <a:t>Garmin vivofit Fitness Band</a:t>
                      </a:r>
                    </a:p>
                  </a:txBody>
                  <a:tcPr marL="19050" marR="19050"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700" dirty="0">
                          <a:solidFill>
                            <a:schemeClr val="tx1"/>
                          </a:solidFill>
                          <a:latin typeface="Arial" panose="020B0604020202020204" pitchFamily="34" charset="0"/>
                          <a:cs typeface="Arial" panose="020B0604020202020204" pitchFamily="34" charset="0"/>
                        </a:rPr>
                        <a:t>Garmin</a:t>
                      </a:r>
                    </a:p>
                  </a:txBody>
                  <a:tcPr marL="19050" marR="19050"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700" dirty="0">
                          <a:solidFill>
                            <a:schemeClr val="tx1"/>
                          </a:solidFill>
                          <a:latin typeface="Arial" panose="020B0604020202020204" pitchFamily="34" charset="0"/>
                          <a:cs typeface="Arial" panose="020B0604020202020204" pitchFamily="34" charset="0"/>
                        </a:rPr>
                        <a:t>To be a last-longing company that delivers quality products through honesty, integrity, and respect</a:t>
                      </a:r>
                    </a:p>
                  </a:txBody>
                  <a:tcPr marL="19050" marR="19050"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dirty="0">
                          <a:solidFill>
                            <a:schemeClr val="tx1"/>
                          </a:solidFill>
                          <a:latin typeface="Arial" panose="020B0604020202020204" pitchFamily="34" charset="0"/>
                          <a:cs typeface="Arial" panose="020B0604020202020204" pitchFamily="34" charset="0"/>
                        </a:rPr>
                        <a:t>Tracks steps, calories, sleep, and generates a customized goal</a:t>
                      </a:r>
                    </a:p>
                    <a:p>
                      <a:pPr algn="ctr"/>
                      <a:endParaRPr lang="en-US" sz="700" dirty="0">
                        <a:solidFill>
                          <a:schemeClr val="tx1"/>
                        </a:solidFill>
                        <a:latin typeface="Arial" panose="020B0604020202020204" pitchFamily="34" charset="0"/>
                        <a:cs typeface="Arial" panose="020B0604020202020204" pitchFamily="34" charset="0"/>
                      </a:endParaRPr>
                    </a:p>
                  </a:txBody>
                  <a:tcPr marL="19050" marR="19050"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700" dirty="0">
                          <a:solidFill>
                            <a:schemeClr val="tx1"/>
                          </a:solidFill>
                          <a:latin typeface="Arial" panose="020B0604020202020204" pitchFamily="34" charset="0"/>
                          <a:cs typeface="Arial" panose="020B0604020202020204" pitchFamily="34" charset="0"/>
                          <a:sym typeface="Wingdings"/>
                        </a:rPr>
                        <a:t>Moderate</a:t>
                      </a:r>
                      <a:endParaRPr lang="en-US" sz="700" dirty="0">
                        <a:solidFill>
                          <a:schemeClr val="tx1"/>
                        </a:solidFill>
                        <a:latin typeface="Arial" panose="020B0604020202020204" pitchFamily="34" charset="0"/>
                        <a:cs typeface="Arial" panose="020B0604020202020204" pitchFamily="34" charset="0"/>
                      </a:endParaRPr>
                    </a:p>
                  </a:txBody>
                  <a:tcPr marL="19050" marR="19050"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700" dirty="0">
                          <a:solidFill>
                            <a:schemeClr val="tx1"/>
                          </a:solidFill>
                          <a:latin typeface="Arial" panose="020B0604020202020204" pitchFamily="34" charset="0"/>
                          <a:cs typeface="Arial" panose="020B0604020202020204" pitchFamily="34" charset="0"/>
                        </a:rPr>
                        <a:t>High</a:t>
                      </a:r>
                    </a:p>
                  </a:txBody>
                  <a:tcPr marL="19050" marR="19050"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700" dirty="0">
                          <a:solidFill>
                            <a:schemeClr val="tx1"/>
                          </a:solidFill>
                          <a:latin typeface="Arial" panose="020B0604020202020204" pitchFamily="34" charset="0"/>
                          <a:cs typeface="Arial" panose="020B0604020202020204" pitchFamily="34" charset="0"/>
                        </a:rPr>
                        <a:t>High</a:t>
                      </a:r>
                    </a:p>
                  </a:txBody>
                  <a:tcPr marL="19050" marR="19050"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dirty="0">
                          <a:solidFill>
                            <a:schemeClr val="tx1"/>
                          </a:solidFill>
                          <a:latin typeface="Arial" panose="020B0604020202020204" pitchFamily="34" charset="0"/>
                          <a:cs typeface="Arial" panose="020B0604020202020204" pitchFamily="34" charset="0"/>
                        </a:rPr>
                        <a:t>Lack of non-repudiation and auditing associated with Bluetooth 4.0, Public key cryptography is used for device authentication, ANT+’s device encryption and authentication is weak  </a:t>
                      </a:r>
                    </a:p>
                    <a:p>
                      <a:pPr algn="ctr"/>
                      <a:endParaRPr lang="en-US" sz="700" dirty="0">
                        <a:solidFill>
                          <a:schemeClr val="tx1"/>
                        </a:solidFill>
                        <a:latin typeface="Arial" panose="020B0604020202020204" pitchFamily="34" charset="0"/>
                        <a:cs typeface="Arial" panose="020B0604020202020204" pitchFamily="34" charset="0"/>
                      </a:endParaRPr>
                    </a:p>
                  </a:txBody>
                  <a:tcPr marL="19050" marR="19050"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dirty="0">
                          <a:solidFill>
                            <a:schemeClr val="tx1"/>
                          </a:solidFill>
                          <a:latin typeface="Arial" panose="020B0604020202020204" pitchFamily="34" charset="0"/>
                          <a:cs typeface="Arial" panose="020B0604020202020204" pitchFamily="34" charset="0"/>
                        </a:rPr>
                        <a:t>Use last security level associated with Bluetooth and increase confidentiality </a:t>
                      </a:r>
                    </a:p>
                    <a:p>
                      <a:pPr algn="ctr"/>
                      <a:endParaRPr lang="en-US" sz="700" dirty="0">
                        <a:solidFill>
                          <a:schemeClr val="tx1"/>
                        </a:solidFill>
                        <a:latin typeface="Arial" panose="020B0604020202020204" pitchFamily="34" charset="0"/>
                        <a:cs typeface="Arial" panose="020B0604020202020204" pitchFamily="34" charset="0"/>
                      </a:endParaRPr>
                    </a:p>
                  </a:txBody>
                  <a:tcPr marL="19050" marR="19050"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700" dirty="0">
                        <a:solidFill>
                          <a:schemeClr val="tx1"/>
                        </a:solidFill>
                        <a:latin typeface="Arial" panose="020B0604020202020204" pitchFamily="34" charset="0"/>
                        <a:cs typeface="Arial" panose="020B0604020202020204" pitchFamily="34" charset="0"/>
                      </a:endParaRPr>
                    </a:p>
                  </a:txBody>
                  <a:tcPr marL="19050" marR="19050"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6612">
                <a:tc>
                  <a:txBody>
                    <a:bodyPr/>
                    <a:lstStyle/>
                    <a:p>
                      <a:pPr algn="ctr"/>
                      <a:r>
                        <a:rPr lang="en-US" sz="700" b="1" dirty="0">
                          <a:solidFill>
                            <a:schemeClr val="tx1"/>
                          </a:solidFill>
                          <a:latin typeface="Arial" panose="020B0604020202020204" pitchFamily="34" charset="0"/>
                          <a:cs typeface="Arial" panose="020B0604020202020204" pitchFamily="34" charset="0"/>
                        </a:rPr>
                        <a:t>Mindme Locate</a:t>
                      </a:r>
                    </a:p>
                  </a:txBody>
                  <a:tcPr marL="19050" marR="19050"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389120" rtl="0" eaLnBrk="1" fontAlgn="auto" latinLnBrk="0" hangingPunct="1">
                        <a:lnSpc>
                          <a:spcPct val="100000"/>
                        </a:lnSpc>
                        <a:spcBef>
                          <a:spcPts val="0"/>
                        </a:spcBef>
                        <a:spcAft>
                          <a:spcPts val="0"/>
                        </a:spcAft>
                        <a:buClrTx/>
                        <a:buSzTx/>
                        <a:buFontTx/>
                        <a:buNone/>
                        <a:tabLst/>
                        <a:defRPr/>
                      </a:pPr>
                      <a:r>
                        <a:rPr lang="en-US" sz="700" dirty="0">
                          <a:solidFill>
                            <a:schemeClr val="tx1"/>
                          </a:solidFill>
                          <a:latin typeface="Arial" panose="020B0604020202020204" pitchFamily="34" charset="0"/>
                          <a:cs typeface="Arial" panose="020B0604020202020204" pitchFamily="34" charset="0"/>
                        </a:rPr>
                        <a:t>Mindme</a:t>
                      </a:r>
                    </a:p>
                  </a:txBody>
                  <a:tcPr marL="19050" marR="19050"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389120" rtl="0" eaLnBrk="1" fontAlgn="auto" latinLnBrk="0" hangingPunct="1">
                        <a:lnSpc>
                          <a:spcPct val="100000"/>
                        </a:lnSpc>
                        <a:spcBef>
                          <a:spcPts val="0"/>
                        </a:spcBef>
                        <a:spcAft>
                          <a:spcPts val="0"/>
                        </a:spcAft>
                        <a:buClrTx/>
                        <a:buSzTx/>
                        <a:buFontTx/>
                        <a:buNone/>
                        <a:tabLst/>
                        <a:defRPr/>
                      </a:pPr>
                      <a:endParaRPr lang="en-US" sz="700" dirty="0">
                        <a:solidFill>
                          <a:schemeClr val="tx1"/>
                        </a:solidFill>
                        <a:latin typeface="Arial" panose="020B0604020202020204" pitchFamily="34" charset="0"/>
                        <a:cs typeface="Arial" panose="020B0604020202020204" pitchFamily="34" charset="0"/>
                      </a:endParaRPr>
                    </a:p>
                  </a:txBody>
                  <a:tcPr marL="19050" marR="19050"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389120" rtl="0" eaLnBrk="1" fontAlgn="auto" latinLnBrk="0" hangingPunct="1">
                        <a:lnSpc>
                          <a:spcPct val="100000"/>
                        </a:lnSpc>
                        <a:spcBef>
                          <a:spcPts val="0"/>
                        </a:spcBef>
                        <a:spcAft>
                          <a:spcPts val="0"/>
                        </a:spcAft>
                        <a:buClrTx/>
                        <a:buSzTx/>
                        <a:buFontTx/>
                        <a:buNone/>
                        <a:tabLst/>
                        <a:defRPr/>
                      </a:pPr>
                      <a:endParaRPr lang="en-US" sz="700" dirty="0">
                        <a:solidFill>
                          <a:schemeClr val="tx1"/>
                        </a:solidFill>
                        <a:latin typeface="Arial" panose="020B0604020202020204" pitchFamily="34" charset="0"/>
                        <a:cs typeface="Arial" panose="020B0604020202020204" pitchFamily="34" charset="0"/>
                      </a:endParaRPr>
                    </a:p>
                  </a:txBody>
                  <a:tcPr marL="19050" marR="19050"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389120" rtl="0" eaLnBrk="1" fontAlgn="auto" latinLnBrk="0" hangingPunct="1">
                        <a:lnSpc>
                          <a:spcPct val="100000"/>
                        </a:lnSpc>
                        <a:spcBef>
                          <a:spcPts val="0"/>
                        </a:spcBef>
                        <a:spcAft>
                          <a:spcPts val="0"/>
                        </a:spcAft>
                        <a:buClrTx/>
                        <a:buSzTx/>
                        <a:buFontTx/>
                        <a:buNone/>
                        <a:tabLst/>
                        <a:defRPr/>
                      </a:pPr>
                      <a:r>
                        <a:rPr lang="en-US" sz="700" dirty="0">
                          <a:solidFill>
                            <a:schemeClr val="tx1"/>
                          </a:solidFill>
                          <a:latin typeface="Arial" panose="020B0604020202020204" pitchFamily="34" charset="0"/>
                          <a:cs typeface="Arial" panose="020B0604020202020204" pitchFamily="34" charset="0"/>
                          <a:sym typeface="Wingdings"/>
                        </a:rPr>
                        <a:t>High</a:t>
                      </a:r>
                      <a:endParaRPr lang="en-US" sz="700" dirty="0">
                        <a:solidFill>
                          <a:schemeClr val="tx1"/>
                        </a:solidFill>
                        <a:latin typeface="Arial" panose="020B0604020202020204" pitchFamily="34" charset="0"/>
                        <a:cs typeface="Arial" panose="020B0604020202020204" pitchFamily="34" charset="0"/>
                      </a:endParaRPr>
                    </a:p>
                  </a:txBody>
                  <a:tcPr marL="19050" marR="19050"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389120" rtl="0" eaLnBrk="1" fontAlgn="auto" latinLnBrk="0" hangingPunct="1">
                        <a:lnSpc>
                          <a:spcPct val="100000"/>
                        </a:lnSpc>
                        <a:spcBef>
                          <a:spcPts val="0"/>
                        </a:spcBef>
                        <a:spcAft>
                          <a:spcPts val="0"/>
                        </a:spcAft>
                        <a:buClrTx/>
                        <a:buSzTx/>
                        <a:buFontTx/>
                        <a:buNone/>
                        <a:tabLst/>
                        <a:defRPr/>
                      </a:pPr>
                      <a:r>
                        <a:rPr lang="en-US" sz="700" dirty="0">
                          <a:solidFill>
                            <a:schemeClr val="tx1"/>
                          </a:solidFill>
                          <a:latin typeface="Arial" panose="020B0604020202020204" pitchFamily="34" charset="0"/>
                          <a:cs typeface="Arial" panose="020B0604020202020204" pitchFamily="34" charset="0"/>
                          <a:sym typeface="Wingdings"/>
                        </a:rPr>
                        <a:t>High</a:t>
                      </a:r>
                      <a:endParaRPr lang="en-US" sz="700" dirty="0">
                        <a:solidFill>
                          <a:schemeClr val="tx1"/>
                        </a:solidFill>
                        <a:latin typeface="Arial" panose="020B0604020202020204" pitchFamily="34" charset="0"/>
                        <a:cs typeface="Arial" panose="020B0604020202020204" pitchFamily="34" charset="0"/>
                      </a:endParaRPr>
                    </a:p>
                  </a:txBody>
                  <a:tcPr marL="19050" marR="19050"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700" dirty="0">
                          <a:solidFill>
                            <a:schemeClr val="tx1"/>
                          </a:solidFill>
                          <a:latin typeface="Arial" panose="020B0604020202020204" pitchFamily="34" charset="0"/>
                          <a:cs typeface="Arial" panose="020B0604020202020204" pitchFamily="34" charset="0"/>
                        </a:rPr>
                        <a:t>High</a:t>
                      </a:r>
                    </a:p>
                  </a:txBody>
                  <a:tcPr marL="19050" marR="19050"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700" dirty="0">
                        <a:solidFill>
                          <a:schemeClr val="tx1"/>
                        </a:solidFill>
                        <a:latin typeface="Arial" panose="020B0604020202020204" pitchFamily="34" charset="0"/>
                        <a:cs typeface="Arial" panose="020B0604020202020204" pitchFamily="34" charset="0"/>
                      </a:endParaRPr>
                    </a:p>
                  </a:txBody>
                  <a:tcPr marL="19050" marR="19050"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700" dirty="0">
                        <a:solidFill>
                          <a:schemeClr val="tx1"/>
                        </a:solidFill>
                        <a:latin typeface="Arial" panose="020B0604020202020204" pitchFamily="34" charset="0"/>
                        <a:cs typeface="Arial" panose="020B0604020202020204" pitchFamily="34" charset="0"/>
                      </a:endParaRPr>
                    </a:p>
                  </a:txBody>
                  <a:tcPr marL="19050" marR="19050"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700" dirty="0">
                        <a:solidFill>
                          <a:schemeClr val="tx1"/>
                        </a:solidFill>
                        <a:latin typeface="Arial" panose="020B0604020202020204" pitchFamily="34" charset="0"/>
                        <a:cs typeface="Arial" panose="020B0604020202020204" pitchFamily="34" charset="0"/>
                      </a:endParaRPr>
                    </a:p>
                  </a:txBody>
                  <a:tcPr marL="19050" marR="19050"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04664">
                <a:tc>
                  <a:txBody>
                    <a:bodyPr/>
                    <a:lstStyle/>
                    <a:p>
                      <a:pPr algn="ctr"/>
                      <a:r>
                        <a:rPr lang="en-US" sz="700" b="1" dirty="0">
                          <a:solidFill>
                            <a:schemeClr val="tx1"/>
                          </a:solidFill>
                          <a:latin typeface="Arial" panose="020B0604020202020204" pitchFamily="34" charset="0"/>
                          <a:cs typeface="Arial" panose="020B0604020202020204" pitchFamily="34" charset="0"/>
                        </a:rPr>
                        <a:t>Leaf Health Tracker</a:t>
                      </a:r>
                    </a:p>
                  </a:txBody>
                  <a:tcPr marL="19050" marR="19050"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389120" rtl="0" eaLnBrk="1" fontAlgn="auto" latinLnBrk="0" hangingPunct="1">
                        <a:lnSpc>
                          <a:spcPct val="100000"/>
                        </a:lnSpc>
                        <a:spcBef>
                          <a:spcPts val="0"/>
                        </a:spcBef>
                        <a:spcAft>
                          <a:spcPts val="0"/>
                        </a:spcAft>
                        <a:buClrTx/>
                        <a:buSzTx/>
                        <a:buFontTx/>
                        <a:buNone/>
                        <a:tabLst/>
                        <a:defRPr/>
                      </a:pPr>
                      <a:r>
                        <a:rPr lang="en-US" sz="700" dirty="0">
                          <a:solidFill>
                            <a:schemeClr val="tx1"/>
                          </a:solidFill>
                          <a:latin typeface="Arial" panose="020B0604020202020204" pitchFamily="34" charset="0"/>
                          <a:cs typeface="Arial" panose="020B0604020202020204" pitchFamily="34" charset="0"/>
                        </a:rPr>
                        <a:t>Bellabeat</a:t>
                      </a:r>
                    </a:p>
                  </a:txBody>
                  <a:tcPr marL="19050" marR="19050"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389120" rtl="0" eaLnBrk="1" fontAlgn="auto" latinLnBrk="0" hangingPunct="1">
                        <a:lnSpc>
                          <a:spcPct val="100000"/>
                        </a:lnSpc>
                        <a:spcBef>
                          <a:spcPts val="0"/>
                        </a:spcBef>
                        <a:spcAft>
                          <a:spcPts val="0"/>
                        </a:spcAft>
                        <a:buClrTx/>
                        <a:buSzTx/>
                        <a:buFontTx/>
                        <a:buNone/>
                        <a:tabLst/>
                        <a:defRPr/>
                      </a:pPr>
                      <a:r>
                        <a:rPr lang="en-US" sz="700" dirty="0">
                          <a:solidFill>
                            <a:schemeClr val="tx1"/>
                          </a:solidFill>
                          <a:latin typeface="Arial" panose="020B0604020202020204" pitchFamily="34" charset="0"/>
                          <a:cs typeface="Arial" panose="020B0604020202020204" pitchFamily="34" charset="0"/>
                        </a:rPr>
                        <a:t>To inspire and motivate women to be the best version of themselves through technology</a:t>
                      </a:r>
                    </a:p>
                    <a:p>
                      <a:pPr marL="0" marR="0" indent="0" algn="ctr" defTabSz="4389120" rtl="0" eaLnBrk="1" fontAlgn="auto" latinLnBrk="0" hangingPunct="1">
                        <a:lnSpc>
                          <a:spcPct val="100000"/>
                        </a:lnSpc>
                        <a:spcBef>
                          <a:spcPts val="0"/>
                        </a:spcBef>
                        <a:spcAft>
                          <a:spcPts val="0"/>
                        </a:spcAft>
                        <a:buClrTx/>
                        <a:buSzTx/>
                        <a:buFontTx/>
                        <a:buNone/>
                        <a:tabLst/>
                        <a:defRPr/>
                      </a:pPr>
                      <a:endParaRPr lang="en-US" sz="700" dirty="0">
                        <a:solidFill>
                          <a:schemeClr val="tx1"/>
                        </a:solidFill>
                        <a:latin typeface="Arial" panose="020B0604020202020204" pitchFamily="34" charset="0"/>
                        <a:cs typeface="Arial" panose="020B0604020202020204" pitchFamily="34" charset="0"/>
                      </a:endParaRPr>
                    </a:p>
                  </a:txBody>
                  <a:tcPr marL="19050" marR="19050"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389120" rtl="0" eaLnBrk="1" fontAlgn="auto" latinLnBrk="0" hangingPunct="1">
                        <a:lnSpc>
                          <a:spcPct val="100000"/>
                        </a:lnSpc>
                        <a:spcBef>
                          <a:spcPts val="0"/>
                        </a:spcBef>
                        <a:spcAft>
                          <a:spcPts val="0"/>
                        </a:spcAft>
                        <a:buClrTx/>
                        <a:buSzTx/>
                        <a:buFontTx/>
                        <a:buNone/>
                        <a:tabLst/>
                        <a:defRPr/>
                      </a:pPr>
                      <a:r>
                        <a:rPr lang="en-US" sz="700" dirty="0">
                          <a:solidFill>
                            <a:schemeClr val="tx1"/>
                          </a:solidFill>
                          <a:latin typeface="Arial" panose="020B0604020202020204" pitchFamily="34" charset="0"/>
                          <a:cs typeface="Arial" panose="020B0604020202020204" pitchFamily="34" charset="0"/>
                        </a:rPr>
                        <a:t>To track different activities, steps, calories, or reproductive activity through the tracker and app.</a:t>
                      </a:r>
                    </a:p>
                  </a:txBody>
                  <a:tcPr marL="19050" marR="19050"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389120" rtl="0" eaLnBrk="1" fontAlgn="auto" latinLnBrk="0" hangingPunct="1">
                        <a:lnSpc>
                          <a:spcPct val="100000"/>
                        </a:lnSpc>
                        <a:spcBef>
                          <a:spcPts val="0"/>
                        </a:spcBef>
                        <a:spcAft>
                          <a:spcPts val="0"/>
                        </a:spcAft>
                        <a:buClrTx/>
                        <a:buSzTx/>
                        <a:buFontTx/>
                        <a:buNone/>
                        <a:tabLst/>
                        <a:defRPr/>
                      </a:pPr>
                      <a:r>
                        <a:rPr lang="en-US" sz="700" dirty="0">
                          <a:solidFill>
                            <a:schemeClr val="tx1"/>
                          </a:solidFill>
                          <a:latin typeface="Arial" panose="020B0604020202020204" pitchFamily="34" charset="0"/>
                          <a:cs typeface="Arial" panose="020B0604020202020204" pitchFamily="34" charset="0"/>
                        </a:rPr>
                        <a:t>Moderate</a:t>
                      </a:r>
                    </a:p>
                  </a:txBody>
                  <a:tcPr marL="19050" marR="19050"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389120" rtl="0" eaLnBrk="1" fontAlgn="auto" latinLnBrk="0" hangingPunct="1">
                        <a:lnSpc>
                          <a:spcPct val="100000"/>
                        </a:lnSpc>
                        <a:spcBef>
                          <a:spcPts val="0"/>
                        </a:spcBef>
                        <a:spcAft>
                          <a:spcPts val="0"/>
                        </a:spcAft>
                        <a:buClrTx/>
                        <a:buSzTx/>
                        <a:buFontTx/>
                        <a:buNone/>
                        <a:tabLst/>
                        <a:defRPr/>
                      </a:pPr>
                      <a:r>
                        <a:rPr lang="en-US" sz="700" dirty="0">
                          <a:solidFill>
                            <a:schemeClr val="tx1"/>
                          </a:solidFill>
                          <a:latin typeface="Arial" panose="020B0604020202020204" pitchFamily="34" charset="0"/>
                          <a:cs typeface="Arial" panose="020B0604020202020204" pitchFamily="34" charset="0"/>
                          <a:sym typeface="Wingdings"/>
                        </a:rPr>
                        <a:t>High</a:t>
                      </a:r>
                      <a:endParaRPr lang="en-US" sz="700" dirty="0">
                        <a:solidFill>
                          <a:schemeClr val="tx1"/>
                        </a:solidFill>
                        <a:latin typeface="Arial" panose="020B0604020202020204" pitchFamily="34" charset="0"/>
                        <a:cs typeface="Arial" panose="020B0604020202020204" pitchFamily="34" charset="0"/>
                      </a:endParaRPr>
                    </a:p>
                  </a:txBody>
                  <a:tcPr marL="19050" marR="19050"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389120" rtl="0" eaLnBrk="1" fontAlgn="auto" latinLnBrk="0" hangingPunct="1">
                        <a:lnSpc>
                          <a:spcPct val="100000"/>
                        </a:lnSpc>
                        <a:spcBef>
                          <a:spcPts val="0"/>
                        </a:spcBef>
                        <a:spcAft>
                          <a:spcPts val="0"/>
                        </a:spcAft>
                        <a:buClrTx/>
                        <a:buSzTx/>
                        <a:buFontTx/>
                        <a:buNone/>
                        <a:tabLst/>
                        <a:defRPr/>
                      </a:pPr>
                      <a:r>
                        <a:rPr lang="en-US" sz="700" dirty="0">
                          <a:solidFill>
                            <a:schemeClr val="tx1"/>
                          </a:solidFill>
                          <a:latin typeface="Arial" panose="020B0604020202020204" pitchFamily="34" charset="0"/>
                          <a:cs typeface="Arial" panose="020B0604020202020204" pitchFamily="34" charset="0"/>
                          <a:sym typeface="Wingdings"/>
                        </a:rPr>
                        <a:t>High</a:t>
                      </a:r>
                      <a:endParaRPr lang="en-US" sz="700" dirty="0">
                        <a:solidFill>
                          <a:schemeClr val="tx1"/>
                        </a:solidFill>
                        <a:latin typeface="Arial" panose="020B0604020202020204" pitchFamily="34" charset="0"/>
                        <a:cs typeface="Arial" panose="020B0604020202020204" pitchFamily="34" charset="0"/>
                      </a:endParaRPr>
                    </a:p>
                  </a:txBody>
                  <a:tcPr marL="19050" marR="19050"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389120" rtl="0" eaLnBrk="1" fontAlgn="auto" latinLnBrk="0" hangingPunct="1">
                        <a:lnSpc>
                          <a:spcPct val="100000"/>
                        </a:lnSpc>
                        <a:spcBef>
                          <a:spcPts val="0"/>
                        </a:spcBef>
                        <a:spcAft>
                          <a:spcPts val="0"/>
                        </a:spcAft>
                        <a:buClrTx/>
                        <a:buSzTx/>
                        <a:buFontTx/>
                        <a:buNone/>
                        <a:tabLst/>
                        <a:defRPr/>
                      </a:pPr>
                      <a:r>
                        <a:rPr lang="en-US" sz="700" kern="1200" dirty="0">
                          <a:solidFill>
                            <a:schemeClr val="dk1"/>
                          </a:solidFill>
                          <a:effectLst/>
                          <a:latin typeface="Arial" panose="020B0604020202020204" pitchFamily="34" charset="0"/>
                          <a:ea typeface="+mn-ea"/>
                          <a:cs typeface="Arial" panose="020B0604020202020204" pitchFamily="34" charset="0"/>
                        </a:rPr>
                        <a:t>Bluetooth Low Energy prior 4.2 uses the AES-128 Pairing Algorithm—this does not help to prevent eavesdropping--while Bluetooth Low Energy 4.2+ uses P-256 Elliptic Curve with AES- CMAC. BLE not protected from Man-In-The-Middle Attacks</a:t>
                      </a:r>
                      <a:endParaRPr lang="en-US" sz="700" dirty="0">
                        <a:solidFill>
                          <a:schemeClr val="tx1"/>
                        </a:solidFill>
                        <a:latin typeface="Arial" panose="020B0604020202020204" pitchFamily="34" charset="0"/>
                        <a:cs typeface="Arial" panose="020B0604020202020204" pitchFamily="34" charset="0"/>
                      </a:endParaRPr>
                    </a:p>
                  </a:txBody>
                  <a:tcPr marL="19050" marR="19050"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389120" rtl="0" eaLnBrk="1" fontAlgn="auto" latinLnBrk="0" hangingPunct="1">
                        <a:lnSpc>
                          <a:spcPct val="100000"/>
                        </a:lnSpc>
                        <a:spcBef>
                          <a:spcPts val="0"/>
                        </a:spcBef>
                        <a:spcAft>
                          <a:spcPts val="0"/>
                        </a:spcAft>
                        <a:buClrTx/>
                        <a:buSzTx/>
                        <a:buFontTx/>
                        <a:buNone/>
                        <a:tabLst/>
                        <a:defRPr/>
                      </a:pPr>
                      <a:r>
                        <a:rPr lang="en-US" sz="700" dirty="0">
                          <a:solidFill>
                            <a:schemeClr val="tx1"/>
                          </a:solidFill>
                          <a:latin typeface="Arial" panose="020B0604020202020204" pitchFamily="34" charset="0"/>
                          <a:cs typeface="Arial" panose="020B0604020202020204" pitchFamily="34" charset="0"/>
                        </a:rPr>
                        <a:t>Suggested to use Bluetooth Low Energy 4.2 for latest security and provide methods to prevent Man-In-The-Middle Attacks</a:t>
                      </a:r>
                    </a:p>
                  </a:txBody>
                  <a:tcPr marL="19050" marR="19050"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700">
                        <a:solidFill>
                          <a:schemeClr val="tx1"/>
                        </a:solidFill>
                        <a:latin typeface="Arial" panose="020B0604020202020204" pitchFamily="34" charset="0"/>
                        <a:cs typeface="Arial" panose="020B0604020202020204" pitchFamily="34" charset="0"/>
                      </a:endParaRPr>
                    </a:p>
                  </a:txBody>
                  <a:tcPr marL="19050" marR="19050"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6856">
                <a:tc>
                  <a:txBody>
                    <a:bodyPr/>
                    <a:lstStyle/>
                    <a:p>
                      <a:pPr algn="ctr"/>
                      <a:r>
                        <a:rPr lang="en-US" sz="700" b="1" dirty="0">
                          <a:solidFill>
                            <a:schemeClr val="tx1"/>
                          </a:solidFill>
                          <a:latin typeface="Arial" panose="020B0604020202020204" pitchFamily="34" charset="0"/>
                          <a:cs typeface="Arial" panose="020B0604020202020204" pitchFamily="34" charset="0"/>
                        </a:rPr>
                        <a:t>Qsun</a:t>
                      </a:r>
                    </a:p>
                  </a:txBody>
                  <a:tcPr marL="19050" marR="19050"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389120" rtl="0" eaLnBrk="1" fontAlgn="auto" latinLnBrk="0" hangingPunct="1">
                        <a:lnSpc>
                          <a:spcPct val="100000"/>
                        </a:lnSpc>
                        <a:spcBef>
                          <a:spcPts val="0"/>
                        </a:spcBef>
                        <a:spcAft>
                          <a:spcPts val="0"/>
                        </a:spcAft>
                        <a:buClrTx/>
                        <a:buSzTx/>
                        <a:buFontTx/>
                        <a:buNone/>
                        <a:tabLst/>
                        <a:defRPr/>
                      </a:pPr>
                      <a:r>
                        <a:rPr lang="en-US" sz="700" dirty="0">
                          <a:solidFill>
                            <a:schemeClr val="tx1"/>
                          </a:solidFill>
                          <a:latin typeface="Arial" panose="020B0604020202020204" pitchFamily="34" charset="0"/>
                          <a:cs typeface="Arial" panose="020B0604020202020204" pitchFamily="34" charset="0"/>
                        </a:rPr>
                        <a:t>Qsun</a:t>
                      </a:r>
                    </a:p>
                  </a:txBody>
                  <a:tcPr marL="19050" marR="19050"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389120" rtl="0" eaLnBrk="1" fontAlgn="auto" latinLnBrk="0" hangingPunct="1">
                        <a:lnSpc>
                          <a:spcPct val="100000"/>
                        </a:lnSpc>
                        <a:spcBef>
                          <a:spcPts val="0"/>
                        </a:spcBef>
                        <a:spcAft>
                          <a:spcPts val="0"/>
                        </a:spcAft>
                        <a:buClrTx/>
                        <a:buSzTx/>
                        <a:buFontTx/>
                        <a:buNone/>
                        <a:tabLst/>
                        <a:defRPr/>
                      </a:pPr>
                      <a:endParaRPr lang="en-US" sz="700" dirty="0">
                        <a:solidFill>
                          <a:schemeClr val="tx1"/>
                        </a:solidFill>
                        <a:latin typeface="Arial" panose="020B0604020202020204" pitchFamily="34" charset="0"/>
                        <a:cs typeface="Arial" panose="020B0604020202020204" pitchFamily="34" charset="0"/>
                      </a:endParaRPr>
                    </a:p>
                  </a:txBody>
                  <a:tcPr marL="19050" marR="19050"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389120" rtl="0" eaLnBrk="1" fontAlgn="auto" latinLnBrk="0" hangingPunct="1">
                        <a:lnSpc>
                          <a:spcPct val="100000"/>
                        </a:lnSpc>
                        <a:spcBef>
                          <a:spcPts val="0"/>
                        </a:spcBef>
                        <a:spcAft>
                          <a:spcPts val="0"/>
                        </a:spcAft>
                        <a:buClrTx/>
                        <a:buSzTx/>
                        <a:buFontTx/>
                        <a:buNone/>
                        <a:tabLst/>
                        <a:defRPr/>
                      </a:pPr>
                      <a:endParaRPr lang="en-US" sz="700" dirty="0">
                        <a:solidFill>
                          <a:schemeClr val="tx1"/>
                        </a:solidFill>
                        <a:latin typeface="Arial" panose="020B0604020202020204" pitchFamily="34" charset="0"/>
                        <a:cs typeface="Arial" panose="020B0604020202020204" pitchFamily="34" charset="0"/>
                      </a:endParaRPr>
                    </a:p>
                  </a:txBody>
                  <a:tcPr marL="19050" marR="19050"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389120" rtl="0" eaLnBrk="1" fontAlgn="auto" latinLnBrk="0" hangingPunct="1">
                        <a:lnSpc>
                          <a:spcPct val="100000"/>
                        </a:lnSpc>
                        <a:spcBef>
                          <a:spcPts val="0"/>
                        </a:spcBef>
                        <a:spcAft>
                          <a:spcPts val="0"/>
                        </a:spcAft>
                        <a:buClrTx/>
                        <a:buSzTx/>
                        <a:buFontTx/>
                        <a:buNone/>
                        <a:tabLst/>
                        <a:defRPr/>
                      </a:pPr>
                      <a:r>
                        <a:rPr lang="en-US" sz="700" dirty="0">
                          <a:solidFill>
                            <a:schemeClr val="tx1"/>
                          </a:solidFill>
                          <a:latin typeface="Arial" panose="020B0604020202020204" pitchFamily="34" charset="0"/>
                          <a:cs typeface="Arial" panose="020B0604020202020204" pitchFamily="34" charset="0"/>
                          <a:sym typeface="Wingdings"/>
                        </a:rPr>
                        <a:t>Moderate</a:t>
                      </a:r>
                      <a:endParaRPr lang="en-US" sz="700" dirty="0">
                        <a:solidFill>
                          <a:schemeClr val="tx1"/>
                        </a:solidFill>
                        <a:latin typeface="Arial" panose="020B0604020202020204" pitchFamily="34" charset="0"/>
                        <a:cs typeface="Arial" panose="020B0604020202020204" pitchFamily="34" charset="0"/>
                      </a:endParaRPr>
                    </a:p>
                  </a:txBody>
                  <a:tcPr marL="19050" marR="19050"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389120" rtl="0" eaLnBrk="1" fontAlgn="auto" latinLnBrk="0" hangingPunct="1">
                        <a:lnSpc>
                          <a:spcPct val="100000"/>
                        </a:lnSpc>
                        <a:spcBef>
                          <a:spcPts val="0"/>
                        </a:spcBef>
                        <a:spcAft>
                          <a:spcPts val="0"/>
                        </a:spcAft>
                        <a:buClrTx/>
                        <a:buSzTx/>
                        <a:buFontTx/>
                        <a:buNone/>
                        <a:tabLst/>
                        <a:defRPr/>
                      </a:pPr>
                      <a:r>
                        <a:rPr lang="en-US" sz="700" dirty="0">
                          <a:solidFill>
                            <a:schemeClr val="tx1"/>
                          </a:solidFill>
                          <a:latin typeface="Arial" panose="020B0604020202020204" pitchFamily="34" charset="0"/>
                          <a:cs typeface="Arial" panose="020B0604020202020204" pitchFamily="34" charset="0"/>
                          <a:sym typeface="Wingdings"/>
                        </a:rPr>
                        <a:t>High</a:t>
                      </a:r>
                      <a:endParaRPr lang="en-US" sz="700" dirty="0">
                        <a:solidFill>
                          <a:schemeClr val="tx1"/>
                        </a:solidFill>
                        <a:latin typeface="Arial" panose="020B0604020202020204" pitchFamily="34" charset="0"/>
                        <a:cs typeface="Arial" panose="020B0604020202020204" pitchFamily="34" charset="0"/>
                      </a:endParaRPr>
                    </a:p>
                  </a:txBody>
                  <a:tcPr marL="19050" marR="19050"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389120" rtl="0" eaLnBrk="1" fontAlgn="auto" latinLnBrk="0" hangingPunct="1">
                        <a:lnSpc>
                          <a:spcPct val="100000"/>
                        </a:lnSpc>
                        <a:spcBef>
                          <a:spcPts val="0"/>
                        </a:spcBef>
                        <a:spcAft>
                          <a:spcPts val="0"/>
                        </a:spcAft>
                        <a:buClrTx/>
                        <a:buSzTx/>
                        <a:buFontTx/>
                        <a:buNone/>
                        <a:tabLst/>
                        <a:defRPr/>
                      </a:pPr>
                      <a:r>
                        <a:rPr lang="en-US" sz="700" dirty="0">
                          <a:solidFill>
                            <a:schemeClr val="tx1"/>
                          </a:solidFill>
                          <a:latin typeface="Arial" panose="020B0604020202020204" pitchFamily="34" charset="0"/>
                          <a:cs typeface="Arial" panose="020B0604020202020204" pitchFamily="34" charset="0"/>
                          <a:sym typeface="Wingdings"/>
                        </a:rPr>
                        <a:t>High</a:t>
                      </a:r>
                      <a:endParaRPr lang="en-US" sz="700" dirty="0">
                        <a:solidFill>
                          <a:schemeClr val="tx1"/>
                        </a:solidFill>
                        <a:latin typeface="Arial" panose="020B0604020202020204" pitchFamily="34" charset="0"/>
                        <a:cs typeface="Arial" panose="020B0604020202020204" pitchFamily="34" charset="0"/>
                      </a:endParaRPr>
                    </a:p>
                  </a:txBody>
                  <a:tcPr marL="19050" marR="19050"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389120" rtl="0" eaLnBrk="1" fontAlgn="auto" latinLnBrk="0" hangingPunct="1">
                        <a:lnSpc>
                          <a:spcPct val="100000"/>
                        </a:lnSpc>
                        <a:spcBef>
                          <a:spcPts val="0"/>
                        </a:spcBef>
                        <a:spcAft>
                          <a:spcPts val="0"/>
                        </a:spcAft>
                        <a:buClrTx/>
                        <a:buSzTx/>
                        <a:buFontTx/>
                        <a:buNone/>
                        <a:tabLst/>
                        <a:defRPr/>
                      </a:pPr>
                      <a:endParaRPr lang="en-US" sz="700" dirty="0">
                        <a:solidFill>
                          <a:schemeClr val="tx1"/>
                        </a:solidFill>
                        <a:latin typeface="Arial" panose="020B0604020202020204" pitchFamily="34" charset="0"/>
                        <a:cs typeface="Arial" panose="020B0604020202020204" pitchFamily="34" charset="0"/>
                      </a:endParaRPr>
                    </a:p>
                  </a:txBody>
                  <a:tcPr marL="19050" marR="19050"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389120" rtl="0" eaLnBrk="1" fontAlgn="auto" latinLnBrk="0" hangingPunct="1">
                        <a:lnSpc>
                          <a:spcPct val="100000"/>
                        </a:lnSpc>
                        <a:spcBef>
                          <a:spcPts val="0"/>
                        </a:spcBef>
                        <a:spcAft>
                          <a:spcPts val="0"/>
                        </a:spcAft>
                        <a:buClrTx/>
                        <a:buSzTx/>
                        <a:buFontTx/>
                        <a:buNone/>
                        <a:tabLst/>
                        <a:defRPr/>
                      </a:pPr>
                      <a:endParaRPr lang="en-US" sz="700" dirty="0">
                        <a:solidFill>
                          <a:schemeClr val="tx1"/>
                        </a:solidFill>
                        <a:latin typeface="Arial" panose="020B0604020202020204" pitchFamily="34" charset="0"/>
                        <a:cs typeface="Arial" panose="020B0604020202020204" pitchFamily="34" charset="0"/>
                      </a:endParaRPr>
                    </a:p>
                  </a:txBody>
                  <a:tcPr marL="19050" marR="19050"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700" dirty="0">
                        <a:solidFill>
                          <a:schemeClr val="tx1"/>
                        </a:solidFill>
                        <a:latin typeface="Arial" panose="020B0604020202020204" pitchFamily="34" charset="0"/>
                        <a:cs typeface="Arial" panose="020B0604020202020204" pitchFamily="34" charset="0"/>
                      </a:endParaRPr>
                    </a:p>
                  </a:txBody>
                  <a:tcPr marL="19050" marR="19050"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86612">
                <a:tc>
                  <a:txBody>
                    <a:bodyPr/>
                    <a:lstStyle/>
                    <a:p>
                      <a:pPr algn="ctr"/>
                      <a:r>
                        <a:rPr lang="en-US" sz="700" b="1" dirty="0">
                          <a:solidFill>
                            <a:schemeClr val="tx1"/>
                          </a:solidFill>
                          <a:latin typeface="Arial" panose="020B0604020202020204" pitchFamily="34" charset="0"/>
                          <a:cs typeface="Arial" panose="020B0604020202020204" pitchFamily="34" charset="0"/>
                        </a:rPr>
                        <a:t>Suunto 3 Fitness</a:t>
                      </a:r>
                    </a:p>
                  </a:txBody>
                  <a:tcPr marL="19050" marR="19050"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389120" rtl="0" eaLnBrk="1" fontAlgn="auto" latinLnBrk="0" hangingPunct="1">
                        <a:lnSpc>
                          <a:spcPct val="100000"/>
                        </a:lnSpc>
                        <a:spcBef>
                          <a:spcPts val="0"/>
                        </a:spcBef>
                        <a:spcAft>
                          <a:spcPts val="0"/>
                        </a:spcAft>
                        <a:buClrTx/>
                        <a:buSzTx/>
                        <a:buFontTx/>
                        <a:buNone/>
                        <a:tabLst/>
                        <a:defRPr/>
                      </a:pPr>
                      <a:r>
                        <a:rPr lang="en-US" sz="700" dirty="0">
                          <a:solidFill>
                            <a:schemeClr val="tx1"/>
                          </a:solidFill>
                          <a:latin typeface="Arial" panose="020B0604020202020204" pitchFamily="34" charset="0"/>
                          <a:cs typeface="Arial" panose="020B0604020202020204" pitchFamily="34" charset="0"/>
                        </a:rPr>
                        <a:t>Suunto</a:t>
                      </a:r>
                    </a:p>
                  </a:txBody>
                  <a:tcPr marL="19050" marR="19050"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389120" rtl="0" eaLnBrk="1" fontAlgn="auto" latinLnBrk="0" hangingPunct="1">
                        <a:lnSpc>
                          <a:spcPct val="100000"/>
                        </a:lnSpc>
                        <a:spcBef>
                          <a:spcPts val="0"/>
                        </a:spcBef>
                        <a:spcAft>
                          <a:spcPts val="0"/>
                        </a:spcAft>
                        <a:buClrTx/>
                        <a:buSzTx/>
                        <a:buFontTx/>
                        <a:buNone/>
                        <a:tabLst/>
                        <a:defRPr/>
                      </a:pPr>
                      <a:endParaRPr lang="en-US" sz="700" dirty="0">
                        <a:solidFill>
                          <a:schemeClr val="tx1"/>
                        </a:solidFill>
                        <a:latin typeface="Arial" panose="020B0604020202020204" pitchFamily="34" charset="0"/>
                        <a:cs typeface="Arial" panose="020B0604020202020204" pitchFamily="34" charset="0"/>
                      </a:endParaRPr>
                    </a:p>
                  </a:txBody>
                  <a:tcPr marL="19050" marR="19050"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389120" rtl="0" eaLnBrk="1" fontAlgn="auto" latinLnBrk="0" hangingPunct="1">
                        <a:lnSpc>
                          <a:spcPct val="100000"/>
                        </a:lnSpc>
                        <a:spcBef>
                          <a:spcPts val="0"/>
                        </a:spcBef>
                        <a:spcAft>
                          <a:spcPts val="0"/>
                        </a:spcAft>
                        <a:buClrTx/>
                        <a:buSzTx/>
                        <a:buFontTx/>
                        <a:buNone/>
                        <a:tabLst/>
                        <a:defRPr/>
                      </a:pPr>
                      <a:endParaRPr lang="en-US" sz="700" dirty="0">
                        <a:solidFill>
                          <a:schemeClr val="tx1"/>
                        </a:solidFill>
                        <a:latin typeface="Arial" panose="020B0604020202020204" pitchFamily="34" charset="0"/>
                        <a:cs typeface="Arial" panose="020B0604020202020204" pitchFamily="34" charset="0"/>
                      </a:endParaRPr>
                    </a:p>
                  </a:txBody>
                  <a:tcPr marL="19050" marR="19050"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389120" rtl="0" eaLnBrk="1" fontAlgn="auto" latinLnBrk="0" hangingPunct="1">
                        <a:lnSpc>
                          <a:spcPct val="100000"/>
                        </a:lnSpc>
                        <a:spcBef>
                          <a:spcPts val="0"/>
                        </a:spcBef>
                        <a:spcAft>
                          <a:spcPts val="0"/>
                        </a:spcAft>
                        <a:buClrTx/>
                        <a:buSzTx/>
                        <a:buFontTx/>
                        <a:buNone/>
                        <a:tabLst/>
                        <a:defRPr/>
                      </a:pPr>
                      <a:r>
                        <a:rPr lang="en-US" sz="700" dirty="0">
                          <a:solidFill>
                            <a:schemeClr val="tx1"/>
                          </a:solidFill>
                          <a:latin typeface="Arial" panose="020B0604020202020204" pitchFamily="34" charset="0"/>
                          <a:cs typeface="Arial" panose="020B0604020202020204" pitchFamily="34" charset="0"/>
                          <a:sym typeface="Wingdings"/>
                        </a:rPr>
                        <a:t>High</a:t>
                      </a:r>
                      <a:endParaRPr lang="en-US" sz="700" dirty="0">
                        <a:solidFill>
                          <a:schemeClr val="tx1"/>
                        </a:solidFill>
                        <a:latin typeface="Arial" panose="020B0604020202020204" pitchFamily="34" charset="0"/>
                        <a:cs typeface="Arial" panose="020B0604020202020204" pitchFamily="34" charset="0"/>
                      </a:endParaRPr>
                    </a:p>
                  </a:txBody>
                  <a:tcPr marL="19050" marR="19050"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700" dirty="0">
                          <a:solidFill>
                            <a:schemeClr val="tx1"/>
                          </a:solidFill>
                          <a:latin typeface="Arial" panose="020B0604020202020204" pitchFamily="34" charset="0"/>
                          <a:cs typeface="Arial" panose="020B0604020202020204" pitchFamily="34" charset="0"/>
                        </a:rPr>
                        <a:t>High</a:t>
                      </a:r>
                    </a:p>
                  </a:txBody>
                  <a:tcPr marL="19050" marR="19050"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389120" rtl="0" eaLnBrk="1" fontAlgn="auto" latinLnBrk="0" hangingPunct="1">
                        <a:lnSpc>
                          <a:spcPct val="100000"/>
                        </a:lnSpc>
                        <a:spcBef>
                          <a:spcPts val="0"/>
                        </a:spcBef>
                        <a:spcAft>
                          <a:spcPts val="0"/>
                        </a:spcAft>
                        <a:buClrTx/>
                        <a:buSzTx/>
                        <a:buFontTx/>
                        <a:buNone/>
                        <a:tabLst/>
                        <a:defRPr/>
                      </a:pPr>
                      <a:r>
                        <a:rPr lang="en-US" sz="700" dirty="0">
                          <a:solidFill>
                            <a:schemeClr val="tx1"/>
                          </a:solidFill>
                          <a:latin typeface="Arial" panose="020B0604020202020204" pitchFamily="34" charset="0"/>
                          <a:cs typeface="Arial" panose="020B0604020202020204" pitchFamily="34" charset="0"/>
                          <a:sym typeface="Wingdings"/>
                        </a:rPr>
                        <a:t>High</a:t>
                      </a:r>
                      <a:endParaRPr lang="en-US" sz="700" dirty="0">
                        <a:solidFill>
                          <a:schemeClr val="tx1"/>
                        </a:solidFill>
                        <a:latin typeface="Arial" panose="020B0604020202020204" pitchFamily="34" charset="0"/>
                        <a:cs typeface="Arial" panose="020B0604020202020204" pitchFamily="34" charset="0"/>
                      </a:endParaRPr>
                    </a:p>
                  </a:txBody>
                  <a:tcPr marL="19050" marR="19050"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389120" rtl="0" eaLnBrk="1" fontAlgn="auto" latinLnBrk="0" hangingPunct="1">
                        <a:lnSpc>
                          <a:spcPct val="100000"/>
                        </a:lnSpc>
                        <a:spcBef>
                          <a:spcPts val="0"/>
                        </a:spcBef>
                        <a:spcAft>
                          <a:spcPts val="0"/>
                        </a:spcAft>
                        <a:buClrTx/>
                        <a:buSzTx/>
                        <a:buFontTx/>
                        <a:buNone/>
                        <a:tabLst/>
                        <a:defRPr/>
                      </a:pPr>
                      <a:endParaRPr lang="en-US" sz="700" dirty="0">
                        <a:solidFill>
                          <a:schemeClr val="tx1"/>
                        </a:solidFill>
                        <a:latin typeface="Arial" panose="020B0604020202020204" pitchFamily="34" charset="0"/>
                        <a:cs typeface="Arial" panose="020B0604020202020204" pitchFamily="34" charset="0"/>
                      </a:endParaRPr>
                    </a:p>
                  </a:txBody>
                  <a:tcPr marL="19050" marR="19050"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389120" rtl="0" eaLnBrk="1" fontAlgn="auto" latinLnBrk="0" hangingPunct="1">
                        <a:lnSpc>
                          <a:spcPct val="100000"/>
                        </a:lnSpc>
                        <a:spcBef>
                          <a:spcPts val="0"/>
                        </a:spcBef>
                        <a:spcAft>
                          <a:spcPts val="0"/>
                        </a:spcAft>
                        <a:buClrTx/>
                        <a:buSzTx/>
                        <a:buFontTx/>
                        <a:buNone/>
                        <a:tabLst/>
                        <a:defRPr/>
                      </a:pPr>
                      <a:endParaRPr lang="en-US" sz="700" dirty="0">
                        <a:solidFill>
                          <a:schemeClr val="tx1"/>
                        </a:solidFill>
                        <a:latin typeface="Arial" panose="020B0604020202020204" pitchFamily="34" charset="0"/>
                        <a:cs typeface="Arial" panose="020B0604020202020204" pitchFamily="34" charset="0"/>
                      </a:endParaRPr>
                    </a:p>
                  </a:txBody>
                  <a:tcPr marL="19050" marR="19050"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700" dirty="0">
                        <a:solidFill>
                          <a:schemeClr val="tx1"/>
                        </a:solidFill>
                        <a:latin typeface="Arial" panose="020B0604020202020204" pitchFamily="34" charset="0"/>
                        <a:cs typeface="Arial" panose="020B0604020202020204" pitchFamily="34" charset="0"/>
                      </a:endParaRPr>
                    </a:p>
                  </a:txBody>
                  <a:tcPr marL="19050" marR="19050"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7" name="TextBox 26"/>
          <p:cNvSpPr txBox="1"/>
          <p:nvPr/>
        </p:nvSpPr>
        <p:spPr>
          <a:xfrm>
            <a:off x="396875" y="5302250"/>
            <a:ext cx="184731" cy="194990"/>
          </a:xfrm>
          <a:prstGeom prst="rect">
            <a:avLst/>
          </a:prstGeom>
          <a:noFill/>
        </p:spPr>
        <p:txBody>
          <a:bodyPr wrap="none" rtlCol="0">
            <a:spAutoFit/>
          </a:bodyPr>
          <a:lstStyle/>
          <a:p>
            <a:endParaRPr lang="en-US" sz="667" dirty="0"/>
          </a:p>
        </p:txBody>
      </p:sp>
      <p:sp>
        <p:nvSpPr>
          <p:cNvPr id="68" name="TextBox 67"/>
          <p:cNvSpPr txBox="1"/>
          <p:nvPr/>
        </p:nvSpPr>
        <p:spPr>
          <a:xfrm>
            <a:off x="3030879" y="5982761"/>
            <a:ext cx="2606381" cy="207749"/>
          </a:xfrm>
          <a:prstGeom prst="rect">
            <a:avLst/>
          </a:prstGeom>
          <a:noFill/>
        </p:spPr>
        <p:txBody>
          <a:bodyPr wrap="square" rtlCol="0">
            <a:spAutoFit/>
          </a:bodyPr>
          <a:lstStyle/>
          <a:p>
            <a:pPr marL="119043" indent="-119043" algn="just">
              <a:buFont typeface="Arial" panose="020B0604020202020204" pitchFamily="34" charset="0"/>
              <a:buChar char="•"/>
            </a:pPr>
            <a:endParaRPr lang="en-US" sz="750" dirty="0">
              <a:latin typeface="Arial" panose="020B0604020202020204" pitchFamily="34" charset="0"/>
              <a:cs typeface="Arial" panose="020B0604020202020204" pitchFamily="34" charset="0"/>
            </a:endParaRPr>
          </a:p>
        </p:txBody>
      </p:sp>
      <p:sp>
        <p:nvSpPr>
          <p:cNvPr id="71" name="Rectangle 70"/>
          <p:cNvSpPr/>
          <p:nvPr/>
        </p:nvSpPr>
        <p:spPr>
          <a:xfrm>
            <a:off x="4113260" y="6125611"/>
            <a:ext cx="3048000" cy="17625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25" b="1" dirty="0">
                <a:solidFill>
                  <a:schemeClr val="bg1"/>
                </a:solidFill>
                <a:latin typeface="Arial" panose="020B0604020202020204" pitchFamily="34" charset="0"/>
                <a:cs typeface="Arial" panose="020B0604020202020204" pitchFamily="34" charset="0"/>
              </a:rPr>
              <a:t>References</a:t>
            </a:r>
          </a:p>
        </p:txBody>
      </p:sp>
      <p:pic>
        <p:nvPicPr>
          <p:cNvPr id="47" name="Picture 4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208" y="71822"/>
            <a:ext cx="717925" cy="96876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32750" y="79375"/>
            <a:ext cx="989860" cy="989860"/>
          </a:xfrm>
          <a:prstGeom prst="rect">
            <a:avLst/>
          </a:prstGeom>
        </p:spPr>
      </p:pic>
      <p:sp>
        <p:nvSpPr>
          <p:cNvPr id="49" name="TextBox 48">
            <a:extLst>
              <a:ext uri="{FF2B5EF4-FFF2-40B4-BE49-F238E27FC236}">
                <a16:creationId xmlns:a16="http://schemas.microsoft.com/office/drawing/2014/main" id="{94C126C9-BE0D-447C-96D4-9269CF0E53DF}"/>
              </a:ext>
            </a:extLst>
          </p:cNvPr>
          <p:cNvSpPr txBox="1"/>
          <p:nvPr/>
        </p:nvSpPr>
        <p:spPr>
          <a:xfrm>
            <a:off x="161284" y="4905152"/>
            <a:ext cx="2296848" cy="1431161"/>
          </a:xfrm>
          <a:prstGeom prst="rect">
            <a:avLst/>
          </a:prstGeom>
          <a:noFill/>
        </p:spPr>
        <p:txBody>
          <a:bodyPr wrap="square" rtlCol="0">
            <a:spAutoFit/>
          </a:bodyPr>
          <a:lstStyle/>
          <a:p>
            <a:pPr algn="just"/>
            <a:r>
              <a:rPr lang="en-US" sz="600" dirty="0">
                <a:latin typeface="Arial" panose="020B0604020202020204" pitchFamily="34" charset="0"/>
                <a:cs typeface="Arial" panose="020B0604020202020204" pitchFamily="34" charset="0"/>
              </a:rPr>
              <a:t>The following was used to base the evaluation on:</a:t>
            </a:r>
          </a:p>
          <a:p>
            <a:pPr marL="119043" indent="-119043">
              <a:buFont typeface="Arial" panose="020B0604020202020204" pitchFamily="34" charset="0"/>
              <a:buChar char="•"/>
            </a:pPr>
            <a:r>
              <a:rPr lang="en-US" sz="600" b="1" dirty="0">
                <a:latin typeface="Arial" panose="020B0604020202020204" pitchFamily="34" charset="0"/>
                <a:cs typeface="Arial" panose="020B0604020202020204" pitchFamily="34" charset="0"/>
              </a:rPr>
              <a:t>NIST Risk Management Framework </a:t>
            </a:r>
            <a:r>
              <a:rPr lang="en-US" sz="600" dirty="0">
                <a:latin typeface="Arial" panose="020B0604020202020204" pitchFamily="34" charset="0"/>
                <a:cs typeface="Arial" panose="020B0604020202020204" pitchFamily="34" charset="0"/>
              </a:rPr>
              <a:t>is a method that incorporates risk management processes into business functions and through the system development lifecycle.</a:t>
            </a:r>
          </a:p>
          <a:p>
            <a:pPr marL="119043" indent="-119043">
              <a:buFont typeface="Arial" panose="020B0604020202020204" pitchFamily="34" charset="0"/>
              <a:buChar char="•"/>
            </a:pPr>
            <a:r>
              <a:rPr lang="en-US" sz="600" b="1" dirty="0">
                <a:latin typeface="Arial" panose="020B0604020202020204" pitchFamily="34" charset="0"/>
                <a:cs typeface="Arial" panose="020B0604020202020204" pitchFamily="34" charset="0"/>
              </a:rPr>
              <a:t>Pentest-</a:t>
            </a:r>
            <a:r>
              <a:rPr lang="en-US" sz="600" b="1" dirty="0" err="1">
                <a:latin typeface="Arial" panose="020B0604020202020204" pitchFamily="34" charset="0"/>
                <a:cs typeface="Arial" panose="020B0604020202020204" pitchFamily="34" charset="0"/>
              </a:rPr>
              <a:t>tools’s</a:t>
            </a:r>
            <a:r>
              <a:rPr lang="en-US" sz="600" b="1" dirty="0">
                <a:latin typeface="Arial" panose="020B0604020202020204" pitchFamily="34" charset="0"/>
                <a:cs typeface="Arial" panose="020B0604020202020204" pitchFamily="34" charset="0"/>
              </a:rPr>
              <a:t> Website Vulnerability Scanner </a:t>
            </a:r>
            <a:r>
              <a:rPr lang="en-US" sz="600" dirty="0">
                <a:latin typeface="Arial" panose="020B0604020202020204" pitchFamily="34" charset="0"/>
                <a:cs typeface="Arial" panose="020B0604020202020204" pitchFamily="34" charset="0"/>
              </a:rPr>
              <a:t>is an online tool that scans passively for website vulnerabilities.</a:t>
            </a:r>
          </a:p>
          <a:p>
            <a:pPr marL="119043" indent="-119043">
              <a:buFont typeface="Arial" panose="020B0604020202020204" pitchFamily="34" charset="0"/>
              <a:buChar char="•"/>
            </a:pPr>
            <a:r>
              <a:rPr lang="en-US" sz="600" b="1" dirty="0">
                <a:latin typeface="Arial" panose="020B0604020202020204" pitchFamily="34" charset="0"/>
                <a:cs typeface="Arial" panose="020B0604020202020204" pitchFamily="34" charset="0"/>
              </a:rPr>
              <a:t>Upguard’s Cloud Scanner </a:t>
            </a:r>
            <a:r>
              <a:rPr lang="en-US" sz="600" dirty="0">
                <a:latin typeface="Arial" panose="020B0604020202020204" pitchFamily="34" charset="0"/>
                <a:cs typeface="Arial" panose="020B0604020202020204" pitchFamily="34" charset="0"/>
              </a:rPr>
              <a:t>is an online tool that checks for security risks.</a:t>
            </a:r>
          </a:p>
          <a:p>
            <a:pPr marL="119043" indent="-119043">
              <a:buFont typeface="Arial" panose="020B0604020202020204" pitchFamily="34" charset="0"/>
              <a:buChar char="•"/>
            </a:pPr>
            <a:r>
              <a:rPr lang="en-US" sz="600" b="1" dirty="0">
                <a:latin typeface="Arial" panose="020B0604020202020204" pitchFamily="34" charset="0"/>
                <a:cs typeface="Arial" panose="020B0604020202020204" pitchFamily="34" charset="0"/>
              </a:rPr>
              <a:t>Qualys SSL Labs’ SSL Server Test </a:t>
            </a:r>
            <a:r>
              <a:rPr lang="en-US" sz="600" dirty="0">
                <a:latin typeface="Arial" panose="020B0604020202020204" pitchFamily="34" charset="0"/>
                <a:cs typeface="Arial" panose="020B0604020202020204" pitchFamily="34" charset="0"/>
              </a:rPr>
              <a:t>shows details of SSL web server of a website.</a:t>
            </a:r>
          </a:p>
          <a:p>
            <a:pPr marL="119043" indent="-119043">
              <a:buFont typeface="Arial" panose="020B0604020202020204" pitchFamily="34" charset="0"/>
              <a:buChar char="•"/>
            </a:pPr>
            <a:r>
              <a:rPr lang="en-US" sz="600" b="1" dirty="0">
                <a:latin typeface="Arial" panose="020B0604020202020204" pitchFamily="34" charset="0"/>
                <a:cs typeface="Arial" panose="020B0604020202020204" pitchFamily="34" charset="0"/>
              </a:rPr>
              <a:t>Nmap </a:t>
            </a:r>
            <a:r>
              <a:rPr lang="en-US" sz="600" dirty="0">
                <a:latin typeface="Arial" panose="020B0604020202020204" pitchFamily="34" charset="0"/>
                <a:cs typeface="Arial" panose="020B0604020202020204" pitchFamily="34" charset="0"/>
              </a:rPr>
              <a:t>displays details of a network, including open ports, hardware address, detection of host, and more.</a:t>
            </a:r>
          </a:p>
          <a:p>
            <a:pPr marL="119043" indent="-119043">
              <a:buFont typeface="Arial" panose="020B0604020202020204" pitchFamily="34" charset="0"/>
              <a:buChar char="•"/>
            </a:pPr>
            <a:endParaRPr lang="en-US" sz="750" dirty="0">
              <a:latin typeface="Arial" panose="020B0604020202020204" pitchFamily="34" charset="0"/>
              <a:cs typeface="Arial" panose="020B0604020202020204" pitchFamily="34" charset="0"/>
            </a:endParaRPr>
          </a:p>
          <a:p>
            <a:pPr marL="119043" indent="-119043">
              <a:buFont typeface="Arial" panose="020B0604020202020204" pitchFamily="34" charset="0"/>
              <a:buChar char="•"/>
            </a:pPr>
            <a:endParaRPr lang="en-US" sz="750" dirty="0">
              <a:latin typeface="Arial" panose="020B0604020202020204" pitchFamily="34" charset="0"/>
              <a:cs typeface="Arial" panose="020B0604020202020204" pitchFamily="34" charset="0"/>
            </a:endParaRPr>
          </a:p>
        </p:txBody>
      </p:sp>
      <p:sp>
        <p:nvSpPr>
          <p:cNvPr id="50" name="Rectangle 49">
            <a:extLst>
              <a:ext uri="{FF2B5EF4-FFF2-40B4-BE49-F238E27FC236}">
                <a16:creationId xmlns:a16="http://schemas.microsoft.com/office/drawing/2014/main" id="{23847368-8F09-4891-8413-05E79A0787C8}"/>
              </a:ext>
            </a:extLst>
          </p:cNvPr>
          <p:cNvSpPr/>
          <p:nvPr/>
        </p:nvSpPr>
        <p:spPr>
          <a:xfrm>
            <a:off x="4411729" y="1179005"/>
            <a:ext cx="2620470" cy="187125"/>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25" b="1" dirty="0">
                <a:solidFill>
                  <a:schemeClr val="bg1"/>
                </a:solidFill>
                <a:latin typeface="Arial" panose="020B0604020202020204" pitchFamily="34" charset="0"/>
                <a:cs typeface="Arial" panose="020B0604020202020204" pitchFamily="34" charset="0"/>
              </a:rPr>
              <a:t>Results</a:t>
            </a:r>
          </a:p>
        </p:txBody>
      </p:sp>
      <p:sp>
        <p:nvSpPr>
          <p:cNvPr id="51" name="Rectangle 50">
            <a:extLst>
              <a:ext uri="{FF2B5EF4-FFF2-40B4-BE49-F238E27FC236}">
                <a16:creationId xmlns:a16="http://schemas.microsoft.com/office/drawing/2014/main" id="{770D0CBD-8BF4-4511-AAE4-36F5AA5EF611}"/>
              </a:ext>
            </a:extLst>
          </p:cNvPr>
          <p:cNvSpPr/>
          <p:nvPr/>
        </p:nvSpPr>
        <p:spPr>
          <a:xfrm>
            <a:off x="71133" y="4652132"/>
            <a:ext cx="2620470" cy="187125"/>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25" b="1" dirty="0">
                <a:solidFill>
                  <a:schemeClr val="bg1"/>
                </a:solidFill>
                <a:latin typeface="Arial" panose="020B0604020202020204" pitchFamily="34" charset="0"/>
                <a:cs typeface="Arial" panose="020B0604020202020204" pitchFamily="34" charset="0"/>
              </a:rPr>
              <a:t>Methodologies</a:t>
            </a:r>
          </a:p>
        </p:txBody>
      </p:sp>
    </p:spTree>
    <p:extLst>
      <p:ext uri="{BB962C8B-B14F-4D97-AF65-F5344CB8AC3E}">
        <p14:creationId xmlns:p14="http://schemas.microsoft.com/office/powerpoint/2010/main" val="704473105"/>
      </p:ext>
    </p:extLst>
  </p:cSld>
  <p:clrMapOvr>
    <a:masterClrMapping/>
  </p:clrMapOvr>
</p:sld>
</file>

<file path=ppt/theme/theme1.xml><?xml version="1.0" encoding="utf-8"?>
<a:theme xmlns:a="http://schemas.openxmlformats.org/drawingml/2006/main" name="Retrospect">
  <a:themeElements>
    <a:clrScheme name="Custom 1">
      <a:dk1>
        <a:srgbClr val="000000"/>
      </a:dk1>
      <a:lt1>
        <a:srgbClr val="FFFFFF"/>
      </a:lt1>
      <a:dk2>
        <a:srgbClr val="505046"/>
      </a:dk2>
      <a:lt2>
        <a:srgbClr val="EEECE1"/>
      </a:lt2>
      <a:accent1>
        <a:srgbClr val="000000"/>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resentation3" id="{293A2FE4-3635-46A5-B03A-F9F7A62350C7}" vid="{B7F3058C-FF48-4E9B-9C7D-39472F18EB7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1112</TotalTime>
  <Words>765</Words>
  <Application>Microsoft Office PowerPoint</Application>
  <PresentationFormat>On-screen Show (4:3)</PresentationFormat>
  <Paragraphs>83</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Wingdings</vt:lpstr>
      <vt:lpstr>Retrospect</vt:lpstr>
      <vt:lpstr>PowerPoint Presentation</vt:lpstr>
      <vt:lpstr>PowerPoint Presentation</vt:lpstr>
    </vt:vector>
  </TitlesOfParts>
  <Company>CECS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UCF IoTREU</dc:creator>
  <cp:lastModifiedBy>Nondini.rnp</cp:lastModifiedBy>
  <cp:revision>41</cp:revision>
  <dcterms:created xsi:type="dcterms:W3CDTF">2017-05-25T21:00:43Z</dcterms:created>
  <dcterms:modified xsi:type="dcterms:W3CDTF">2018-07-13T13:05:08Z</dcterms:modified>
</cp:coreProperties>
</file>