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</p:sldMasterIdLst>
  <p:sldIdLst>
    <p:sldId id="261" r:id="rId2"/>
    <p:sldId id="262" r:id="rId3"/>
    <p:sldId id="263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20" autoAdjust="0"/>
    <p:restoredTop sz="94643" autoAdjust="0"/>
  </p:normalViewPr>
  <p:slideViewPr>
    <p:cSldViewPr snapToGrid="0" snapToObjects="1">
      <p:cViewPr varScale="1">
        <p:scale>
          <a:sx n="84" d="100"/>
          <a:sy n="84" d="100"/>
        </p:scale>
        <p:origin x="994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0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6/7/2018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2404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4948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3"/>
            <a:ext cx="7584948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6/7/2018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492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6/7/2018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393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8"/>
            <a:ext cx="5800725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6/7/2018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592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5108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6/7/2018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780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6/7/2018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051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6/7/2018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599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6/7/2018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3998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6/7/2018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0694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6/7/2018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328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smtClean="0"/>
              <a:t>6/7/2018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334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5734"/>
            <a:ext cx="75438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6/7/2018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857" y="6419161"/>
            <a:ext cx="403418" cy="40575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10040" y="6519237"/>
            <a:ext cx="61214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NSF REU Research Experience on the Internet of Things 2016</a:t>
            </a:r>
          </a:p>
        </p:txBody>
      </p:sp>
    </p:spTree>
    <p:extLst>
      <p:ext uri="{BB962C8B-B14F-4D97-AF65-F5344CB8AC3E}">
        <p14:creationId xmlns:p14="http://schemas.microsoft.com/office/powerpoint/2010/main" val="1839910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52" r:id="rId8"/>
    <p:sldLayoutId id="2147483848" r:id="rId9"/>
    <p:sldLayoutId id="2147483849" r:id="rId10"/>
    <p:sldLayoutId id="2147483850" r:id="rId11"/>
    <p:sldLayoutId id="2147483851" r:id="rId12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96" y="425827"/>
            <a:ext cx="780288" cy="831342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206296" y="1607790"/>
            <a:ext cx="8731408" cy="466486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168" lvl="1" indent="0">
              <a:buNone/>
            </a:pPr>
            <a:r>
              <a:rPr lang="en-US" sz="2000" b="1" dirty="0"/>
              <a:t>Week 4</a:t>
            </a:r>
            <a:r>
              <a:rPr lang="en-US" sz="2000" b="1" dirty="0" smtClean="0"/>
              <a:t> (June 4– June 8, </a:t>
            </a:r>
            <a:r>
              <a:rPr lang="en-US" sz="2000" b="1" dirty="0"/>
              <a:t>2018)</a:t>
            </a:r>
          </a:p>
          <a:p>
            <a:pPr marL="201168" lvl="1" indent="0">
              <a:buNone/>
            </a:pPr>
            <a:endParaRPr lang="en-US" b="1" dirty="0"/>
          </a:p>
          <a:p>
            <a:pPr marL="201168" lvl="1" indent="0">
              <a:buNone/>
            </a:pPr>
            <a:r>
              <a:rPr lang="en-US" b="1" dirty="0"/>
              <a:t>Accomplishments:</a:t>
            </a:r>
          </a:p>
          <a:p>
            <a:pPr lvl="1"/>
            <a:r>
              <a:rPr lang="en-US" sz="1600" dirty="0" smtClean="0"/>
              <a:t>Worked in the clean room and use photolithography to transfer an image on a silicon wafer.</a:t>
            </a:r>
          </a:p>
          <a:p>
            <a:pPr lvl="2"/>
            <a:r>
              <a:rPr lang="en-US" sz="1200" dirty="0" smtClean="0"/>
              <a:t>Photolithography is a type of microfabrication that uses UV light to transfer a pattern or image onto a substrate.</a:t>
            </a:r>
          </a:p>
          <a:p>
            <a:pPr lvl="2"/>
            <a:endParaRPr lang="en-US" sz="1200" dirty="0"/>
          </a:p>
          <a:p>
            <a:pPr marL="384048" lvl="2" indent="0">
              <a:buNone/>
            </a:pP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290439" y="6436084"/>
            <a:ext cx="4373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NSF REU Research Experience on Internet of Things 2018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08" y="6419588"/>
            <a:ext cx="445994" cy="448571"/>
          </a:xfrm>
          <a:prstGeom prst="rect">
            <a:avLst/>
          </a:prstGeom>
        </p:spPr>
      </p:pic>
      <p:sp>
        <p:nvSpPr>
          <p:cNvPr id="15" name="Başlık Yer Tutucusu 1">
            <a:extLst>
              <a:ext uri="{FF2B5EF4-FFF2-40B4-BE49-F238E27FC236}">
                <a16:creationId xmlns:a16="http://schemas.microsoft.com/office/drawing/2014/main" xmlns="" id="{9F0F4FF8-F89F-43EF-8647-BAEC99D4E49D}"/>
              </a:ext>
            </a:extLst>
          </p:cNvPr>
          <p:cNvSpPr txBox="1">
            <a:spLocks/>
          </p:cNvSpPr>
          <p:nvPr/>
        </p:nvSpPr>
        <p:spPr>
          <a:xfrm>
            <a:off x="1498393" y="178717"/>
            <a:ext cx="65166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spc="-50" dirty="0">
                <a:solidFill>
                  <a:srgbClr val="000000">
                    <a:lumMod val="75000"/>
                    <a:lumOff val="25000"/>
                  </a:srgbClr>
                </a:solidFill>
              </a:rPr>
              <a:t>Project </a:t>
            </a:r>
            <a:r>
              <a:rPr lang="en-US" sz="1800" spc="-5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#3: </a:t>
            </a:r>
            <a:r>
              <a:rPr lang="en-US" sz="1800" b="1" dirty="0"/>
              <a:t>Low Cost, Ultralow Power Sensor Design and Fabrication for </a:t>
            </a:r>
            <a:r>
              <a:rPr lang="en-US" sz="1800" b="1" dirty="0" err="1"/>
              <a:t>IoT</a:t>
            </a:r>
            <a:r>
              <a:rPr lang="en-US" sz="1800" b="1" spc="-5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en-US" sz="1800" b="1" spc="-50" dirty="0">
                <a:solidFill>
                  <a:srgbClr val="000000">
                    <a:lumMod val="75000"/>
                    <a:lumOff val="25000"/>
                  </a:srgbClr>
                </a:solidFill>
              </a:rPr>
              <a:t/>
            </a:r>
            <a:br>
              <a:rPr lang="en-US" sz="1800" b="1" spc="-50" dirty="0">
                <a:solidFill>
                  <a:srgbClr val="000000">
                    <a:lumMod val="75000"/>
                    <a:lumOff val="25000"/>
                  </a:srgbClr>
                </a:solidFill>
              </a:rPr>
            </a:br>
            <a:r>
              <a:rPr lang="en-US" sz="1800" spc="-50" dirty="0">
                <a:solidFill>
                  <a:srgbClr val="000000">
                    <a:lumMod val="75000"/>
                    <a:lumOff val="25000"/>
                  </a:srgbClr>
                </a:solidFill>
              </a:rPr>
              <a:t/>
            </a:r>
            <a:br>
              <a:rPr lang="en-US" sz="1800" spc="-50" dirty="0">
                <a:solidFill>
                  <a:srgbClr val="000000">
                    <a:lumMod val="75000"/>
                    <a:lumOff val="25000"/>
                  </a:srgbClr>
                </a:solidFill>
              </a:rPr>
            </a:br>
            <a:r>
              <a:rPr lang="en-US" sz="1600" spc="-50" dirty="0">
                <a:solidFill>
                  <a:srgbClr val="000000">
                    <a:lumMod val="75000"/>
                    <a:lumOff val="25000"/>
                  </a:srgbClr>
                </a:solidFill>
              </a:rPr>
              <a:t>REU student: </a:t>
            </a:r>
            <a:r>
              <a:rPr lang="en-US" sz="1600" b="1" spc="-5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Mary Broyhill</a:t>
            </a:r>
            <a:r>
              <a:rPr lang="en-US" sz="1600" spc="-50" dirty="0">
                <a:solidFill>
                  <a:srgbClr val="000000">
                    <a:lumMod val="75000"/>
                    <a:lumOff val="25000"/>
                  </a:srgbClr>
                </a:solidFill>
              </a:rPr>
              <a:t/>
            </a:r>
            <a:br>
              <a:rPr lang="en-US" sz="1600" spc="-50" dirty="0">
                <a:solidFill>
                  <a:srgbClr val="000000">
                    <a:lumMod val="75000"/>
                    <a:lumOff val="25000"/>
                  </a:srgbClr>
                </a:solidFill>
              </a:rPr>
            </a:br>
            <a:r>
              <a:rPr lang="en-US" sz="1600" spc="-50" dirty="0">
                <a:solidFill>
                  <a:srgbClr val="000000">
                    <a:lumMod val="75000"/>
                    <a:lumOff val="25000"/>
                  </a:srgbClr>
                </a:solidFill>
              </a:rPr>
              <a:t>Graduate mentors: </a:t>
            </a:r>
            <a:r>
              <a:rPr lang="en-US" sz="1600" b="1" spc="-50" dirty="0" err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Pawan</a:t>
            </a:r>
            <a:r>
              <a:rPr lang="en-US" sz="1600" b="1" spc="-5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 Pathak</a:t>
            </a:r>
            <a:r>
              <a:rPr lang="en-US" sz="1600" b="1" spc="-50" dirty="0">
                <a:solidFill>
                  <a:srgbClr val="000000">
                    <a:lumMod val="75000"/>
                    <a:lumOff val="25000"/>
                  </a:srgbClr>
                </a:solidFill>
              </a:rPr>
              <a:t/>
            </a:r>
            <a:br>
              <a:rPr lang="en-US" sz="1600" b="1" spc="-50" dirty="0">
                <a:solidFill>
                  <a:srgbClr val="000000">
                    <a:lumMod val="75000"/>
                    <a:lumOff val="25000"/>
                  </a:srgbClr>
                </a:solidFill>
              </a:rPr>
            </a:br>
            <a:r>
              <a:rPr lang="en-US" sz="1600" spc="-50" dirty="0">
                <a:solidFill>
                  <a:srgbClr val="000000">
                    <a:lumMod val="75000"/>
                    <a:lumOff val="25000"/>
                  </a:srgbClr>
                </a:solidFill>
              </a:rPr>
              <a:t>Faculty mentor(s):</a:t>
            </a:r>
            <a:r>
              <a:rPr lang="en-US" sz="1600" b="1" spc="-5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en-US" sz="1600" b="1" spc="-50" dirty="0" err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Hyoung</a:t>
            </a:r>
            <a:r>
              <a:rPr lang="en-US" sz="1600" b="1" spc="-5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en-US" sz="1600" b="1" spc="-50" dirty="0" err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Jin</a:t>
            </a:r>
            <a:r>
              <a:rPr lang="en-US" sz="1600" b="1" spc="-5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 Cho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7361" y="3586252"/>
            <a:ext cx="2429256" cy="18219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3"/>
          <a:stretch/>
        </p:blipFill>
        <p:spPr>
          <a:xfrm>
            <a:off x="3153602" y="3282594"/>
            <a:ext cx="2093976" cy="2391597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2184012" y="4261104"/>
            <a:ext cx="813816" cy="3474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5359885" y="4304657"/>
            <a:ext cx="813816" cy="3474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536" y="3303326"/>
            <a:ext cx="2670215" cy="20026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5729838"/>
            <a:ext cx="2596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Start with a silicon wafer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2942964" y="5734967"/>
            <a:ext cx="3156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Clean the wafer with acetone, methanol, and DI water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6113960" y="5310267"/>
            <a:ext cx="2994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Spin coating: Wafer was covered with photoresist and then spun for 30 seconds at 3000 rpm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2057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9" grpId="0"/>
      <p:bldP spid="14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>
          <a:xfrm>
            <a:off x="206296" y="1607790"/>
            <a:ext cx="8731408" cy="466486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168" lvl="1" indent="0">
              <a:buNone/>
            </a:pPr>
            <a:endParaRPr lang="en-US" sz="16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90439" y="6436084"/>
            <a:ext cx="4373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NSF REU Research Experience on Internet of Things 2018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08" y="6419588"/>
            <a:ext cx="445994" cy="448571"/>
          </a:xfrm>
          <a:prstGeom prst="rect">
            <a:avLst/>
          </a:prstGeom>
        </p:spPr>
      </p:pic>
      <p:sp>
        <p:nvSpPr>
          <p:cNvPr id="15" name="Başlık Yer Tutucusu 1">
            <a:extLst>
              <a:ext uri="{FF2B5EF4-FFF2-40B4-BE49-F238E27FC236}">
                <a16:creationId xmlns:a16="http://schemas.microsoft.com/office/drawing/2014/main" xmlns="" id="{9F0F4FF8-F89F-43EF-8647-BAEC99D4E49D}"/>
              </a:ext>
            </a:extLst>
          </p:cNvPr>
          <p:cNvSpPr txBox="1">
            <a:spLocks/>
          </p:cNvSpPr>
          <p:nvPr/>
        </p:nvSpPr>
        <p:spPr>
          <a:xfrm>
            <a:off x="1498393" y="178717"/>
            <a:ext cx="65166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610" y="446700"/>
            <a:ext cx="2143859" cy="16078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426087"/>
            <a:ext cx="2408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Soft bake for 3 minutes at 105 degrees.</a:t>
            </a:r>
            <a:endParaRPr lang="en-US" sz="1600" dirty="0"/>
          </a:p>
        </p:txBody>
      </p:sp>
      <p:sp>
        <p:nvSpPr>
          <p:cNvPr id="10" name="Right Arrow 9"/>
          <p:cNvSpPr/>
          <p:nvPr/>
        </p:nvSpPr>
        <p:spPr>
          <a:xfrm>
            <a:off x="2070031" y="1156808"/>
            <a:ext cx="813816" cy="3474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23769" y="442750"/>
            <a:ext cx="2112264" cy="15841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56166" y="402149"/>
            <a:ext cx="2262662" cy="1696997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4903719" y="1078593"/>
            <a:ext cx="813816" cy="3474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824728" y="2381979"/>
            <a:ext cx="2190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Exposed to UV light for 8.8 seconds.</a:t>
            </a:r>
            <a:endParaRPr lang="en-US" sz="1600" dirty="0"/>
          </a:p>
        </p:txBody>
      </p:sp>
      <p:sp>
        <p:nvSpPr>
          <p:cNvPr id="16" name="Right Arrow 15"/>
          <p:cNvSpPr/>
          <p:nvPr/>
        </p:nvSpPr>
        <p:spPr>
          <a:xfrm>
            <a:off x="7852034" y="1061113"/>
            <a:ext cx="813816" cy="3474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3" r="16584"/>
          <a:stretch/>
        </p:blipFill>
        <p:spPr>
          <a:xfrm>
            <a:off x="348700" y="3057233"/>
            <a:ext cx="1610942" cy="209057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6691" y="5224013"/>
            <a:ext cx="2847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Place the wafer in a special solution called developer for 2 minutes.</a:t>
            </a:r>
            <a:endParaRPr lang="en-US" sz="1600" dirty="0"/>
          </a:p>
        </p:txBody>
      </p:sp>
      <p:sp>
        <p:nvSpPr>
          <p:cNvPr id="18" name="Right Arrow 17"/>
          <p:cNvSpPr/>
          <p:nvPr/>
        </p:nvSpPr>
        <p:spPr>
          <a:xfrm>
            <a:off x="2311457" y="3890715"/>
            <a:ext cx="813816" cy="3474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6" r="20589"/>
          <a:stretch/>
        </p:blipFill>
        <p:spPr>
          <a:xfrm>
            <a:off x="3271435" y="2991049"/>
            <a:ext cx="1881627" cy="228706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095516" y="5316329"/>
            <a:ext cx="2467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Hot bake for 12 minutes at 125 degrees.</a:t>
            </a:r>
            <a:endParaRPr lang="en-US" sz="16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92623" y="3265183"/>
            <a:ext cx="2390831" cy="1793124"/>
          </a:xfrm>
          <a:prstGeom prst="rect">
            <a:avLst/>
          </a:prstGeom>
        </p:spPr>
      </p:pic>
      <p:sp>
        <p:nvSpPr>
          <p:cNvPr id="22" name="Right Arrow 21"/>
          <p:cNvSpPr/>
          <p:nvPr/>
        </p:nvSpPr>
        <p:spPr>
          <a:xfrm>
            <a:off x="5335800" y="3940224"/>
            <a:ext cx="813816" cy="3474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824728" y="5346055"/>
            <a:ext cx="33192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Etching: removes the uppermost layer of the substrate that is not protected by the photoresist. And this is the final product.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759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4" grpId="0" animBg="1"/>
      <p:bldP spid="11" grpId="0"/>
      <p:bldP spid="16" grpId="0" animBg="1"/>
      <p:bldP spid="17" grpId="0"/>
      <p:bldP spid="18" grpId="0" animBg="1"/>
      <p:bldP spid="20" grpId="0"/>
      <p:bldP spid="22" grpId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>
          <a:xfrm>
            <a:off x="206296" y="565374"/>
            <a:ext cx="8731408" cy="547881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168" lvl="1" indent="0">
              <a:buNone/>
            </a:pPr>
            <a:r>
              <a:rPr lang="en-US" b="1" dirty="0" smtClean="0"/>
              <a:t>Accomplishments:</a:t>
            </a:r>
            <a:endParaRPr lang="en-US" b="1" dirty="0"/>
          </a:p>
          <a:p>
            <a:pPr lvl="1"/>
            <a:r>
              <a:rPr lang="en-US" dirty="0" smtClean="0"/>
              <a:t>Screen printed the first and second layer of the disposable sensors.</a:t>
            </a:r>
          </a:p>
          <a:p>
            <a:pPr marL="201168" lvl="1" indent="0">
              <a:buNone/>
            </a:pPr>
            <a:endParaRPr lang="en-US" b="1" dirty="0" smtClean="0"/>
          </a:p>
          <a:p>
            <a:pPr marL="201168" lvl="1" indent="0">
              <a:buNone/>
            </a:pPr>
            <a:endParaRPr lang="en-US" b="1" dirty="0"/>
          </a:p>
          <a:p>
            <a:pPr marL="201168" lvl="1" indent="0">
              <a:buNone/>
            </a:pPr>
            <a:endParaRPr lang="en-US" b="1" dirty="0" smtClean="0"/>
          </a:p>
          <a:p>
            <a:pPr marL="201168" lvl="1" indent="0">
              <a:buNone/>
            </a:pPr>
            <a:endParaRPr lang="en-US" b="1" dirty="0"/>
          </a:p>
          <a:p>
            <a:pPr marL="201168" lvl="1" indent="0">
              <a:buNone/>
            </a:pPr>
            <a:endParaRPr lang="en-US" b="1" dirty="0" smtClean="0"/>
          </a:p>
          <a:p>
            <a:pPr marL="201168" lvl="1" indent="0">
              <a:buNone/>
            </a:pPr>
            <a:endParaRPr lang="en-US" b="1" dirty="0" smtClean="0"/>
          </a:p>
          <a:p>
            <a:pPr marL="201168" lvl="1" indent="0">
              <a:buNone/>
            </a:pPr>
            <a:endParaRPr lang="en-US" b="1" dirty="0"/>
          </a:p>
          <a:p>
            <a:pPr marL="201168" lvl="1" indent="0">
              <a:buNone/>
            </a:pPr>
            <a:endParaRPr lang="en-US" b="1" dirty="0" smtClean="0"/>
          </a:p>
          <a:p>
            <a:pPr marL="201168" lvl="1" indent="0">
              <a:buNone/>
            </a:pPr>
            <a:endParaRPr lang="en-US" b="1" dirty="0" smtClean="0"/>
          </a:p>
          <a:p>
            <a:pPr marL="201168" lvl="1" indent="0">
              <a:buNone/>
            </a:pPr>
            <a:endParaRPr lang="en-US" b="1" dirty="0"/>
          </a:p>
          <a:p>
            <a:pPr marL="201168" lvl="1" indent="0">
              <a:buNone/>
            </a:pPr>
            <a:r>
              <a:rPr lang="en-US" b="1" dirty="0" smtClean="0"/>
              <a:t>Problems &amp; Solutions:</a:t>
            </a:r>
          </a:p>
          <a:p>
            <a:pPr lvl="1"/>
            <a:r>
              <a:rPr lang="en-US" sz="1600" dirty="0" smtClean="0"/>
              <a:t>No problems this week.</a:t>
            </a:r>
          </a:p>
          <a:p>
            <a:pPr marL="201168" lvl="1" indent="0">
              <a:buNone/>
            </a:pPr>
            <a:endParaRPr lang="en-US" sz="1600" dirty="0" smtClean="0"/>
          </a:p>
          <a:p>
            <a:pPr marL="201168" lvl="1" indent="0">
              <a:buNone/>
            </a:pPr>
            <a:r>
              <a:rPr lang="en-US" b="1" dirty="0" smtClean="0"/>
              <a:t>Plans for next week:</a:t>
            </a:r>
            <a:endParaRPr lang="en-US" b="1" dirty="0"/>
          </a:p>
          <a:p>
            <a:pPr lvl="1"/>
            <a:r>
              <a:rPr lang="en-US" sz="1600" dirty="0" smtClean="0"/>
              <a:t>Continue screen printing sensors.</a:t>
            </a:r>
            <a:endParaRPr lang="en-US" sz="1600" dirty="0"/>
          </a:p>
          <a:p>
            <a:pPr marL="201168" lvl="1" indent="0">
              <a:buNone/>
            </a:pPr>
            <a:endParaRPr lang="en-US" sz="1200" dirty="0"/>
          </a:p>
          <a:p>
            <a:pPr marL="384048" lvl="2" indent="0">
              <a:buNone/>
            </a:pP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290439" y="6436084"/>
            <a:ext cx="4373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NSF REU Research Experience on Internet of Things 2018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08" y="6419588"/>
            <a:ext cx="445994" cy="4485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7725" y="1673733"/>
            <a:ext cx="2855976" cy="21419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62702" y="1599769"/>
            <a:ext cx="2861211" cy="229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7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Custom 1">
      <a:dk1>
        <a:srgbClr val="000000"/>
      </a:dk1>
      <a:lt1>
        <a:srgbClr val="FFFFFF"/>
      </a:lt1>
      <a:dk2>
        <a:srgbClr val="505046"/>
      </a:dk2>
      <a:lt2>
        <a:srgbClr val="EEECE1"/>
      </a:lt2>
      <a:accent1>
        <a:srgbClr val="000000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93A2FE4-3635-46A5-B03A-F9F7A62350C7}" vid="{B7F3058C-FF48-4E9B-9C7D-39472F18EB7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489</TotalTime>
  <Words>221</Words>
  <Application>Microsoft Office PowerPoint</Application>
  <PresentationFormat>On-screen Show (4:3)</PresentationFormat>
  <Paragraphs>34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Calibri</vt:lpstr>
      <vt:lpstr>Calibri Light</vt:lpstr>
      <vt:lpstr>Retrospect</vt:lpstr>
      <vt:lpstr>PowerPoint Presentation</vt:lpstr>
      <vt:lpstr>PowerPoint Presentation</vt:lpstr>
      <vt:lpstr>PowerPoint Presentation</vt:lpstr>
    </vt:vector>
  </TitlesOfParts>
  <Company>CECS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UCF IoTREU</dc:creator>
  <cp:lastModifiedBy>Mary Broyhill</cp:lastModifiedBy>
  <cp:revision>40</cp:revision>
  <dcterms:created xsi:type="dcterms:W3CDTF">2017-05-25T21:00:43Z</dcterms:created>
  <dcterms:modified xsi:type="dcterms:W3CDTF">2018-06-07T15:29:17Z</dcterms:modified>
</cp:coreProperties>
</file>