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</p:sldMasterIdLst>
  <p:notesMasterIdLst>
    <p:notesMasterId r:id="rId5"/>
  </p:notesMasterIdLst>
  <p:sldIdLst>
    <p:sldId id="266" r:id="rId2"/>
    <p:sldId id="268" r:id="rId3"/>
    <p:sldId id="267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92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06" autoAdjust="0"/>
    <p:restoredTop sz="94709" autoAdjust="0"/>
  </p:normalViewPr>
  <p:slideViewPr>
    <p:cSldViewPr snapToGrid="0" snapToObjects="1">
      <p:cViewPr varScale="1">
        <p:scale>
          <a:sx n="92" d="100"/>
          <a:sy n="92" d="100"/>
        </p:scale>
        <p:origin x="160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41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0A5E43-412F-834C-82FF-B5EB931C4000}" type="datetimeFigureOut">
              <a:rPr lang="en-US" smtClean="0"/>
              <a:t>6/28/18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0CE16-1972-B944-8416-BB22D1F2C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884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0CE16-1972-B944-8416-BB22D1F2C6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592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0CE16-1972-B944-8416-BB22D1F2C6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03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0CE16-1972-B944-8416-BB22D1F2C6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2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0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6/28/18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2404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4948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3"/>
            <a:ext cx="7584948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6/28/18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492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6/28/18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393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8"/>
            <a:ext cx="5800725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6/28/18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592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5108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6/28/18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780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6/28/18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051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6/28/18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599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6/28/18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3998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6/28/18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0694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6/28/18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328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smtClean="0"/>
              <a:t>6/28/18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334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5734"/>
            <a:ext cx="75438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6/28/18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857" y="6419161"/>
            <a:ext cx="403418" cy="40575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10040" y="6519237"/>
            <a:ext cx="61214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NSF REU Research Experience on the Internet of Things 2016</a:t>
            </a:r>
          </a:p>
        </p:txBody>
      </p:sp>
    </p:spTree>
    <p:extLst>
      <p:ext uri="{BB962C8B-B14F-4D97-AF65-F5344CB8AC3E}">
        <p14:creationId xmlns:p14="http://schemas.microsoft.com/office/powerpoint/2010/main" val="1839910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52" r:id="rId8"/>
    <p:sldLayoutId id="2147483848" r:id="rId9"/>
    <p:sldLayoutId id="2147483849" r:id="rId10"/>
    <p:sldLayoutId id="2147483850" r:id="rId11"/>
    <p:sldLayoutId id="2147483851" r:id="rId12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82750" y="375022"/>
            <a:ext cx="7461250" cy="120771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000" dirty="0"/>
              <a:t>Project 9: </a:t>
            </a:r>
            <a:r>
              <a:rPr lang="en-US" sz="2000" dirty="0">
                <a:solidFill>
                  <a:schemeClr val="tx1"/>
                </a:solidFill>
                <a:latin typeface="Helvetica Neue"/>
              </a:rPr>
              <a:t>Investigating User Benefits and Risks Associated with </a:t>
            </a:r>
            <a:r>
              <a:rPr lang="en-US" sz="2000" dirty="0" err="1">
                <a:solidFill>
                  <a:schemeClr val="tx1"/>
                </a:solidFill>
                <a:latin typeface="Helvetica Neue"/>
              </a:rPr>
              <a:t>IoT</a:t>
            </a:r>
            <a:r>
              <a:rPr lang="en-US" sz="2000" dirty="0">
                <a:solidFill>
                  <a:schemeClr val="tx1"/>
                </a:solidFill>
                <a:latin typeface="Helvetica Neue"/>
              </a:rPr>
              <a:t> use</a:t>
            </a:r>
            <a:br>
              <a:rPr lang="en-US" sz="2000" dirty="0"/>
            </a:br>
            <a:r>
              <a:rPr lang="en-US" sz="1800" dirty="0"/>
              <a:t>REU Student: </a:t>
            </a:r>
            <a:r>
              <a:rPr lang="en-US" sz="1800" b="1" dirty="0"/>
              <a:t>Kaley Brindisi </a:t>
            </a:r>
            <a:br>
              <a:rPr lang="en-US" sz="1800" b="1" dirty="0"/>
            </a:br>
            <a:r>
              <a:rPr lang="en-US" sz="1800" dirty="0"/>
              <a:t>Graduate mentor</a:t>
            </a:r>
            <a:r>
              <a:rPr lang="en-US" sz="1800" b="1" dirty="0"/>
              <a:t>: Karla </a:t>
            </a:r>
            <a:r>
              <a:rPr lang="en-US" sz="1800" b="1" dirty="0" err="1"/>
              <a:t>Badillo-Urquiola</a:t>
            </a:r>
            <a:r>
              <a:rPr lang="en-US" sz="1800" b="1" dirty="0"/>
              <a:t> </a:t>
            </a:r>
            <a:br>
              <a:rPr lang="en-US" sz="1800" dirty="0"/>
            </a:br>
            <a:r>
              <a:rPr lang="en-US" sz="1800" dirty="0"/>
              <a:t>Faculty Mentor(s):</a:t>
            </a:r>
            <a:r>
              <a:rPr lang="en-US" sz="1800" b="1" dirty="0"/>
              <a:t> Dr. Wisniewski 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8" y="375022"/>
            <a:ext cx="1086285" cy="1075876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111476" y="1582738"/>
            <a:ext cx="8770394" cy="480922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168" lvl="1" indent="0">
              <a:lnSpc>
                <a:spcPct val="120000"/>
              </a:lnSpc>
              <a:buNone/>
            </a:pPr>
            <a:r>
              <a:rPr lang="en-US" b="1" dirty="0"/>
              <a:t>Week 7 (June 25 – July 2 2018)</a:t>
            </a:r>
          </a:p>
          <a:p>
            <a:pPr marL="201168" lvl="1" indent="0">
              <a:lnSpc>
                <a:spcPct val="120000"/>
              </a:lnSpc>
              <a:buNone/>
            </a:pPr>
            <a:r>
              <a:rPr lang="en-US" sz="1600" b="1" dirty="0"/>
              <a:t>Accomplishments:</a:t>
            </a:r>
          </a:p>
          <a:p>
            <a:pPr lvl="1">
              <a:lnSpc>
                <a:spcPct val="120000"/>
              </a:lnSpc>
            </a:pPr>
            <a:r>
              <a:rPr lang="en-US" sz="1600" dirty="0"/>
              <a:t>Contacted The Bridge- elder care service in East Orlando</a:t>
            </a:r>
          </a:p>
          <a:p>
            <a:pPr lvl="1">
              <a:lnSpc>
                <a:spcPct val="120000"/>
              </a:lnSpc>
            </a:pPr>
            <a:r>
              <a:rPr lang="en-US" sz="1600" dirty="0"/>
              <a:t>Contacted 20 more people about participating in study</a:t>
            </a:r>
          </a:p>
          <a:p>
            <a:pPr lvl="1">
              <a:lnSpc>
                <a:spcPct val="120000"/>
              </a:lnSpc>
            </a:pPr>
            <a:r>
              <a:rPr lang="en-US" sz="1600" dirty="0"/>
              <a:t>Scheduled 3 pairs for user study</a:t>
            </a:r>
          </a:p>
          <a:p>
            <a:pPr lvl="1">
              <a:lnSpc>
                <a:spcPct val="120000"/>
              </a:lnSpc>
            </a:pPr>
            <a:r>
              <a:rPr lang="en-US" sz="1600" dirty="0"/>
              <a:t>Re-created </a:t>
            </a:r>
            <a:r>
              <a:rPr lang="en-US" sz="1600" dirty="0" err="1"/>
              <a:t>Carebit</a:t>
            </a:r>
            <a:r>
              <a:rPr lang="en-US" sz="1600" dirty="0"/>
              <a:t> Cheat Sheet for participants to use</a:t>
            </a:r>
          </a:p>
          <a:p>
            <a:pPr lvl="1">
              <a:lnSpc>
                <a:spcPct val="120000"/>
              </a:lnSpc>
            </a:pPr>
            <a:r>
              <a:rPr lang="en-US" sz="1600" dirty="0"/>
              <a:t>Added new alert if the heartrate goes above the preexisting max or below the preexisting min heart rate for the day</a:t>
            </a:r>
          </a:p>
          <a:p>
            <a:pPr lvl="1">
              <a:lnSpc>
                <a:spcPct val="120000"/>
              </a:lnSpc>
            </a:pPr>
            <a:r>
              <a:rPr lang="en-US" sz="1600" dirty="0"/>
              <a:t>Changed dashboard UI- made exclamation point icon if min/max heart rate is below/above threshold</a:t>
            </a:r>
          </a:p>
          <a:p>
            <a:pPr lvl="1">
              <a:lnSpc>
                <a:spcPct val="120000"/>
              </a:lnSpc>
            </a:pPr>
            <a:r>
              <a:rPr lang="en-US" sz="1600" dirty="0"/>
              <a:t>Completed all testing for iOS and Android</a:t>
            </a:r>
          </a:p>
          <a:p>
            <a:pPr lvl="1">
              <a:lnSpc>
                <a:spcPct val="120000"/>
              </a:lnSpc>
            </a:pPr>
            <a:r>
              <a:rPr lang="en-US" sz="1600" dirty="0"/>
              <a:t>Ran through test trials of user study </a:t>
            </a:r>
          </a:p>
          <a:p>
            <a:pPr marL="201168" lvl="1" indent="0">
              <a:buNone/>
            </a:pPr>
            <a:endParaRPr lang="en-US" dirty="0"/>
          </a:p>
          <a:p>
            <a:pPr marL="384048" lvl="2" indent="0">
              <a:buNone/>
            </a:pPr>
            <a:endParaRPr lang="en-US" sz="1000" dirty="0"/>
          </a:p>
          <a:p>
            <a:pPr lvl="1"/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111476" y="6523808"/>
            <a:ext cx="43730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NSF REU Research Experience on Internet of Things 2018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08" y="6409428"/>
            <a:ext cx="445994" cy="44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808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82750" y="375022"/>
            <a:ext cx="7461250" cy="120771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000" dirty="0"/>
              <a:t>Project 9: </a:t>
            </a:r>
            <a:r>
              <a:rPr lang="en-US" sz="2000" dirty="0">
                <a:solidFill>
                  <a:schemeClr val="tx1"/>
                </a:solidFill>
                <a:latin typeface="Helvetica Neue"/>
              </a:rPr>
              <a:t>Investigating User Benefits and Risks Associated with </a:t>
            </a:r>
            <a:r>
              <a:rPr lang="en-US" sz="2000" dirty="0" err="1">
                <a:solidFill>
                  <a:schemeClr val="tx1"/>
                </a:solidFill>
                <a:latin typeface="Helvetica Neue"/>
              </a:rPr>
              <a:t>IoT</a:t>
            </a:r>
            <a:r>
              <a:rPr lang="en-US" sz="2000" dirty="0">
                <a:solidFill>
                  <a:schemeClr val="tx1"/>
                </a:solidFill>
                <a:latin typeface="Helvetica Neue"/>
              </a:rPr>
              <a:t> use</a:t>
            </a:r>
            <a:br>
              <a:rPr lang="en-US" sz="2000" dirty="0"/>
            </a:br>
            <a:r>
              <a:rPr lang="en-US" sz="1800" dirty="0"/>
              <a:t>REU Student: </a:t>
            </a:r>
            <a:r>
              <a:rPr lang="en-US" sz="1800" b="1" dirty="0"/>
              <a:t>Kaley Brindisi </a:t>
            </a:r>
            <a:br>
              <a:rPr lang="en-US" sz="1800" b="1" dirty="0"/>
            </a:br>
            <a:r>
              <a:rPr lang="en-US" sz="1800" dirty="0"/>
              <a:t>Graduate mentor</a:t>
            </a:r>
            <a:r>
              <a:rPr lang="en-US" sz="1800" b="1" dirty="0"/>
              <a:t>: Karla </a:t>
            </a:r>
            <a:r>
              <a:rPr lang="en-US" sz="1800" b="1" dirty="0" err="1"/>
              <a:t>Badillo-Urquiola</a:t>
            </a:r>
            <a:r>
              <a:rPr lang="en-US" sz="1800" b="1" dirty="0"/>
              <a:t> </a:t>
            </a:r>
            <a:br>
              <a:rPr lang="en-US" sz="1800" dirty="0"/>
            </a:br>
            <a:r>
              <a:rPr lang="en-US" sz="1800" dirty="0"/>
              <a:t>Faculty Mentor(s):</a:t>
            </a:r>
            <a:r>
              <a:rPr lang="en-US" sz="1800" b="1" dirty="0"/>
              <a:t> Dr. Wisniewski 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8" y="375022"/>
            <a:ext cx="1086285" cy="1075876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111476" y="1582738"/>
            <a:ext cx="8770394" cy="480922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168" lvl="1" indent="0">
              <a:lnSpc>
                <a:spcPct val="120000"/>
              </a:lnSpc>
              <a:buNone/>
            </a:pPr>
            <a:r>
              <a:rPr lang="en-US" b="1" dirty="0"/>
              <a:t>Week 7 (June 25 – July 2 2018)</a:t>
            </a:r>
          </a:p>
          <a:p>
            <a:pPr marL="201168" lvl="1" indent="0">
              <a:lnSpc>
                <a:spcPct val="120000"/>
              </a:lnSpc>
              <a:buNone/>
            </a:pPr>
            <a:r>
              <a:rPr lang="en-US" sz="2000" b="1" dirty="0"/>
              <a:t>Problems &amp; Solutions: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Do not have a definite place to go for user study at certain times- look into using/ reserving other labs</a:t>
            </a:r>
          </a:p>
          <a:p>
            <a:pPr marL="201168" lvl="1" indent="0">
              <a:lnSpc>
                <a:spcPct val="120000"/>
              </a:lnSpc>
              <a:buNone/>
            </a:pPr>
            <a:r>
              <a:rPr lang="en-US" sz="2000" b="1" dirty="0"/>
              <a:t>Plans for next week: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Complete/ carry out user study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Schedule more participants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Write up results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Analyze data</a:t>
            </a:r>
            <a:endParaRPr lang="en-US" sz="2000" dirty="0"/>
          </a:p>
          <a:p>
            <a:pPr marL="201168" lvl="1" indent="0">
              <a:buNone/>
            </a:pPr>
            <a:endParaRPr lang="en-US" dirty="0"/>
          </a:p>
          <a:p>
            <a:pPr marL="384048" lvl="2" indent="0">
              <a:buNone/>
            </a:pPr>
            <a:endParaRPr lang="en-US" sz="1000" dirty="0"/>
          </a:p>
          <a:p>
            <a:pPr lvl="1"/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111476" y="6523808"/>
            <a:ext cx="43730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NSF REU Research Experience on Internet of Things 2018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08" y="6409428"/>
            <a:ext cx="445994" cy="44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909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82750" y="375022"/>
            <a:ext cx="7461250" cy="120771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000" dirty="0"/>
              <a:t>Project 9: </a:t>
            </a:r>
            <a:r>
              <a:rPr lang="en-US" sz="2000" dirty="0">
                <a:solidFill>
                  <a:schemeClr val="tx1"/>
                </a:solidFill>
                <a:latin typeface="Helvetica Neue"/>
              </a:rPr>
              <a:t>Investigating User Benefits and Risks Associated with </a:t>
            </a:r>
            <a:r>
              <a:rPr lang="en-US" sz="2000" dirty="0" err="1">
                <a:solidFill>
                  <a:schemeClr val="tx1"/>
                </a:solidFill>
                <a:latin typeface="Helvetica Neue"/>
              </a:rPr>
              <a:t>IoT</a:t>
            </a:r>
            <a:r>
              <a:rPr lang="en-US" sz="2000" dirty="0">
                <a:solidFill>
                  <a:schemeClr val="tx1"/>
                </a:solidFill>
                <a:latin typeface="Helvetica Neue"/>
              </a:rPr>
              <a:t> use</a:t>
            </a:r>
            <a:br>
              <a:rPr lang="en-US" sz="2000" dirty="0"/>
            </a:br>
            <a:r>
              <a:rPr lang="en-US" sz="1800" dirty="0"/>
              <a:t>REU Student: </a:t>
            </a:r>
            <a:r>
              <a:rPr lang="en-US" sz="1800" b="1" dirty="0"/>
              <a:t>Kaley Brindisi </a:t>
            </a:r>
            <a:br>
              <a:rPr lang="en-US" sz="1800" b="1" dirty="0"/>
            </a:br>
            <a:r>
              <a:rPr lang="en-US" sz="1800" dirty="0"/>
              <a:t>Graduate mentor</a:t>
            </a:r>
            <a:r>
              <a:rPr lang="en-US" sz="1800" b="1" dirty="0"/>
              <a:t>: Karla </a:t>
            </a:r>
            <a:r>
              <a:rPr lang="en-US" sz="1800" b="1" dirty="0" err="1"/>
              <a:t>Badillo-Urquiola</a:t>
            </a:r>
            <a:r>
              <a:rPr lang="en-US" sz="1800" b="1" dirty="0"/>
              <a:t> </a:t>
            </a:r>
            <a:br>
              <a:rPr lang="en-US" sz="1800" dirty="0"/>
            </a:br>
            <a:r>
              <a:rPr lang="en-US" sz="1800" dirty="0"/>
              <a:t>Faculty Mentor(s):</a:t>
            </a:r>
            <a:r>
              <a:rPr lang="en-US" sz="1800" b="1" dirty="0"/>
              <a:t> Dr. Wisniewski 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8" y="375022"/>
            <a:ext cx="1086285" cy="1075876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111476" y="1565310"/>
            <a:ext cx="8770394" cy="480922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168" lvl="1" indent="0">
              <a:lnSpc>
                <a:spcPct val="120000"/>
              </a:lnSpc>
              <a:buNone/>
            </a:pPr>
            <a:r>
              <a:rPr lang="en-US" b="1" dirty="0"/>
              <a:t>Week 7 (June 25 – July 2 2018)</a:t>
            </a:r>
          </a:p>
          <a:p>
            <a:pPr marL="201168" lvl="1" indent="0">
              <a:buNone/>
            </a:pPr>
            <a:endParaRPr lang="en-US" sz="1400" dirty="0"/>
          </a:p>
          <a:p>
            <a:pPr marL="384048" lvl="2" indent="0">
              <a:buNone/>
            </a:pPr>
            <a:endParaRPr lang="en-US" sz="1000" dirty="0"/>
          </a:p>
          <a:p>
            <a:pPr lvl="1"/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111476" y="6523808"/>
            <a:ext cx="43730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NSF REU Research Experience on Internet of Things 2018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08" y="6409428"/>
            <a:ext cx="445994" cy="4485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568706-5D12-414F-BE5A-3AA497AB0F3C}"/>
              </a:ext>
            </a:extLst>
          </p:cNvPr>
          <p:cNvSpPr txBox="1"/>
          <p:nvPr/>
        </p:nvSpPr>
        <p:spPr>
          <a:xfrm>
            <a:off x="2319415" y="3513677"/>
            <a:ext cx="2029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Video Demo-</a:t>
            </a:r>
          </a:p>
          <a:p>
            <a:pPr algn="r"/>
            <a:r>
              <a:rPr lang="en-US" dirty="0"/>
              <a:t>iOS Application</a:t>
            </a:r>
          </a:p>
        </p:txBody>
      </p:sp>
      <p:pic>
        <p:nvPicPr>
          <p:cNvPr id="6" name="carebitupdate.MP4">
            <a:hlinkClick r:id="" action="ppaction://media"/>
            <a:extLst>
              <a:ext uri="{FF2B5EF4-FFF2-40B4-BE49-F238E27FC236}">
                <a16:creationId xmlns:a16="http://schemas.microsoft.com/office/drawing/2014/main" id="{1889919D-3807-4C42-85D2-7EC91C0EC2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85601" y="939782"/>
            <a:ext cx="3257853" cy="579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05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1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Custom 1">
      <a:dk1>
        <a:srgbClr val="000000"/>
      </a:dk1>
      <a:lt1>
        <a:srgbClr val="FFFFFF"/>
      </a:lt1>
      <a:dk2>
        <a:srgbClr val="505046"/>
      </a:dk2>
      <a:lt2>
        <a:srgbClr val="EEECE1"/>
      </a:lt2>
      <a:accent1>
        <a:srgbClr val="000000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93A2FE4-3635-46A5-B03A-F9F7A62350C7}" vid="{B7F3058C-FF48-4E9B-9C7D-39472F18EB7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WeeklyReportTemplate</Template>
  <TotalTime>1173</TotalTime>
  <Words>230</Words>
  <Application>Microsoft Macintosh PowerPoint</Application>
  <PresentationFormat>On-screen Show (4:3)</PresentationFormat>
  <Paragraphs>33</Paragraphs>
  <Slides>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Calibri</vt:lpstr>
      <vt:lpstr>Calibri Light</vt:lpstr>
      <vt:lpstr>Helvetica Neue</vt:lpstr>
      <vt:lpstr>Retrospect</vt:lpstr>
      <vt:lpstr>Project 9: Investigating User Benefits and Risks Associated with IoT use REU Student: Kaley Brindisi  Graduate mentor: Karla Badillo-Urquiola  Faculty Mentor(s): Dr. Wisniewski </vt:lpstr>
      <vt:lpstr>Project 9: Investigating User Benefits and Risks Associated with IoT use REU Student: Kaley Brindisi  Graduate mentor: Karla Badillo-Urquiola  Faculty Mentor(s): Dr. Wisniewski </vt:lpstr>
      <vt:lpstr>Project 9: Investigating User Benefits and Risks Associated with IoT use REU Student: Kaley Brindisi  Graduate mentor: Karla Badillo-Urquiola  Faculty Mentor(s): Dr. Wisniewski </vt:lpstr>
    </vt:vector>
  </TitlesOfParts>
  <Company>CECS</Company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9: Investigating User Benefits and Risks Associated with IoT use  REU Student: Joseph Prause Graduate mentors: Arup Ghosh Faculty Mentor(s): Dr. Wisniewski and Dr. Turgut</dc:title>
  <dc:creator>Joe Prause</dc:creator>
  <cp:lastModifiedBy>Brindisi, Kaley</cp:lastModifiedBy>
  <cp:revision>51</cp:revision>
  <dcterms:created xsi:type="dcterms:W3CDTF">2017-05-25T21:00:43Z</dcterms:created>
  <dcterms:modified xsi:type="dcterms:W3CDTF">2018-06-29T00:05:15Z</dcterms:modified>
</cp:coreProperties>
</file>