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0" r:id="rId1"/>
  </p:sldMasterIdLst>
  <p:notesMasterIdLst>
    <p:notesMasterId r:id="rId6"/>
  </p:notesMasterIdLst>
  <p:sldIdLst>
    <p:sldId id="261" r:id="rId2"/>
    <p:sldId id="262" r:id="rId3"/>
    <p:sldId id="263" r:id="rId4"/>
    <p:sldId id="264" r:id="rId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92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97" autoAdjust="0"/>
    <p:restoredTop sz="94671" autoAdjust="0"/>
  </p:normalViewPr>
  <p:slideViewPr>
    <p:cSldViewPr snapToGrid="0" snapToObjects="1">
      <p:cViewPr varScale="1">
        <p:scale>
          <a:sx n="91" d="100"/>
          <a:sy n="91" d="100"/>
        </p:scale>
        <p:origin x="1216" y="176"/>
      </p:cViewPr>
      <p:guideLst>
        <p:guide orient="horz" pos="2160"/>
        <p:guide pos="2880"/>
      </p:guideLst>
    </p:cSldViewPr>
  </p:slideViewPr>
  <p:outlineViewPr>
    <p:cViewPr>
      <p:scale>
        <a:sx n="33" d="100"/>
        <a:sy n="33" d="100"/>
      </p:scale>
      <p:origin x="0" y="-9414"/>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A5E43-412F-834C-82FF-B5EB931C4000}" type="datetimeFigureOut">
              <a:rPr lang="en-US" smtClean="0"/>
              <a:t>5/31/18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A0CE16-1972-B944-8416-BB22D1F2C639}" type="slidenum">
              <a:rPr lang="en-US" smtClean="0"/>
              <a:t>‹#›</a:t>
            </a:fld>
            <a:endParaRPr lang="en-US"/>
          </a:p>
        </p:txBody>
      </p:sp>
    </p:spTree>
    <p:extLst>
      <p:ext uri="{BB962C8B-B14F-4D97-AF65-F5344CB8AC3E}">
        <p14:creationId xmlns:p14="http://schemas.microsoft.com/office/powerpoint/2010/main" val="12818848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DF68E2-58F2-4D09-BE8B-E3BD06533059}" type="datetimeFigureOut">
              <a:rPr lang="en-US" smtClean="0"/>
              <a:t>5/31/18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40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9CAD897-D46E-4AD2-BD9B-49DD3E640873}" type="datetimeFigureOut">
              <a:rPr lang="en-US" smtClean="0"/>
              <a:t>5/31/18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2349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smtClean="0"/>
              <a:t>5/31/18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95739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smtClean="0"/>
              <a:t>5/31/18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213592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7" name="Straight Connector 6"/>
          <p:cNvCxnSpPr/>
          <p:nvPr userDrawn="1"/>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108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0EBB0C4-6273-4C6E-B9BD-2EDC30F1CD52}" type="datetimeFigureOut">
              <a:rPr lang="en-US" smtClean="0"/>
              <a:t>5/31/18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780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smtClean="0"/>
              <a:t>5/31/18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3770519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smtClean="0"/>
              <a:t>5/31/18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6815994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smtClean="0"/>
              <a:t>5/31/18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cxnSp>
        <p:nvCxnSpPr>
          <p:cNvPr id="6" name="Straight Connector 5"/>
          <p:cNvCxnSpPr/>
          <p:nvPr userDrawn="1"/>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998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5/31/18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cxnSp>
        <p:nvCxnSpPr>
          <p:cNvPr id="10" name="Straight Connector 9"/>
          <p:cNvCxnSpPr/>
          <p:nvPr userDrawn="1"/>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694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smtClean="0"/>
              <a:t>5/31/18</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121328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32ABBEA6-7C60-4B02-AE87-00D78D8422AF}" type="datetimeFigureOut">
              <a:rPr lang="en-US" smtClean="0"/>
              <a:t>5/31/18</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5323345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smtClean="0"/>
              <a:t>5/31/18</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pic>
        <p:nvPicPr>
          <p:cNvPr id="11" name="Picture 10"/>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705857" y="6419161"/>
            <a:ext cx="403418" cy="405750"/>
          </a:xfrm>
          <a:prstGeom prst="rect">
            <a:avLst/>
          </a:prstGeom>
        </p:spPr>
      </p:pic>
      <p:sp>
        <p:nvSpPr>
          <p:cNvPr id="12" name="TextBox 11"/>
          <p:cNvSpPr txBox="1"/>
          <p:nvPr userDrawn="1"/>
        </p:nvSpPr>
        <p:spPr>
          <a:xfrm>
            <a:off x="110040" y="6519237"/>
            <a:ext cx="6121472" cy="246221"/>
          </a:xfrm>
          <a:prstGeom prst="rect">
            <a:avLst/>
          </a:prstGeom>
          <a:noFill/>
        </p:spPr>
        <p:txBody>
          <a:bodyPr wrap="square" rtlCol="0">
            <a:spAutoFit/>
          </a:bodyPr>
          <a:lstStyle/>
          <a:p>
            <a:r>
              <a:rPr lang="en-US" sz="1000" dirty="0">
                <a:solidFill>
                  <a:schemeClr val="tx1"/>
                </a:solidFill>
              </a:rPr>
              <a:t>NSF REU Research Experience on the Internet of Things 2016</a:t>
            </a:r>
          </a:p>
        </p:txBody>
      </p:sp>
    </p:spTree>
    <p:extLst>
      <p:ext uri="{BB962C8B-B14F-4D97-AF65-F5344CB8AC3E}">
        <p14:creationId xmlns:p14="http://schemas.microsoft.com/office/powerpoint/2010/main" val="183991012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52" r:id="rId8"/>
    <p:sldLayoutId id="2147483848" r:id="rId9"/>
    <p:sldLayoutId id="2147483849" r:id="rId10"/>
    <p:sldLayoutId id="2147483850" r:id="rId11"/>
    <p:sldLayoutId id="2147483851" r:id="rId12"/>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82750" y="654050"/>
            <a:ext cx="7461250" cy="928688"/>
          </a:xfrm>
        </p:spPr>
        <p:txBody>
          <a:bodyPr>
            <a:normAutofit fontScale="90000"/>
          </a:bodyPr>
          <a:lstStyle/>
          <a:p>
            <a:pPr>
              <a:spcBef>
                <a:spcPts val="1200"/>
              </a:spcBef>
            </a:pPr>
            <a:r>
              <a:rPr lang="en-US" sz="2000" dirty="0"/>
              <a:t>Project 9: </a:t>
            </a:r>
            <a:r>
              <a:rPr lang="en-US" sz="2000" dirty="0">
                <a:solidFill>
                  <a:schemeClr val="tx1"/>
                </a:solidFill>
                <a:latin typeface="Helvetica Neue"/>
              </a:rPr>
              <a:t>Investigating User Benefits and Risks Associated with </a:t>
            </a:r>
            <a:r>
              <a:rPr lang="en-US" sz="2000" dirty="0" err="1">
                <a:solidFill>
                  <a:schemeClr val="tx1"/>
                </a:solidFill>
                <a:latin typeface="Helvetica Neue"/>
              </a:rPr>
              <a:t>IoT</a:t>
            </a:r>
            <a:r>
              <a:rPr lang="en-US" sz="2000" dirty="0">
                <a:solidFill>
                  <a:schemeClr val="tx1"/>
                </a:solidFill>
                <a:latin typeface="Helvetica Neue"/>
              </a:rPr>
              <a:t> use</a:t>
            </a:r>
            <a:br>
              <a:rPr lang="en-US" sz="2000" dirty="0"/>
            </a:br>
            <a:r>
              <a:rPr lang="en-US" sz="1800" dirty="0"/>
              <a:t>REU Student: </a:t>
            </a:r>
            <a:r>
              <a:rPr lang="en-US" sz="1800" b="1" dirty="0"/>
              <a:t>Kaley Brindisi </a:t>
            </a:r>
            <a:br>
              <a:rPr lang="en-US" sz="1800" b="1" dirty="0"/>
            </a:br>
            <a:r>
              <a:rPr lang="en-US" sz="1800" dirty="0"/>
              <a:t>Graduate mentor</a:t>
            </a:r>
            <a:r>
              <a:rPr lang="en-US" sz="1800" b="1" dirty="0"/>
              <a:t>: Karla </a:t>
            </a:r>
            <a:r>
              <a:rPr lang="en-US" sz="1800" b="1" dirty="0" err="1"/>
              <a:t>Badillo-Urquiola</a:t>
            </a:r>
            <a:r>
              <a:rPr lang="en-US" sz="1800" b="1" dirty="0"/>
              <a:t> </a:t>
            </a:r>
            <a:br>
              <a:rPr lang="en-US" sz="1800" dirty="0"/>
            </a:br>
            <a:r>
              <a:rPr lang="en-US" sz="1800" dirty="0"/>
              <a:t>Faculty Mentor(s):</a:t>
            </a:r>
            <a:r>
              <a:rPr lang="en-US" sz="1800" b="1" dirty="0"/>
              <a:t> Dr. Wisniewski </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068" y="375022"/>
            <a:ext cx="1086285" cy="1075876"/>
          </a:xfrm>
          <a:prstGeom prst="rect">
            <a:avLst/>
          </a:prstGeom>
        </p:spPr>
      </p:pic>
      <p:sp>
        <p:nvSpPr>
          <p:cNvPr id="13" name="Content Placeholder 2"/>
          <p:cNvSpPr txBox="1">
            <a:spLocks/>
          </p:cNvSpPr>
          <p:nvPr/>
        </p:nvSpPr>
        <p:spPr>
          <a:xfrm>
            <a:off x="111476" y="1654919"/>
            <a:ext cx="8770394" cy="491108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b="1" dirty="0"/>
              <a:t>Week 3 (May 28- June 4 2018)</a:t>
            </a:r>
          </a:p>
          <a:p>
            <a:pPr marL="201168" lvl="1" indent="0">
              <a:buNone/>
            </a:pPr>
            <a:r>
              <a:rPr lang="en-US" sz="1600" b="1" dirty="0"/>
              <a:t>Accomplishments:</a:t>
            </a:r>
          </a:p>
          <a:p>
            <a:pPr lvl="1"/>
            <a:r>
              <a:rPr lang="en-US" sz="1400" dirty="0"/>
              <a:t>Called Apple developers to help us get the iOS app onto everyone’s phones for testing purposes</a:t>
            </a:r>
          </a:p>
          <a:p>
            <a:pPr lvl="1"/>
            <a:r>
              <a:rPr lang="en-US" sz="1400" dirty="0"/>
              <a:t>iOS- fixed the dashboard,  worked on what is displayed when there is no data taken (ex: the user did not walk, or the user was not wearing their Fitbit, or the Bluetooth is off so the Fitbit data cannot sync to the phone), fixed an error, added empty battery icon if the Fitbit was dead, got the app to fully log out of Fitbit when you hit sign out</a:t>
            </a:r>
          </a:p>
          <a:p>
            <a:pPr lvl="1"/>
            <a:r>
              <a:rPr lang="en-US" sz="1400" dirty="0"/>
              <a:t>Android- created background screens for the login prompts and screens for choosing ranges for heart rate and time, fixed the dashboard</a:t>
            </a:r>
          </a:p>
          <a:p>
            <a:pPr marL="201168" lvl="1" indent="0">
              <a:buNone/>
            </a:pPr>
            <a:r>
              <a:rPr lang="en-US" sz="1600" b="1" dirty="0"/>
              <a:t>Problems &amp; Solutions: </a:t>
            </a:r>
          </a:p>
          <a:p>
            <a:pPr lvl="1"/>
            <a:r>
              <a:rPr lang="en-US" sz="1400" dirty="0"/>
              <a:t>No NID account so I cannot obtain an </a:t>
            </a:r>
            <a:r>
              <a:rPr lang="en-US" sz="1400" dirty="0" err="1"/>
              <a:t>iRIS</a:t>
            </a:r>
            <a:r>
              <a:rPr lang="en-US" sz="1400" dirty="0"/>
              <a:t> account and cannot get access to user study site</a:t>
            </a:r>
          </a:p>
          <a:p>
            <a:pPr lvl="1"/>
            <a:r>
              <a:rPr lang="en-US" sz="1400" dirty="0"/>
              <a:t>Android phone was not charging when it was plugged in so I could not test the Android app- got a new Android</a:t>
            </a:r>
          </a:p>
          <a:p>
            <a:pPr lvl="1"/>
            <a:r>
              <a:rPr lang="en-US" sz="1400" dirty="0"/>
              <a:t>Need to develop a way to chose a specific phone number for the </a:t>
            </a:r>
            <a:r>
              <a:rPr lang="en-US" sz="1400" dirty="0" err="1"/>
              <a:t>caregivee</a:t>
            </a:r>
            <a:r>
              <a:rPr lang="en-US" sz="1400" dirty="0"/>
              <a:t> (if there are multiple phone numbers under one name in the contacts list)</a:t>
            </a:r>
          </a:p>
          <a:p>
            <a:pPr marL="201168" lvl="1" indent="0">
              <a:buNone/>
            </a:pPr>
            <a:r>
              <a:rPr lang="en-US" sz="1600" b="1" dirty="0"/>
              <a:t>Plans for next week:</a:t>
            </a:r>
          </a:p>
          <a:p>
            <a:pPr lvl="1"/>
            <a:r>
              <a:rPr lang="en-US" sz="1400" dirty="0"/>
              <a:t>Work on displaying alerts for both applications</a:t>
            </a:r>
          </a:p>
          <a:p>
            <a:pPr lvl="1"/>
            <a:r>
              <a:rPr lang="en-US" sz="1400" dirty="0"/>
              <a:t>Android- work on the log out process, fix reoccurring bugs, fix dashboard that is displayed when no data is taken</a:t>
            </a:r>
          </a:p>
          <a:p>
            <a:pPr lvl="1"/>
            <a:r>
              <a:rPr lang="en-US" sz="1400" dirty="0"/>
              <a:t>Recruit participants for the user study</a:t>
            </a:r>
          </a:p>
        </p:txBody>
      </p:sp>
      <p:sp>
        <p:nvSpPr>
          <p:cNvPr id="3" name="TextBox 2"/>
          <p:cNvSpPr txBox="1"/>
          <p:nvPr/>
        </p:nvSpPr>
        <p:spPr>
          <a:xfrm>
            <a:off x="111476" y="6523808"/>
            <a:ext cx="4373001" cy="246221"/>
          </a:xfrm>
          <a:prstGeom prst="rect">
            <a:avLst/>
          </a:prstGeom>
          <a:noFill/>
        </p:spPr>
        <p:txBody>
          <a:bodyPr wrap="square" rtlCol="0">
            <a:spAutoFit/>
          </a:bodyPr>
          <a:lstStyle/>
          <a:p>
            <a:r>
              <a:rPr lang="en-US" sz="1000" dirty="0"/>
              <a:t>NSF REU Research Experience on Internet of Things 2018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508" y="6409428"/>
            <a:ext cx="445994" cy="448571"/>
          </a:xfrm>
          <a:prstGeom prst="rect">
            <a:avLst/>
          </a:prstGeom>
        </p:spPr>
      </p:pic>
    </p:spTree>
    <p:extLst>
      <p:ext uri="{BB962C8B-B14F-4D97-AF65-F5344CB8AC3E}">
        <p14:creationId xmlns:p14="http://schemas.microsoft.com/office/powerpoint/2010/main" val="10205787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82750" y="654050"/>
            <a:ext cx="7461250" cy="928688"/>
          </a:xfrm>
        </p:spPr>
        <p:txBody>
          <a:bodyPr>
            <a:normAutofit fontScale="90000"/>
          </a:bodyPr>
          <a:lstStyle/>
          <a:p>
            <a:pPr>
              <a:spcBef>
                <a:spcPts val="1200"/>
              </a:spcBef>
            </a:pPr>
            <a:r>
              <a:rPr lang="en-US" sz="2000" dirty="0"/>
              <a:t>Project 9: </a:t>
            </a:r>
            <a:r>
              <a:rPr lang="en-US" sz="2000" dirty="0">
                <a:solidFill>
                  <a:schemeClr val="tx1"/>
                </a:solidFill>
                <a:latin typeface="Helvetica Neue"/>
              </a:rPr>
              <a:t>Investigating User Benefits and Risks Associated with </a:t>
            </a:r>
            <a:r>
              <a:rPr lang="en-US" sz="2000" dirty="0" err="1">
                <a:solidFill>
                  <a:schemeClr val="tx1"/>
                </a:solidFill>
                <a:latin typeface="Helvetica Neue"/>
              </a:rPr>
              <a:t>IoT</a:t>
            </a:r>
            <a:r>
              <a:rPr lang="en-US" sz="2000" dirty="0">
                <a:solidFill>
                  <a:schemeClr val="tx1"/>
                </a:solidFill>
                <a:latin typeface="Helvetica Neue"/>
              </a:rPr>
              <a:t> use</a:t>
            </a:r>
            <a:br>
              <a:rPr lang="en-US" sz="2000" dirty="0"/>
            </a:br>
            <a:r>
              <a:rPr lang="en-US" sz="1800" dirty="0"/>
              <a:t>REU Student: </a:t>
            </a:r>
            <a:r>
              <a:rPr lang="en-US" sz="1800" b="1" dirty="0"/>
              <a:t>Kaley Brindisi </a:t>
            </a:r>
            <a:br>
              <a:rPr lang="en-US" sz="1800" b="1" dirty="0"/>
            </a:br>
            <a:r>
              <a:rPr lang="en-US" sz="1800" dirty="0"/>
              <a:t>Graduate mentor</a:t>
            </a:r>
            <a:r>
              <a:rPr lang="en-US" sz="1800" b="1" dirty="0"/>
              <a:t>: Karla </a:t>
            </a:r>
            <a:r>
              <a:rPr lang="en-US" sz="1800" b="1" dirty="0" err="1"/>
              <a:t>Badillo-Urquiola</a:t>
            </a:r>
            <a:r>
              <a:rPr lang="en-US" sz="1800" b="1" dirty="0"/>
              <a:t> </a:t>
            </a:r>
            <a:br>
              <a:rPr lang="en-US" sz="1800" dirty="0"/>
            </a:br>
            <a:r>
              <a:rPr lang="en-US" sz="1800" dirty="0"/>
              <a:t>Faculty Mentor(s):</a:t>
            </a:r>
            <a:r>
              <a:rPr lang="en-US" sz="1800" b="1" dirty="0"/>
              <a:t> Dr. Wisniewski </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068" y="375022"/>
            <a:ext cx="1086285" cy="1075876"/>
          </a:xfrm>
          <a:prstGeom prst="rect">
            <a:avLst/>
          </a:prstGeom>
        </p:spPr>
      </p:pic>
      <p:sp>
        <p:nvSpPr>
          <p:cNvPr id="13" name="Content Placeholder 2"/>
          <p:cNvSpPr txBox="1">
            <a:spLocks/>
          </p:cNvSpPr>
          <p:nvPr/>
        </p:nvSpPr>
        <p:spPr>
          <a:xfrm>
            <a:off x="118773" y="1654919"/>
            <a:ext cx="8770394" cy="491108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b="1" dirty="0"/>
              <a:t>Week 3 (May 28- June 4 2018)</a:t>
            </a:r>
          </a:p>
          <a:p>
            <a:pPr marL="201168" lvl="1" indent="0">
              <a:buNone/>
            </a:pPr>
            <a:endParaRPr lang="en-US" sz="1400" dirty="0"/>
          </a:p>
        </p:txBody>
      </p:sp>
      <p:sp>
        <p:nvSpPr>
          <p:cNvPr id="3" name="TextBox 2"/>
          <p:cNvSpPr txBox="1"/>
          <p:nvPr/>
        </p:nvSpPr>
        <p:spPr>
          <a:xfrm>
            <a:off x="111476" y="6523808"/>
            <a:ext cx="4373001" cy="246221"/>
          </a:xfrm>
          <a:prstGeom prst="rect">
            <a:avLst/>
          </a:prstGeom>
          <a:noFill/>
        </p:spPr>
        <p:txBody>
          <a:bodyPr wrap="square" rtlCol="0">
            <a:spAutoFit/>
          </a:bodyPr>
          <a:lstStyle/>
          <a:p>
            <a:r>
              <a:rPr lang="en-US" sz="1000" dirty="0"/>
              <a:t>NSF REU Research Experience on Internet of Things 2018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508" y="6409428"/>
            <a:ext cx="445994" cy="448571"/>
          </a:xfrm>
          <a:prstGeom prst="rect">
            <a:avLst/>
          </a:prstGeom>
        </p:spPr>
      </p:pic>
      <p:pic>
        <p:nvPicPr>
          <p:cNvPr id="7" name="Picture 6">
            <a:extLst>
              <a:ext uri="{FF2B5EF4-FFF2-40B4-BE49-F238E27FC236}">
                <a16:creationId xmlns:a16="http://schemas.microsoft.com/office/drawing/2014/main" id="{76AD15DB-6FDC-394E-999D-1C797710EBDA}"/>
              </a:ext>
            </a:extLst>
          </p:cNvPr>
          <p:cNvPicPr>
            <a:picLocks noChangeAspect="1"/>
          </p:cNvPicPr>
          <p:nvPr/>
        </p:nvPicPr>
        <p:blipFill>
          <a:blip r:embed="rId4"/>
          <a:stretch>
            <a:fillRect/>
          </a:stretch>
        </p:blipFill>
        <p:spPr>
          <a:xfrm>
            <a:off x="624492" y="2228247"/>
            <a:ext cx="2116515" cy="3764429"/>
          </a:xfrm>
          <a:prstGeom prst="rect">
            <a:avLst/>
          </a:prstGeom>
        </p:spPr>
      </p:pic>
      <p:pic>
        <p:nvPicPr>
          <p:cNvPr id="9" name="Picture 8">
            <a:extLst>
              <a:ext uri="{FF2B5EF4-FFF2-40B4-BE49-F238E27FC236}">
                <a16:creationId xmlns:a16="http://schemas.microsoft.com/office/drawing/2014/main" id="{5AFEC10F-632A-0B4E-9382-EFCE0F9B2E82}"/>
              </a:ext>
            </a:extLst>
          </p:cNvPr>
          <p:cNvPicPr>
            <a:picLocks noChangeAspect="1"/>
          </p:cNvPicPr>
          <p:nvPr/>
        </p:nvPicPr>
        <p:blipFill>
          <a:blip r:embed="rId5"/>
          <a:stretch>
            <a:fillRect/>
          </a:stretch>
        </p:blipFill>
        <p:spPr>
          <a:xfrm>
            <a:off x="3438418" y="2228247"/>
            <a:ext cx="2131103" cy="3764429"/>
          </a:xfrm>
          <a:prstGeom prst="rect">
            <a:avLst/>
          </a:prstGeom>
        </p:spPr>
      </p:pic>
      <p:pic>
        <p:nvPicPr>
          <p:cNvPr id="11" name="Picture 10">
            <a:extLst>
              <a:ext uri="{FF2B5EF4-FFF2-40B4-BE49-F238E27FC236}">
                <a16:creationId xmlns:a16="http://schemas.microsoft.com/office/drawing/2014/main" id="{60B8B899-0738-584E-82E8-BC28F95B7506}"/>
              </a:ext>
            </a:extLst>
          </p:cNvPr>
          <p:cNvPicPr>
            <a:picLocks noChangeAspect="1"/>
          </p:cNvPicPr>
          <p:nvPr/>
        </p:nvPicPr>
        <p:blipFill>
          <a:blip r:embed="rId6"/>
          <a:stretch>
            <a:fillRect/>
          </a:stretch>
        </p:blipFill>
        <p:spPr>
          <a:xfrm>
            <a:off x="6266932" y="2228247"/>
            <a:ext cx="2127720" cy="3764429"/>
          </a:xfrm>
          <a:prstGeom prst="rect">
            <a:avLst/>
          </a:prstGeom>
        </p:spPr>
      </p:pic>
    </p:spTree>
    <p:extLst>
      <p:ext uri="{BB962C8B-B14F-4D97-AF65-F5344CB8AC3E}">
        <p14:creationId xmlns:p14="http://schemas.microsoft.com/office/powerpoint/2010/main" val="312909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543050" y="85784"/>
            <a:ext cx="7492182" cy="1208284"/>
          </a:xfrm>
        </p:spPr>
        <p:txBody>
          <a:bodyPr>
            <a:normAutofit/>
          </a:bodyPr>
          <a:lstStyle/>
          <a:p>
            <a:pPr>
              <a:spcBef>
                <a:spcPts val="1200"/>
              </a:spcBef>
            </a:pPr>
            <a:r>
              <a:rPr lang="en-US" sz="2000" dirty="0"/>
              <a:t>Project 9: </a:t>
            </a:r>
            <a:r>
              <a:rPr lang="en-US" sz="1900" dirty="0">
                <a:solidFill>
                  <a:schemeClr val="tx1"/>
                </a:solidFill>
                <a:latin typeface="Helvetica Neue"/>
              </a:rPr>
              <a:t>Investigating User Benefits and Risks Associated with </a:t>
            </a:r>
            <a:r>
              <a:rPr lang="en-US" sz="1900" dirty="0" err="1">
                <a:solidFill>
                  <a:schemeClr val="tx1"/>
                </a:solidFill>
                <a:latin typeface="Helvetica Neue"/>
              </a:rPr>
              <a:t>IoT</a:t>
            </a:r>
            <a:r>
              <a:rPr lang="en-US" sz="1900" dirty="0">
                <a:solidFill>
                  <a:schemeClr val="tx1"/>
                </a:solidFill>
                <a:latin typeface="Helvetica Neue"/>
              </a:rPr>
              <a:t> use</a:t>
            </a:r>
            <a:br>
              <a:rPr lang="en-US" sz="2000" dirty="0"/>
            </a:br>
            <a:r>
              <a:rPr lang="en-US" sz="1800" dirty="0"/>
              <a:t>REU Student: </a:t>
            </a:r>
            <a:r>
              <a:rPr lang="en-US" sz="1800" b="1" dirty="0"/>
              <a:t>Kaley Brindisi </a:t>
            </a:r>
            <a:br>
              <a:rPr lang="en-US" sz="1800" b="1" dirty="0"/>
            </a:br>
            <a:r>
              <a:rPr lang="en-US" sz="1800" dirty="0"/>
              <a:t>Graduate mentor</a:t>
            </a:r>
            <a:r>
              <a:rPr lang="en-US" sz="1800" b="1" dirty="0"/>
              <a:t>: Karla </a:t>
            </a:r>
            <a:r>
              <a:rPr lang="en-US" sz="1800" b="1" dirty="0" err="1"/>
              <a:t>Badillo-Urquiola</a:t>
            </a:r>
            <a:r>
              <a:rPr lang="en-US" sz="1800" b="1" dirty="0"/>
              <a:t> </a:t>
            </a:r>
            <a:br>
              <a:rPr lang="en-US" sz="1800" dirty="0"/>
            </a:br>
            <a:r>
              <a:rPr lang="en-US" sz="1800" dirty="0"/>
              <a:t>Faculty Mentor(s):</a:t>
            </a:r>
            <a:r>
              <a:rPr lang="en-US" sz="1800" b="1" dirty="0"/>
              <a:t> Dr. Wisniewski </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068" y="375022"/>
            <a:ext cx="1086285" cy="1075876"/>
          </a:xfrm>
          <a:prstGeom prst="rect">
            <a:avLst/>
          </a:prstGeom>
        </p:spPr>
      </p:pic>
      <p:sp>
        <p:nvSpPr>
          <p:cNvPr id="13" name="Content Placeholder 2"/>
          <p:cNvSpPr txBox="1">
            <a:spLocks/>
          </p:cNvSpPr>
          <p:nvPr/>
        </p:nvSpPr>
        <p:spPr>
          <a:xfrm>
            <a:off x="118773" y="1666349"/>
            <a:ext cx="8770394" cy="491108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b="1" dirty="0"/>
              <a:t>Week 3 (May 28- June 4 2018)</a:t>
            </a:r>
          </a:p>
          <a:p>
            <a:pPr marL="201168" lvl="1" indent="0">
              <a:buNone/>
            </a:pPr>
            <a:endParaRPr lang="en-US" sz="1400" dirty="0"/>
          </a:p>
        </p:txBody>
      </p:sp>
      <p:sp>
        <p:nvSpPr>
          <p:cNvPr id="3" name="TextBox 2"/>
          <p:cNvSpPr txBox="1"/>
          <p:nvPr/>
        </p:nvSpPr>
        <p:spPr>
          <a:xfrm>
            <a:off x="111476" y="6523808"/>
            <a:ext cx="4373001" cy="246221"/>
          </a:xfrm>
          <a:prstGeom prst="rect">
            <a:avLst/>
          </a:prstGeom>
          <a:noFill/>
        </p:spPr>
        <p:txBody>
          <a:bodyPr wrap="square" rtlCol="0">
            <a:spAutoFit/>
          </a:bodyPr>
          <a:lstStyle/>
          <a:p>
            <a:r>
              <a:rPr lang="en-US" sz="1000" dirty="0"/>
              <a:t>NSF REU Research Experience on Internet of Things 2018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508" y="6409428"/>
            <a:ext cx="445994" cy="448571"/>
          </a:xfrm>
          <a:prstGeom prst="rect">
            <a:avLst/>
          </a:prstGeom>
        </p:spPr>
      </p:pic>
      <p:pic>
        <p:nvPicPr>
          <p:cNvPr id="16" name="Picture 15">
            <a:extLst>
              <a:ext uri="{FF2B5EF4-FFF2-40B4-BE49-F238E27FC236}">
                <a16:creationId xmlns:a16="http://schemas.microsoft.com/office/drawing/2014/main" id="{51072E07-80EF-AC4F-B9C9-2E8991CD0056}"/>
              </a:ext>
            </a:extLst>
          </p:cNvPr>
          <p:cNvPicPr>
            <a:picLocks noChangeAspect="1"/>
          </p:cNvPicPr>
          <p:nvPr/>
        </p:nvPicPr>
        <p:blipFill>
          <a:blip r:embed="rId4"/>
          <a:stretch>
            <a:fillRect/>
          </a:stretch>
        </p:blipFill>
        <p:spPr>
          <a:xfrm>
            <a:off x="5983155" y="641361"/>
            <a:ext cx="1641751" cy="2910651"/>
          </a:xfrm>
          <a:prstGeom prst="rect">
            <a:avLst/>
          </a:prstGeom>
        </p:spPr>
      </p:pic>
      <p:pic>
        <p:nvPicPr>
          <p:cNvPr id="15" name="Picture 14">
            <a:extLst>
              <a:ext uri="{FF2B5EF4-FFF2-40B4-BE49-F238E27FC236}">
                <a16:creationId xmlns:a16="http://schemas.microsoft.com/office/drawing/2014/main" id="{D515970F-51E3-4C4E-B535-06B985D1D588}"/>
              </a:ext>
            </a:extLst>
          </p:cNvPr>
          <p:cNvPicPr>
            <a:picLocks noChangeAspect="1"/>
          </p:cNvPicPr>
          <p:nvPr/>
        </p:nvPicPr>
        <p:blipFill>
          <a:blip r:embed="rId5"/>
          <a:stretch>
            <a:fillRect/>
          </a:stretch>
        </p:blipFill>
        <p:spPr>
          <a:xfrm>
            <a:off x="7540210" y="1183929"/>
            <a:ext cx="1583252" cy="2796696"/>
          </a:xfrm>
          <a:prstGeom prst="rect">
            <a:avLst/>
          </a:prstGeom>
        </p:spPr>
      </p:pic>
      <p:pic>
        <p:nvPicPr>
          <p:cNvPr id="12" name="Picture 11">
            <a:extLst>
              <a:ext uri="{FF2B5EF4-FFF2-40B4-BE49-F238E27FC236}">
                <a16:creationId xmlns:a16="http://schemas.microsoft.com/office/drawing/2014/main" id="{B59C8BD0-01B8-BE47-9761-473284694D91}"/>
              </a:ext>
            </a:extLst>
          </p:cNvPr>
          <p:cNvPicPr>
            <a:picLocks noChangeAspect="1"/>
          </p:cNvPicPr>
          <p:nvPr/>
        </p:nvPicPr>
        <p:blipFill>
          <a:blip r:embed="rId6"/>
          <a:stretch>
            <a:fillRect/>
          </a:stretch>
        </p:blipFill>
        <p:spPr>
          <a:xfrm>
            <a:off x="6270326" y="3552012"/>
            <a:ext cx="1541694" cy="2712031"/>
          </a:xfrm>
          <a:prstGeom prst="rect">
            <a:avLst/>
          </a:prstGeom>
        </p:spPr>
      </p:pic>
      <p:pic>
        <p:nvPicPr>
          <p:cNvPr id="18" name="Picture 17">
            <a:extLst>
              <a:ext uri="{FF2B5EF4-FFF2-40B4-BE49-F238E27FC236}">
                <a16:creationId xmlns:a16="http://schemas.microsoft.com/office/drawing/2014/main" id="{99C6E11F-17B0-104B-BAC3-232EAD26589A}"/>
              </a:ext>
            </a:extLst>
          </p:cNvPr>
          <p:cNvPicPr>
            <a:picLocks noChangeAspect="1"/>
          </p:cNvPicPr>
          <p:nvPr/>
        </p:nvPicPr>
        <p:blipFill>
          <a:blip r:embed="rId7"/>
          <a:stretch>
            <a:fillRect/>
          </a:stretch>
        </p:blipFill>
        <p:spPr>
          <a:xfrm>
            <a:off x="353068" y="2362949"/>
            <a:ext cx="2660561" cy="3728669"/>
          </a:xfrm>
          <a:prstGeom prst="rect">
            <a:avLst/>
          </a:prstGeom>
        </p:spPr>
      </p:pic>
      <p:sp>
        <p:nvSpPr>
          <p:cNvPr id="19" name="TextBox 18">
            <a:extLst>
              <a:ext uri="{FF2B5EF4-FFF2-40B4-BE49-F238E27FC236}">
                <a16:creationId xmlns:a16="http://schemas.microsoft.com/office/drawing/2014/main" id="{D8652163-2969-6B41-85EA-24B04B4FBC75}"/>
              </a:ext>
            </a:extLst>
          </p:cNvPr>
          <p:cNvSpPr txBox="1"/>
          <p:nvPr/>
        </p:nvSpPr>
        <p:spPr>
          <a:xfrm>
            <a:off x="558234" y="2018380"/>
            <a:ext cx="2252571" cy="369332"/>
          </a:xfrm>
          <a:prstGeom prst="rect">
            <a:avLst/>
          </a:prstGeom>
          <a:noFill/>
        </p:spPr>
        <p:txBody>
          <a:bodyPr wrap="square" rtlCol="0">
            <a:spAutoFit/>
          </a:bodyPr>
          <a:lstStyle/>
          <a:p>
            <a:r>
              <a:rPr lang="en-US" dirty="0"/>
              <a:t>Old Notification Page</a:t>
            </a:r>
          </a:p>
        </p:txBody>
      </p:sp>
      <p:sp>
        <p:nvSpPr>
          <p:cNvPr id="20" name="TextBox 19">
            <a:extLst>
              <a:ext uri="{FF2B5EF4-FFF2-40B4-BE49-F238E27FC236}">
                <a16:creationId xmlns:a16="http://schemas.microsoft.com/office/drawing/2014/main" id="{24E324F2-05D7-D644-B90B-451690987274}"/>
              </a:ext>
            </a:extLst>
          </p:cNvPr>
          <p:cNvSpPr txBox="1"/>
          <p:nvPr/>
        </p:nvSpPr>
        <p:spPr>
          <a:xfrm>
            <a:off x="3859076" y="5621743"/>
            <a:ext cx="2668205" cy="369332"/>
          </a:xfrm>
          <a:prstGeom prst="rect">
            <a:avLst/>
          </a:prstGeom>
          <a:noFill/>
        </p:spPr>
        <p:txBody>
          <a:bodyPr wrap="square" rtlCol="0">
            <a:spAutoFit/>
          </a:bodyPr>
          <a:lstStyle/>
          <a:p>
            <a:r>
              <a:rPr lang="en-US" dirty="0"/>
              <a:t>New notifications pages</a:t>
            </a:r>
          </a:p>
        </p:txBody>
      </p:sp>
      <p:pic>
        <p:nvPicPr>
          <p:cNvPr id="8" name="Picture 7">
            <a:extLst>
              <a:ext uri="{FF2B5EF4-FFF2-40B4-BE49-F238E27FC236}">
                <a16:creationId xmlns:a16="http://schemas.microsoft.com/office/drawing/2014/main" id="{703A4E2F-802A-0D45-AA35-BFFEBF653434}"/>
              </a:ext>
            </a:extLst>
          </p:cNvPr>
          <p:cNvPicPr>
            <a:picLocks noChangeAspect="1"/>
          </p:cNvPicPr>
          <p:nvPr/>
        </p:nvPicPr>
        <p:blipFill>
          <a:blip r:embed="rId8"/>
          <a:stretch>
            <a:fillRect/>
          </a:stretch>
        </p:blipFill>
        <p:spPr>
          <a:xfrm>
            <a:off x="4231627" y="2044805"/>
            <a:ext cx="1970474" cy="3506285"/>
          </a:xfrm>
          <a:prstGeom prst="rect">
            <a:avLst/>
          </a:prstGeom>
        </p:spPr>
      </p:pic>
      <p:sp>
        <p:nvSpPr>
          <p:cNvPr id="21" name="Right Arrow 20">
            <a:extLst>
              <a:ext uri="{FF2B5EF4-FFF2-40B4-BE49-F238E27FC236}">
                <a16:creationId xmlns:a16="http://schemas.microsoft.com/office/drawing/2014/main" id="{E47082EB-4F8C-2646-BD5C-CCB380EBADA8}"/>
              </a:ext>
            </a:extLst>
          </p:cNvPr>
          <p:cNvSpPr/>
          <p:nvPr/>
        </p:nvSpPr>
        <p:spPr>
          <a:xfrm>
            <a:off x="3179452" y="3407750"/>
            <a:ext cx="932615" cy="681613"/>
          </a:xfrm>
          <a:prstGeom prst="rightArrow">
            <a:avLst/>
          </a:prstGeom>
          <a:solidFill>
            <a:srgbClr val="2F92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0808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82750" y="375022"/>
            <a:ext cx="7461250" cy="928688"/>
          </a:xfrm>
        </p:spPr>
        <p:txBody>
          <a:bodyPr>
            <a:normAutofit fontScale="90000"/>
          </a:bodyPr>
          <a:lstStyle/>
          <a:p>
            <a:pPr>
              <a:spcBef>
                <a:spcPts val="1200"/>
              </a:spcBef>
            </a:pPr>
            <a:r>
              <a:rPr lang="en-US" sz="2000" dirty="0"/>
              <a:t>Project 9: </a:t>
            </a:r>
            <a:r>
              <a:rPr lang="en-US" sz="2000" dirty="0">
                <a:solidFill>
                  <a:schemeClr val="tx1"/>
                </a:solidFill>
                <a:latin typeface="Helvetica Neue"/>
              </a:rPr>
              <a:t>Investigating User Benefits and Risks Associated with </a:t>
            </a:r>
            <a:r>
              <a:rPr lang="en-US" sz="2000" dirty="0" err="1">
                <a:solidFill>
                  <a:schemeClr val="tx1"/>
                </a:solidFill>
                <a:latin typeface="Helvetica Neue"/>
              </a:rPr>
              <a:t>IoT</a:t>
            </a:r>
            <a:r>
              <a:rPr lang="en-US" sz="2000" dirty="0">
                <a:solidFill>
                  <a:schemeClr val="tx1"/>
                </a:solidFill>
                <a:latin typeface="Helvetica Neue"/>
              </a:rPr>
              <a:t> use</a:t>
            </a:r>
            <a:br>
              <a:rPr lang="en-US" sz="2000" dirty="0"/>
            </a:br>
            <a:r>
              <a:rPr lang="en-US" sz="1800" dirty="0"/>
              <a:t>REU Student: </a:t>
            </a:r>
            <a:r>
              <a:rPr lang="en-US" sz="1800" b="1" dirty="0"/>
              <a:t>Kaley Brindisi </a:t>
            </a:r>
            <a:br>
              <a:rPr lang="en-US" sz="1800" b="1" dirty="0"/>
            </a:br>
            <a:r>
              <a:rPr lang="en-US" sz="1800" dirty="0"/>
              <a:t>Graduate mentor</a:t>
            </a:r>
            <a:r>
              <a:rPr lang="en-US" sz="1800" b="1" dirty="0"/>
              <a:t>: Karla </a:t>
            </a:r>
            <a:r>
              <a:rPr lang="en-US" sz="1800" b="1" dirty="0" err="1"/>
              <a:t>Badillo-Urquiola</a:t>
            </a:r>
            <a:r>
              <a:rPr lang="en-US" sz="1800" b="1" dirty="0"/>
              <a:t> </a:t>
            </a:r>
            <a:br>
              <a:rPr lang="en-US" sz="1800" dirty="0"/>
            </a:br>
            <a:r>
              <a:rPr lang="en-US" sz="1800" dirty="0"/>
              <a:t>Faculty Mentor(s):</a:t>
            </a:r>
            <a:r>
              <a:rPr lang="en-US" sz="1800" b="1" dirty="0"/>
              <a:t> Dr. Wisniewski </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068" y="375022"/>
            <a:ext cx="1086285" cy="1075876"/>
          </a:xfrm>
          <a:prstGeom prst="rect">
            <a:avLst/>
          </a:prstGeom>
        </p:spPr>
      </p:pic>
      <p:sp>
        <p:nvSpPr>
          <p:cNvPr id="13" name="Content Placeholder 2"/>
          <p:cNvSpPr txBox="1">
            <a:spLocks/>
          </p:cNvSpPr>
          <p:nvPr/>
        </p:nvSpPr>
        <p:spPr>
          <a:xfrm>
            <a:off x="118773" y="1654919"/>
            <a:ext cx="8770394" cy="491108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01168" lvl="1" indent="0">
              <a:buNone/>
            </a:pPr>
            <a:r>
              <a:rPr lang="en-US" b="1" dirty="0"/>
              <a:t>Week 3 (May 28- June 4 2018)</a:t>
            </a:r>
          </a:p>
          <a:p>
            <a:pPr marL="201168" lvl="1" indent="0">
              <a:buNone/>
            </a:pPr>
            <a:endParaRPr lang="en-US" sz="1400" dirty="0"/>
          </a:p>
        </p:txBody>
      </p:sp>
      <p:sp>
        <p:nvSpPr>
          <p:cNvPr id="3" name="TextBox 2"/>
          <p:cNvSpPr txBox="1"/>
          <p:nvPr/>
        </p:nvSpPr>
        <p:spPr>
          <a:xfrm>
            <a:off x="111476" y="6523808"/>
            <a:ext cx="4373001" cy="246221"/>
          </a:xfrm>
          <a:prstGeom prst="rect">
            <a:avLst/>
          </a:prstGeom>
          <a:noFill/>
        </p:spPr>
        <p:txBody>
          <a:bodyPr wrap="square" rtlCol="0">
            <a:spAutoFit/>
          </a:bodyPr>
          <a:lstStyle/>
          <a:p>
            <a:r>
              <a:rPr lang="en-US" sz="1000" dirty="0"/>
              <a:t>NSF REU Research Experience on Internet of Things 2018</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0508" y="6409428"/>
            <a:ext cx="445994" cy="448571"/>
          </a:xfrm>
          <a:prstGeom prst="rect">
            <a:avLst/>
          </a:prstGeom>
        </p:spPr>
      </p:pic>
      <p:pic>
        <p:nvPicPr>
          <p:cNvPr id="17" name="Picture 16">
            <a:extLst>
              <a:ext uri="{FF2B5EF4-FFF2-40B4-BE49-F238E27FC236}">
                <a16:creationId xmlns:a16="http://schemas.microsoft.com/office/drawing/2014/main" id="{0482C99F-7766-4743-9BFD-9D33F7924754}"/>
              </a:ext>
            </a:extLst>
          </p:cNvPr>
          <p:cNvPicPr>
            <a:picLocks noChangeAspect="1"/>
          </p:cNvPicPr>
          <p:nvPr/>
        </p:nvPicPr>
        <p:blipFill>
          <a:blip r:embed="rId4"/>
          <a:stretch>
            <a:fillRect/>
          </a:stretch>
        </p:blipFill>
        <p:spPr>
          <a:xfrm>
            <a:off x="957103" y="2274570"/>
            <a:ext cx="2681746" cy="3792669"/>
          </a:xfrm>
          <a:prstGeom prst="rect">
            <a:avLst/>
          </a:prstGeom>
        </p:spPr>
      </p:pic>
      <p:pic>
        <p:nvPicPr>
          <p:cNvPr id="19" name="Picture 18">
            <a:extLst>
              <a:ext uri="{FF2B5EF4-FFF2-40B4-BE49-F238E27FC236}">
                <a16:creationId xmlns:a16="http://schemas.microsoft.com/office/drawing/2014/main" id="{6C1126AD-7F97-B64D-8180-BADFE0943B9A}"/>
              </a:ext>
            </a:extLst>
          </p:cNvPr>
          <p:cNvPicPr>
            <a:picLocks noChangeAspect="1"/>
          </p:cNvPicPr>
          <p:nvPr/>
        </p:nvPicPr>
        <p:blipFill>
          <a:blip r:embed="rId5"/>
          <a:stretch>
            <a:fillRect/>
          </a:stretch>
        </p:blipFill>
        <p:spPr>
          <a:xfrm>
            <a:off x="5551298" y="912960"/>
            <a:ext cx="2912942" cy="4878240"/>
          </a:xfrm>
          <a:prstGeom prst="rect">
            <a:avLst/>
          </a:prstGeom>
        </p:spPr>
      </p:pic>
      <p:sp>
        <p:nvSpPr>
          <p:cNvPr id="20" name="TextBox 19">
            <a:extLst>
              <a:ext uri="{FF2B5EF4-FFF2-40B4-BE49-F238E27FC236}">
                <a16:creationId xmlns:a16="http://schemas.microsoft.com/office/drawing/2014/main" id="{ADD50355-DB61-3A4B-BE33-72F11DB69E59}"/>
              </a:ext>
            </a:extLst>
          </p:cNvPr>
          <p:cNvSpPr txBox="1"/>
          <p:nvPr/>
        </p:nvSpPr>
        <p:spPr>
          <a:xfrm>
            <a:off x="1439353" y="1909186"/>
            <a:ext cx="1686186" cy="369332"/>
          </a:xfrm>
          <a:prstGeom prst="rect">
            <a:avLst/>
          </a:prstGeom>
          <a:noFill/>
        </p:spPr>
        <p:txBody>
          <a:bodyPr wrap="square" rtlCol="0">
            <a:spAutoFit/>
          </a:bodyPr>
          <a:lstStyle/>
          <a:p>
            <a:r>
              <a:rPr lang="en-US" dirty="0"/>
              <a:t>Old dashboard</a:t>
            </a:r>
          </a:p>
        </p:txBody>
      </p:sp>
      <p:sp>
        <p:nvSpPr>
          <p:cNvPr id="21" name="TextBox 20">
            <a:extLst>
              <a:ext uri="{FF2B5EF4-FFF2-40B4-BE49-F238E27FC236}">
                <a16:creationId xmlns:a16="http://schemas.microsoft.com/office/drawing/2014/main" id="{17820C6F-7BEA-2E41-9A32-9134520D6C76}"/>
              </a:ext>
            </a:extLst>
          </p:cNvPr>
          <p:cNvSpPr txBox="1"/>
          <p:nvPr/>
        </p:nvSpPr>
        <p:spPr>
          <a:xfrm>
            <a:off x="6004668" y="5863381"/>
            <a:ext cx="2187732" cy="369332"/>
          </a:xfrm>
          <a:prstGeom prst="rect">
            <a:avLst/>
          </a:prstGeom>
          <a:noFill/>
        </p:spPr>
        <p:txBody>
          <a:bodyPr wrap="square" rtlCol="0">
            <a:spAutoFit/>
          </a:bodyPr>
          <a:lstStyle/>
          <a:p>
            <a:r>
              <a:rPr lang="en-US" dirty="0"/>
              <a:t>Updated Dashboard</a:t>
            </a:r>
          </a:p>
        </p:txBody>
      </p:sp>
      <p:sp>
        <p:nvSpPr>
          <p:cNvPr id="24" name="Right Arrow 23">
            <a:extLst>
              <a:ext uri="{FF2B5EF4-FFF2-40B4-BE49-F238E27FC236}">
                <a16:creationId xmlns:a16="http://schemas.microsoft.com/office/drawing/2014/main" id="{938BF557-6242-9243-845C-063E9C876B78}"/>
              </a:ext>
            </a:extLst>
          </p:cNvPr>
          <p:cNvSpPr/>
          <p:nvPr/>
        </p:nvSpPr>
        <p:spPr>
          <a:xfrm>
            <a:off x="3970641" y="3281083"/>
            <a:ext cx="1337260" cy="826210"/>
          </a:xfrm>
          <a:prstGeom prst="rightArrow">
            <a:avLst/>
          </a:prstGeom>
          <a:solidFill>
            <a:srgbClr val="2F92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4478014"/>
      </p:ext>
    </p:extLst>
  </p:cSld>
  <p:clrMapOvr>
    <a:masterClrMapping/>
  </p:clrMapOvr>
</p:sld>
</file>

<file path=ppt/theme/theme1.xml><?xml version="1.0" encoding="utf-8"?>
<a:theme xmlns:a="http://schemas.openxmlformats.org/drawingml/2006/main" name="Retrospect">
  <a:themeElements>
    <a:clrScheme name="Custom 1">
      <a:dk1>
        <a:srgbClr val="000000"/>
      </a:dk1>
      <a:lt1>
        <a:srgbClr val="FFFFFF"/>
      </a:lt1>
      <a:dk2>
        <a:srgbClr val="505046"/>
      </a:dk2>
      <a:lt2>
        <a:srgbClr val="EEECE1"/>
      </a:lt2>
      <a:accent1>
        <a:srgbClr val="000000"/>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3" id="{293A2FE4-3635-46A5-B03A-F9F7A62350C7}" vid="{B7F3058C-FF48-4E9B-9C7D-39472F18EB7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WeeklyReportTemplate</Template>
  <TotalTime>144</TotalTime>
  <Words>360</Words>
  <Application>Microsoft Macintosh PowerPoint</Application>
  <PresentationFormat>On-screen Show (4:3)</PresentationFormat>
  <Paragraphs>28</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Calibri</vt:lpstr>
      <vt:lpstr>Calibri Light</vt:lpstr>
      <vt:lpstr>Helvetica Neue</vt:lpstr>
      <vt:lpstr>Retrospect</vt:lpstr>
      <vt:lpstr>Project 9: Investigating User Benefits and Risks Associated with IoT use REU Student: Kaley Brindisi  Graduate mentor: Karla Badillo-Urquiola  Faculty Mentor(s): Dr. Wisniewski </vt:lpstr>
      <vt:lpstr>Project 9: Investigating User Benefits and Risks Associated with IoT use REU Student: Kaley Brindisi  Graduate mentor: Karla Badillo-Urquiola  Faculty Mentor(s): Dr. Wisniewski </vt:lpstr>
      <vt:lpstr>Project 9: Investigating User Benefits and Risks Associated with IoT use REU Student: Kaley Brindisi  Graduate mentor: Karla Badillo-Urquiola  Faculty Mentor(s): Dr. Wisniewski </vt:lpstr>
      <vt:lpstr>Project 9: Investigating User Benefits and Risks Associated with IoT use REU Student: Kaley Brindisi  Graduate mentor: Karla Badillo-Urquiola  Faculty Mentor(s): Dr. Wisniewski </vt:lpstr>
    </vt:vector>
  </TitlesOfParts>
  <Company>CECS</Company>
  <LinksUpToDate>false</LinksUpToDate>
  <SharedDoc>false</SharedDoc>
  <HyperlinksChanged>false</HyperlinksChanged>
  <AppVersion>16.0010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Project 9: Investigating User Benefits and Risks Associated with IoT use  REU Student: Joseph Prause Graduate mentors: Arup Ghosh Faculty Mentor(s): Dr. Wisniewski and Dr. Turgut</dc:title>
  <dc:creator>Joe Prause</dc:creator>
  <cp:lastModifiedBy>Brindisi, Kaley</cp:lastModifiedBy>
  <cp:revision>17</cp:revision>
  <dcterms:created xsi:type="dcterms:W3CDTF">2017-05-25T21:00:43Z</dcterms:created>
  <dcterms:modified xsi:type="dcterms:W3CDTF">2018-05-31T17:07:42Z</dcterms:modified>
</cp:coreProperties>
</file>