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Questions: do I leave mentors who are not on poster on the slides?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4953000"/>
            <a:ext cx="9141619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822959" y="5074919"/>
            <a:ext cx="758494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5" name="Shape 85"/>
          <p:cNvSpPr/>
          <p:nvPr>
            <p:ph idx="2" type="pic"/>
          </p:nvPr>
        </p:nvSpPr>
        <p:spPr>
          <a:xfrm>
            <a:off x="11" y="0"/>
            <a:ext cx="9143988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822959" y="5907023"/>
            <a:ext cx="7584948" cy="594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 rot="5400000">
            <a:off x="2583180" y="85513"/>
            <a:ext cx="402336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 rot="5400000">
            <a:off x="4650801" y="2307651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650301" y="393126"/>
            <a:ext cx="5757422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ctr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825037" y="4455619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27" name="Shape 27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822959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36" name="Shape 36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22958" y="1845733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63439" y="1845734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82295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82295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6343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6343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58" name="Shape 5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65" name="Shape 65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030052" y="0"/>
            <a:ext cx="480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342900" y="594358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600450" y="731520"/>
            <a:ext cx="486917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349134" y="6459785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600450" y="6459785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6334316"/>
            <a:ext cx="9144001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705857" y="6419160"/>
            <a:ext cx="403418" cy="4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110040" y="6519237"/>
            <a:ext cx="6121471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REU Research Experience on the Internet of Things 2016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Relationship Id="rId4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822959" y="758952"/>
            <a:ext cx="75438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4400"/>
              <a:t>Internet of Hospital Things:</a:t>
            </a: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4400"/>
              <a:t>Infrastructure-Less Localization</a:t>
            </a:r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825037" y="4455619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2000">
                <a:solidFill>
                  <a:srgbClr val="3F3F3F"/>
                </a:solidFill>
              </a:rPr>
              <a:t>REU Student: </a:t>
            </a:r>
            <a:r>
              <a:rPr b="1" lang="en-US" sz="2000">
                <a:solidFill>
                  <a:srgbClr val="3F3F3F"/>
                </a:solidFill>
              </a:rPr>
              <a:t>Kiran Pandit</a:t>
            </a:r>
            <a:br>
              <a:rPr lang="en-US" sz="2000">
                <a:solidFill>
                  <a:srgbClr val="3F3F3F"/>
                </a:solidFill>
              </a:rPr>
            </a:br>
            <a:r>
              <a:rPr lang="en-US" sz="2000">
                <a:solidFill>
                  <a:srgbClr val="3F3F3F"/>
                </a:solidFill>
              </a:rPr>
              <a:t>Graduate mentors: </a:t>
            </a:r>
            <a:r>
              <a:rPr b="1" lang="en-US" sz="2000">
                <a:solidFill>
                  <a:srgbClr val="3F3F3F"/>
                </a:solidFill>
              </a:rPr>
              <a:t>Myungho Lee</a:t>
            </a:r>
            <a:br>
              <a:rPr b="1" lang="en-US" sz="2000">
                <a:solidFill>
                  <a:srgbClr val="3F3F3F"/>
                </a:solidFill>
              </a:rPr>
            </a:br>
            <a:r>
              <a:rPr lang="en-US" sz="2000">
                <a:solidFill>
                  <a:srgbClr val="3F3F3F"/>
                </a:solidFill>
              </a:rPr>
              <a:t>Faculty Mentor:</a:t>
            </a:r>
            <a:r>
              <a:rPr b="1" lang="en-US" sz="2000">
                <a:solidFill>
                  <a:srgbClr val="3F3F3F"/>
                </a:solidFill>
              </a:rPr>
              <a:t> Dr. Greg Welch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5132" y="569177"/>
            <a:ext cx="1258200" cy="126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39" y="699685"/>
            <a:ext cx="2775300" cy="17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38" y="286604"/>
            <a:ext cx="780288" cy="83134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>
            <p:ph type="title"/>
          </p:nvPr>
        </p:nvSpPr>
        <p:spPr>
          <a:xfrm>
            <a:off x="822959" y="286604"/>
            <a:ext cx="7543800" cy="1450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Introduction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822959" y="1845733"/>
            <a:ext cx="7543800" cy="402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rgbClr val="695D46"/>
                </a:solidFill>
              </a:rPr>
              <a:t>	Problem</a:t>
            </a:r>
          </a:p>
          <a:p>
            <a:pPr indent="-69850" lvl="0" mar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695D46"/>
                </a:solidFill>
              </a:rPr>
              <a:t>Indoor localization important in a hospital setting.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695D46"/>
                </a:solidFill>
              </a:rPr>
              <a:t>Most methods use complex and expensive RFID systems.</a:t>
            </a:r>
          </a:p>
          <a:p>
            <a:pPr indent="387350" lvl="0" mar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rgbClr val="695D46"/>
                </a:solidFill>
              </a:rPr>
              <a:t>Solution</a:t>
            </a:r>
          </a:p>
          <a:p>
            <a:pPr indent="-69850" lvl="0" mar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695D46"/>
                </a:solidFill>
              </a:rPr>
              <a:t>Goal is to create an infrastructure-less indoor localization system.</a:t>
            </a:r>
          </a:p>
          <a:p>
            <a:pPr indent="-69850" lvl="0" mar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695D46"/>
                </a:solidFill>
              </a:rPr>
              <a:t>Accomplished through:</a:t>
            </a:r>
          </a:p>
          <a:p>
            <a:pPr indent="-342900" lvl="0" marL="9144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SzPct val="100000"/>
              <a:buFont typeface="Calibri"/>
              <a:buAutoNum type="arabicPeriod"/>
            </a:pPr>
            <a:r>
              <a:rPr lang="en-US" sz="1800">
                <a:solidFill>
                  <a:srgbClr val="695D46"/>
                </a:solidFill>
              </a:rPr>
              <a:t>Ambient method: Machine learning algorithms applied to environmental variables</a:t>
            </a:r>
          </a:p>
          <a:p>
            <a:pPr indent="-342900" lvl="0" marL="9144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SzPct val="100000"/>
              <a:buFont typeface="Calibri"/>
              <a:buAutoNum type="arabicPeriod"/>
            </a:pPr>
            <a:r>
              <a:rPr lang="en-US" sz="1800">
                <a:solidFill>
                  <a:srgbClr val="695D46"/>
                </a:solidFill>
              </a:rPr>
              <a:t>Phone method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95D46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38" y="286604"/>
            <a:ext cx="780300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>
            <p:ph type="title"/>
          </p:nvPr>
        </p:nvSpPr>
        <p:spPr>
          <a:xfrm>
            <a:off x="822959" y="286604"/>
            <a:ext cx="7543800" cy="1450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Testing Process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822950" y="1845729"/>
            <a:ext cx="7543800" cy="181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695D46"/>
                </a:solidFill>
              </a:rPr>
              <a:t>Ambient method: gathered environmental variables (audio features, temperature, light characteristics, and motion) in 3 locations (UCF Student Union, Partnership 3 Lab, and outside of apartment).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695D46"/>
                </a:solidFill>
              </a:rPr>
              <a:t>Phone method: used different tones to test if device could identify which one was being emitted near it.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695D4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088376" y="3792637"/>
            <a:ext cx="967225" cy="181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2627700" y="5357625"/>
            <a:ext cx="41724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Particle Photon microcontroller was used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38" y="286604"/>
            <a:ext cx="780300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type="title"/>
          </p:nvPr>
        </p:nvSpPr>
        <p:spPr>
          <a:xfrm>
            <a:off x="822959" y="286604"/>
            <a:ext cx="7543800" cy="1450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Results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822959" y="1845733"/>
            <a:ext cx="7543800" cy="402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695D46"/>
                </a:solidFill>
              </a:rPr>
              <a:t>Ambient method: Audio features were most prominent in correctly predicting the location.</a:t>
            </a:r>
          </a:p>
          <a:p>
            <a:pPr indent="-69850" lvl="0" mar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695D46"/>
                </a:solidFill>
              </a:rPr>
              <a:t>Phone method: Successfully implemented a system to identify DTMF tones through background chatter, which would be used to implement a complete  localization system.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95D4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