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5"/>
  </p:notesMasterIdLst>
  <p:sldIdLst>
    <p:sldId id="256" r:id="rId2"/>
    <p:sldId id="294" r:id="rId3"/>
    <p:sldId id="293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mla Turgut" initials="DT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>
        <p:scale>
          <a:sx n="100" d="100"/>
          <a:sy n="100" d="100"/>
        </p:scale>
        <p:origin x="1506" y="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88871-CD51-4A29-926B-0448E43BCB74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CFAA5-E356-4647-92E1-50CC7134C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6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A1AA5-2DF3-416C-B6A8-7C0ECC36F4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6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A1AA5-2DF3-416C-B6A8-7C0ECC36F4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7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58" y="758952"/>
            <a:ext cx="7897961" cy="34385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 smtClean="0">
                <a:latin typeface="Cambria" panose="02040503050406030204" pitchFamily="18" charset="0"/>
              </a:rPr>
              <a:t>An Exploratory Study on Vagueness in Website Privacy Policies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373731"/>
            <a:ext cx="7543800" cy="165857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1" cap="none" dirty="0" smtClean="0">
                <a:latin typeface="Cambria" panose="02040503050406030204" pitchFamily="18" charset="0"/>
              </a:rPr>
              <a:t>Nicole Fella</a:t>
            </a:r>
          </a:p>
          <a:p>
            <a:pPr>
              <a:lnSpc>
                <a:spcPct val="100000"/>
              </a:lnSpc>
            </a:pPr>
            <a:r>
              <a:rPr lang="en-US" sz="1800" cap="none" dirty="0" smtClean="0">
                <a:latin typeface="Cambria" panose="02040503050406030204" pitchFamily="18" charset="0"/>
              </a:rPr>
              <a:t>Computer Engineering at Manhattan College</a:t>
            </a:r>
            <a:endParaRPr lang="en-US" sz="1800" cap="none" dirty="0"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200" cap="none" dirty="0" smtClean="0">
                <a:latin typeface="Cambria" panose="02040503050406030204" pitchFamily="18" charset="0"/>
              </a:rPr>
              <a:t>Faculty Advisor: Dr. </a:t>
            </a:r>
            <a:r>
              <a:rPr lang="en-US" sz="2200" cap="none" dirty="0" err="1" smtClean="0">
                <a:latin typeface="Cambria" panose="02040503050406030204" pitchFamily="18" charset="0"/>
              </a:rPr>
              <a:t>Fei</a:t>
            </a:r>
            <a:r>
              <a:rPr lang="en-US" sz="2200" cap="none" dirty="0" smtClean="0">
                <a:latin typeface="Cambria" panose="02040503050406030204" pitchFamily="18" charset="0"/>
              </a:rPr>
              <a:t> Liu</a:t>
            </a:r>
          </a:p>
          <a:p>
            <a:pPr>
              <a:lnSpc>
                <a:spcPct val="100000"/>
              </a:lnSpc>
            </a:pPr>
            <a:r>
              <a:rPr lang="en-US" sz="2200" cap="none" dirty="0" smtClean="0">
                <a:latin typeface="Cambria" panose="02040503050406030204" pitchFamily="18" charset="0"/>
              </a:rPr>
              <a:t>Graduate Mentor: </a:t>
            </a:r>
            <a:r>
              <a:rPr lang="en-US" sz="2200" cap="none" dirty="0" err="1" smtClean="0">
                <a:latin typeface="Cambria" panose="02040503050406030204" pitchFamily="18" charset="0"/>
              </a:rPr>
              <a:t>Kexin</a:t>
            </a:r>
            <a:r>
              <a:rPr lang="en-US" sz="2200" cap="none" dirty="0" smtClean="0">
                <a:latin typeface="Cambria" panose="02040503050406030204" pitchFamily="18" charset="0"/>
              </a:rPr>
              <a:t> Liao</a:t>
            </a:r>
            <a:endParaRPr lang="en-US" sz="2200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33" y="569177"/>
            <a:ext cx="1258147" cy="1265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99685"/>
            <a:ext cx="2775204" cy="17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90439" y="1845734"/>
            <a:ext cx="8659254" cy="4481914"/>
          </a:xfrm>
          <a:prstGeom prst="rect">
            <a:avLst/>
          </a:prstGeom>
        </p:spPr>
        <p:txBody>
          <a:bodyPr vert="horz" lIns="0" tIns="45720" rIns="0" bIns="45720" numCol="1" spcCol="128016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 algn="ctr">
              <a:buNone/>
            </a:pPr>
            <a:endParaRPr lang="en-US" sz="1600" dirty="0" smtClean="0">
              <a:latin typeface="Cambria" panose="02040503050406030204" pitchFamily="18" charset="0"/>
            </a:endParaRPr>
          </a:p>
          <a:p>
            <a:pPr marL="201168" lvl="1" indent="0" algn="ctr">
              <a:buNone/>
            </a:pPr>
            <a:r>
              <a:rPr lang="en-US" sz="1600" dirty="0" smtClean="0">
                <a:latin typeface="Cambria" panose="02040503050406030204" pitchFamily="18" charset="0"/>
              </a:rPr>
              <a:t>Analyzed legal and linguistic perspectives of vagueness cases</a:t>
            </a:r>
          </a:p>
          <a:p>
            <a:pPr marL="201168" lvl="1" indent="0">
              <a:buNone/>
            </a:pPr>
            <a:r>
              <a:rPr lang="en-US" sz="1600" dirty="0" smtClean="0">
                <a:latin typeface="Cambria" panose="02040503050406030204" pitchFamily="18" charset="0"/>
              </a:rPr>
              <a:t>	       • Indeterminacy                   • </a:t>
            </a:r>
            <a:r>
              <a:rPr lang="en-US" sz="1600" dirty="0">
                <a:latin typeface="Cambria" panose="02040503050406030204" pitchFamily="18" charset="0"/>
              </a:rPr>
              <a:t>Borderline </a:t>
            </a:r>
            <a:r>
              <a:rPr lang="en-US" sz="1600" dirty="0" smtClean="0">
                <a:latin typeface="Cambria" panose="02040503050406030204" pitchFamily="18" charset="0"/>
              </a:rPr>
              <a:t>cases               • Linguistic characteristics</a:t>
            </a:r>
          </a:p>
          <a:p>
            <a:pPr marL="201168" lvl="1" indent="0" algn="ctr">
              <a:buNone/>
            </a:pPr>
            <a:endParaRPr lang="en-US" sz="1600" dirty="0" smtClean="0">
              <a:latin typeface="Cambria" panose="02040503050406030204" pitchFamily="18" charset="0"/>
            </a:endParaRPr>
          </a:p>
          <a:p>
            <a:pPr marL="201168" lvl="1" indent="0" algn="ctr">
              <a:buNone/>
            </a:pPr>
            <a:endParaRPr lang="en-US" sz="1600" dirty="0" smtClean="0">
              <a:latin typeface="Cambria" panose="02040503050406030204" pitchFamily="18" charset="0"/>
            </a:endParaRPr>
          </a:p>
          <a:p>
            <a:pPr marL="201168" lvl="1" indent="0" algn="ctr">
              <a:buNone/>
            </a:pPr>
            <a:endParaRPr lang="en-US" sz="1600" dirty="0" smtClean="0">
              <a:latin typeface="Cambria" panose="02040503050406030204" pitchFamily="18" charset="0"/>
            </a:endParaRPr>
          </a:p>
          <a:p>
            <a:pPr marL="201168" lvl="1" indent="0" algn="ctr">
              <a:buNone/>
            </a:pPr>
            <a:endParaRPr lang="en-US" sz="1600" dirty="0" smtClean="0">
              <a:latin typeface="Cambria" panose="020405030504060302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0727" y="254042"/>
            <a:ext cx="7543800" cy="86390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600" dirty="0" smtClean="0">
                <a:latin typeface="Cambria" panose="02040503050406030204" pitchFamily="18" charset="0"/>
              </a:rPr>
              <a:t>Investigation of Vagueness 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6979" y="1220553"/>
            <a:ext cx="7990642" cy="619415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b="1" dirty="0" smtClean="0">
                <a:latin typeface="Cambria" panose="02040503050406030204" pitchFamily="18" charset="0"/>
              </a:rPr>
              <a:t>Goal: </a:t>
            </a:r>
            <a:r>
              <a:rPr lang="en-US" dirty="0" smtClean="0">
                <a:latin typeface="Cambria" panose="02040503050406030204" pitchFamily="18" charset="0"/>
              </a:rPr>
              <a:t>Create a framework to help define and identify characteristics of vagueness to be implemented using a machine learning, natural language processing algorithm for classification </a:t>
            </a:r>
          </a:p>
        </p:txBody>
      </p:sp>
      <p:pic>
        <p:nvPicPr>
          <p:cNvPr id="1026" name="Picture 2" descr="https://lh4.googleusercontent.com/7tUOAbo_JEgvRv-t2tnb2i_-GyML4vyFydV20_-CrrTtBRXv7ETgmR698i6Nn5xKYJHeZnyZ6w91Krw4t7iTkJVUUbZddKwND4RTdDV3Jq7-q-BMtwe6d0thdR1_QKIeT5tVmM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65" y="3295452"/>
            <a:ext cx="5918680" cy="237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481914"/>
          </a:xfrm>
          <a:prstGeom prst="rect">
            <a:avLst/>
          </a:prstGeom>
        </p:spPr>
        <p:txBody>
          <a:bodyPr vert="horz" lIns="0" tIns="45720" rIns="0" bIns="45720" numCol="1" spcCol="128016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 algn="ctr">
              <a:buNone/>
            </a:pPr>
            <a:endParaRPr lang="en-US" sz="1600" b="1" dirty="0">
              <a:latin typeface="Cambria" panose="02040503050406030204" pitchFamily="18" charset="0"/>
            </a:endParaRPr>
          </a:p>
          <a:p>
            <a:pPr marL="201168" lvl="1" indent="0" algn="ctr">
              <a:buNone/>
            </a:pPr>
            <a:r>
              <a:rPr lang="en-US" sz="1600" b="1" dirty="0" smtClean="0">
                <a:latin typeface="Cambria" panose="02040503050406030204" pitchFamily="18" charset="0"/>
              </a:rPr>
              <a:t>“Unclear” </a:t>
            </a:r>
            <a:r>
              <a:rPr lang="en-US" sz="1600" b="1" dirty="0" smtClean="0">
                <a:latin typeface="Cambria" panose="02040503050406030204" pitchFamily="18" charset="0"/>
              </a:rPr>
              <a:t>privacy </a:t>
            </a:r>
            <a:r>
              <a:rPr lang="en-US" sz="1600" b="1" dirty="0" smtClean="0">
                <a:latin typeface="Cambria" panose="02040503050406030204" pitchFamily="18" charset="0"/>
              </a:rPr>
              <a:t>policy </a:t>
            </a:r>
            <a:r>
              <a:rPr lang="en-US" sz="1600" b="1" dirty="0" smtClean="0">
                <a:latin typeface="Cambria" panose="02040503050406030204" pitchFamily="18" charset="0"/>
              </a:rPr>
              <a:t>excerpt:</a:t>
            </a:r>
            <a:endParaRPr lang="en-US" sz="1600" dirty="0" smtClean="0">
              <a:latin typeface="Cambria" panose="02040503050406030204" pitchFamily="18" charset="0"/>
            </a:endParaRPr>
          </a:p>
          <a:p>
            <a:pPr marL="201168" lvl="1" indent="0">
              <a:buNone/>
            </a:pPr>
            <a:endParaRPr lang="en-US" sz="1600" dirty="0">
              <a:latin typeface="Cambria" panose="02040503050406030204" pitchFamily="18" charset="0"/>
            </a:endParaRPr>
          </a:p>
          <a:p>
            <a:pPr marL="201168" lvl="1" indent="0">
              <a:buNone/>
            </a:pPr>
            <a:endParaRPr lang="en-US" sz="1600" dirty="0" smtClean="0">
              <a:latin typeface="Cambria" panose="02040503050406030204" pitchFamily="18" charset="0"/>
            </a:endParaRPr>
          </a:p>
          <a:p>
            <a:pPr marL="201168" lvl="1" indent="0">
              <a:buNone/>
            </a:pPr>
            <a:endParaRPr lang="en-US" sz="1600" dirty="0">
              <a:latin typeface="Cambria" panose="02040503050406030204" pitchFamily="18" charset="0"/>
            </a:endParaRPr>
          </a:p>
          <a:p>
            <a:pPr marL="201168" lvl="1" indent="0">
              <a:buNone/>
            </a:pPr>
            <a:endParaRPr lang="en-US" sz="1600" dirty="0" smtClean="0">
              <a:latin typeface="Cambria" panose="02040503050406030204" pitchFamily="18" charset="0"/>
            </a:endParaRPr>
          </a:p>
          <a:p>
            <a:pPr marL="201168" lvl="1" indent="0">
              <a:buNone/>
            </a:pPr>
            <a:endParaRPr lang="en-US" sz="1600" dirty="0">
              <a:latin typeface="Cambria" panose="02040503050406030204" pitchFamily="18" charset="0"/>
            </a:endParaRPr>
          </a:p>
          <a:p>
            <a:pPr marL="201168" lvl="1" indent="0">
              <a:buNone/>
            </a:pPr>
            <a:endParaRPr lang="en-US" sz="1600" dirty="0" smtClean="0">
              <a:latin typeface="Cambria" panose="02040503050406030204" pitchFamily="18" charset="0"/>
            </a:endParaRPr>
          </a:p>
          <a:p>
            <a:pPr marL="201168" lvl="1" indent="0">
              <a:buNone/>
            </a:pPr>
            <a:endParaRPr lang="en-US" sz="1600" dirty="0">
              <a:latin typeface="Cambria" panose="02040503050406030204" pitchFamily="18" charset="0"/>
            </a:endParaRPr>
          </a:p>
          <a:p>
            <a:pPr marL="201168" lvl="1" indent="0">
              <a:buNone/>
            </a:pPr>
            <a:endParaRPr lang="en-US" sz="1600" dirty="0">
              <a:latin typeface="Cambria" panose="02040503050406030204" pitchFamily="18" charset="0"/>
            </a:endParaRPr>
          </a:p>
          <a:p>
            <a:pPr marL="201168" lvl="1" indent="0">
              <a:buNone/>
            </a:pPr>
            <a:endParaRPr lang="en-US" sz="1600" smtClean="0">
              <a:latin typeface="Cambria" panose="02040503050406030204" pitchFamily="18" charset="0"/>
            </a:endParaRPr>
          </a:p>
          <a:p>
            <a:pPr marL="201168" lvl="1" indent="0">
              <a:buNone/>
            </a:pPr>
            <a:endParaRPr lang="en-US" sz="1600" dirty="0" smtClean="0">
              <a:latin typeface="Cambria" panose="02040503050406030204" pitchFamily="18" charset="0"/>
            </a:endParaRPr>
          </a:p>
          <a:p>
            <a:pPr marL="201168" lvl="1" indent="0">
              <a:buNone/>
            </a:pPr>
            <a:r>
              <a:rPr lang="en-US" sz="1600" dirty="0" smtClean="0">
                <a:latin typeface="Cambria" panose="02040503050406030204" pitchFamily="18" charset="0"/>
              </a:rPr>
              <a:t>Terms similar to those highlighted above </a:t>
            </a:r>
            <a:r>
              <a:rPr lang="en-US" sz="1600" dirty="0">
                <a:latin typeface="Cambria" panose="02040503050406030204" pitchFamily="18" charset="0"/>
              </a:rPr>
              <a:t>e</a:t>
            </a:r>
            <a:r>
              <a:rPr lang="en-US" sz="1600" dirty="0" smtClean="0">
                <a:latin typeface="Cambria" panose="02040503050406030204" pitchFamily="18" charset="0"/>
              </a:rPr>
              <a:t>xtended </a:t>
            </a:r>
            <a:r>
              <a:rPr lang="en-US" sz="1600" dirty="0">
                <a:latin typeface="Cambria" panose="02040503050406030204" pitchFamily="18" charset="0"/>
              </a:rPr>
              <a:t>upon library of vague key words and phrases identified by experts</a:t>
            </a:r>
            <a:r>
              <a:rPr lang="en-US" sz="1600" dirty="0" smtClean="0">
                <a:latin typeface="Cambria" panose="02040503050406030204" pitchFamily="18" charset="0"/>
              </a:rPr>
              <a:t>.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0727" y="254042"/>
            <a:ext cx="7543800" cy="86390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600" dirty="0" smtClean="0">
                <a:latin typeface="Cambria" panose="02040503050406030204" pitchFamily="18" charset="0"/>
              </a:rPr>
              <a:t>Investigation of Vagueness 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9193" r="5494" b="12222"/>
          <a:stretch/>
        </p:blipFill>
        <p:spPr>
          <a:xfrm>
            <a:off x="2387062" y="2415356"/>
            <a:ext cx="4690476" cy="249710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36979" y="1220553"/>
            <a:ext cx="7990642" cy="619415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b="1" dirty="0" smtClean="0">
                <a:latin typeface="Cambria" panose="02040503050406030204" pitchFamily="18" charset="0"/>
              </a:rPr>
              <a:t>Goal: </a:t>
            </a:r>
            <a:r>
              <a:rPr lang="en-US" dirty="0" smtClean="0">
                <a:latin typeface="Cambria" panose="02040503050406030204" pitchFamily="18" charset="0"/>
              </a:rPr>
              <a:t>Create a framework to help define and identify characteristics of vagueness to be implemented using a machine learning, natural language processing algorithm for classification </a:t>
            </a:r>
          </a:p>
        </p:txBody>
      </p:sp>
    </p:spTree>
    <p:extLst>
      <p:ext uri="{BB962C8B-B14F-4D97-AF65-F5344CB8AC3E}">
        <p14:creationId xmlns:p14="http://schemas.microsoft.com/office/powerpoint/2010/main" val="7175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2569</TotalTime>
  <Words>124</Words>
  <Application>Microsoft Office PowerPoint</Application>
  <PresentationFormat>On-screen Show (4:3)</PresentationFormat>
  <Paragraphs>29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Cambria</vt:lpstr>
      <vt:lpstr>Retrospect</vt:lpstr>
      <vt:lpstr>An Exploratory Study on Vagueness in Website Privacy Policies</vt:lpstr>
      <vt:lpstr>Investigation of Vagueness </vt:lpstr>
      <vt:lpstr>Investigation of Vagueness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 Masnadi</dc:creator>
  <cp:lastModifiedBy>Nicole Fella</cp:lastModifiedBy>
  <cp:revision>130</cp:revision>
  <dcterms:created xsi:type="dcterms:W3CDTF">2016-05-18T22:26:04Z</dcterms:created>
  <dcterms:modified xsi:type="dcterms:W3CDTF">2016-07-28T20:51:22Z</dcterms:modified>
</cp:coreProperties>
</file>